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1.xml" ContentType="application/vnd.openxmlformats-officedocument.presentationml.tags+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5" r:id="rId1"/>
    <p:sldMasterId id="2147483915" r:id="rId2"/>
  </p:sldMasterIdLst>
  <p:notesMasterIdLst>
    <p:notesMasterId r:id="rId31"/>
  </p:notesMasterIdLst>
  <p:sldIdLst>
    <p:sldId id="1193" r:id="rId3"/>
    <p:sldId id="2146849085" r:id="rId4"/>
    <p:sldId id="2146849160" r:id="rId5"/>
    <p:sldId id="446" r:id="rId6"/>
    <p:sldId id="2146849173" r:id="rId7"/>
    <p:sldId id="2146849013" r:id="rId8"/>
    <p:sldId id="553" r:id="rId9"/>
    <p:sldId id="2146849051" r:id="rId10"/>
    <p:sldId id="2146849041" r:id="rId11"/>
    <p:sldId id="2146849161" r:id="rId12"/>
    <p:sldId id="2146849162" r:id="rId13"/>
    <p:sldId id="2146849042" r:id="rId14"/>
    <p:sldId id="2146849043" r:id="rId15"/>
    <p:sldId id="2146849163" r:id="rId16"/>
    <p:sldId id="2146849164" r:id="rId17"/>
    <p:sldId id="2146849165" r:id="rId18"/>
    <p:sldId id="2146849166" r:id="rId19"/>
    <p:sldId id="2146849167" r:id="rId20"/>
    <p:sldId id="2146849064" r:id="rId21"/>
    <p:sldId id="570" r:id="rId22"/>
    <p:sldId id="2146849082" r:id="rId23"/>
    <p:sldId id="2146849025" r:id="rId24"/>
    <p:sldId id="2146849079" r:id="rId25"/>
    <p:sldId id="2146849026" r:id="rId26"/>
    <p:sldId id="2146849027" r:id="rId27"/>
    <p:sldId id="2146849029" r:id="rId28"/>
    <p:sldId id="2146849172" r:id="rId29"/>
    <p:sldId id="448" r:id="rId30"/>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AFF"/>
    <a:srgbClr val="000048"/>
    <a:srgbClr val="0D0D0D"/>
    <a:srgbClr val="000000"/>
    <a:srgbClr val="FFFFFF"/>
    <a:srgbClr val="FF0000"/>
    <a:srgbClr val="FCEDED"/>
    <a:srgbClr val="470118"/>
    <a:srgbClr val="00003E"/>
    <a:srgbClr val="FF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3" d="100"/>
          <a:sy n="53" d="100"/>
        </p:scale>
        <p:origin x="619" y="269"/>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2026/2/27</a:t>
            </a:fld>
            <a:endParaRPr kumimoji="1" lang="ja-JP" altLang="en-US"/>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a:p>
        </p:txBody>
      </p:sp>
    </p:spTree>
    <p:extLst>
      <p:ext uri="{BB962C8B-B14F-4D97-AF65-F5344CB8AC3E}">
        <p14:creationId xmlns:p14="http://schemas.microsoft.com/office/powerpoint/2010/main" val="141632818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　</a:t>
            </a:r>
            <a:endParaRPr kumimoji="1" lang="en-US" altLang="ja-JP"/>
          </a:p>
          <a:p>
            <a:endParaRPr kumimoji="1" lang="en-US" altLang="ja-JP"/>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26725D-9DF2-415C-AB8C-875BE3177909}" type="slidenum">
              <a:rPr kumimoji="1" lang="ja-JP" altLang="en-US" sz="1200" b="0" i="0" u="none" strike="noStrike" kern="1200" cap="none" spc="0" normalizeH="0" baseline="0" noProof="0" smtClean="0">
                <a:ln>
                  <a:noFill/>
                </a:ln>
                <a:solidFill>
                  <a:prstClr val="black"/>
                </a:solidFill>
                <a:effectLst/>
                <a:uLnTx/>
                <a:uFillTx/>
                <a:latin typeface="Calibri"/>
                <a:ea typeface="ＭＳ Ｐゴシック"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34" charset="-128"/>
              <a:cs typeface="+mn-cs"/>
            </a:endParaRPr>
          </a:p>
        </p:txBody>
      </p:sp>
    </p:spTree>
    <p:extLst>
      <p:ext uri="{BB962C8B-B14F-4D97-AF65-F5344CB8AC3E}">
        <p14:creationId xmlns:p14="http://schemas.microsoft.com/office/powerpoint/2010/main" val="33430310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12</a:t>
            </a:fld>
            <a:endParaRPr kumimoji="1" lang="ja-JP" altLang="en-US"/>
          </a:p>
        </p:txBody>
      </p:sp>
    </p:spTree>
    <p:extLst>
      <p:ext uri="{BB962C8B-B14F-4D97-AF65-F5344CB8AC3E}">
        <p14:creationId xmlns:p14="http://schemas.microsoft.com/office/powerpoint/2010/main" val="20126074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652B8C-5455-5CD3-4B39-43BE9776392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4110358-2FE2-19D3-81A5-8FA3AD4D4DD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6D61DC1-C623-73C6-CF39-9443A83BB109}"/>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869AFBD5-0D79-BD7B-5065-23A739CAE955}"/>
              </a:ext>
            </a:extLst>
          </p:cNvPr>
          <p:cNvSpPr>
            <a:spLocks noGrp="1"/>
          </p:cNvSpPr>
          <p:nvPr>
            <p:ph type="sldNum" sz="quarter" idx="5"/>
          </p:nvPr>
        </p:nvSpPr>
        <p:spPr/>
        <p:txBody>
          <a:bodyPr/>
          <a:lstStyle/>
          <a:p>
            <a:fld id="{8226725D-9DF2-415C-AB8C-875BE3177909}" type="slidenum">
              <a:rPr kumimoji="1" lang="ja-JP" altLang="en-US" smtClean="0"/>
              <a:pPr/>
              <a:t>17</a:t>
            </a:fld>
            <a:endParaRPr kumimoji="1" lang="ja-JP" altLang="en-US"/>
          </a:p>
        </p:txBody>
      </p:sp>
    </p:spTree>
    <p:extLst>
      <p:ext uri="{BB962C8B-B14F-4D97-AF65-F5344CB8AC3E}">
        <p14:creationId xmlns:p14="http://schemas.microsoft.com/office/powerpoint/2010/main" val="13367173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20</a:t>
            </a:fld>
            <a:endParaRPr kumimoji="1" lang="ja-JP" altLang="en-US"/>
          </a:p>
        </p:txBody>
      </p:sp>
    </p:spTree>
    <p:extLst>
      <p:ext uri="{BB962C8B-B14F-4D97-AF65-F5344CB8AC3E}">
        <p14:creationId xmlns:p14="http://schemas.microsoft.com/office/powerpoint/2010/main" val="109427059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2.xml"/><Relationship Id="rId1" Type="http://schemas.openxmlformats.org/officeDocument/2006/relationships/tags" Target="../tags/tag4.xml"/><Relationship Id="rId5" Type="http://schemas.openxmlformats.org/officeDocument/2006/relationships/image" Target="../media/image13.png"/><Relationship Id="rId4" Type="http://schemas.openxmlformats.org/officeDocument/2006/relationships/image" Target="../media/image12.emf"/></Relationships>
</file>

<file path=ppt/slideLayouts/_rels/slideLayout1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2.xml"/><Relationship Id="rId1" Type="http://schemas.openxmlformats.org/officeDocument/2006/relationships/tags" Target="../tags/tag5.xml"/><Relationship Id="rId5" Type="http://schemas.openxmlformats.org/officeDocument/2006/relationships/image" Target="../media/image9.png"/><Relationship Id="rId4" Type="http://schemas.openxmlformats.org/officeDocument/2006/relationships/image" Target="../media/image14.emf"/></Relationships>
</file>

<file path=ppt/slideLayouts/_rels/slideLayout17.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2.xml"/><Relationship Id="rId1" Type="http://schemas.openxmlformats.org/officeDocument/2006/relationships/tags" Target="../tags/tag6.xml"/><Relationship Id="rId5" Type="http://schemas.openxmlformats.org/officeDocument/2006/relationships/image" Target="../media/image9.png"/><Relationship Id="rId4" Type="http://schemas.openxmlformats.org/officeDocument/2006/relationships/image" Target="../media/image15.emf"/></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7.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S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hasCustomPrompt="1"/>
          </p:nvPr>
        </p:nvSpPr>
        <p:spPr>
          <a:xfrm>
            <a:off x="587375" y="1638954"/>
            <a:ext cx="11017250" cy="1693209"/>
          </a:xfrm>
          <a:prstGeom prst="rect">
            <a:avLst/>
          </a:prstGeom>
        </p:spPr>
        <p:txBody>
          <a:bodyPr lIns="0" tIns="36000" rIns="0" bIns="0" anchor="b">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サービス名</a:t>
            </a:r>
            <a:endParaRPr kumimoji="1" lang="en-US" altLang="ja-JP" sz="4000" b="1" i="0">
              <a:solidFill>
                <a:schemeClr val="bg1"/>
              </a:solidFill>
              <a:latin typeface="Meiryo" panose="020B0604030504040204" pitchFamily="34" charset="-128"/>
              <a:ea typeface="Meiryo" panose="020B0604030504040204" pitchFamily="34" charset="-128"/>
              <a:cs typeface="Segoe UI" panose="020B0502040204020203" pitchFamily="34" charset="0"/>
            </a:endParaRPr>
          </a:p>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en-US" altLang="ja-JP" sz="4000" b="1" i="0">
                <a:solidFill>
                  <a:schemeClr val="bg1"/>
                </a:solidFill>
                <a:latin typeface="Meiryo" panose="020B0604030504040204" pitchFamily="34" charset="-128"/>
                <a:ea typeface="Meiryo" panose="020B0604030504040204" pitchFamily="34" charset="-128"/>
                <a:cs typeface="Segoe UI" panose="020B0502040204020203" pitchFamily="34" charset="0"/>
              </a:rPr>
              <a:t>YYYY</a:t>
            </a: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4000" b="1" i="0">
                <a:solidFill>
                  <a:schemeClr val="bg1"/>
                </a:solidFill>
                <a:latin typeface="Meiryo" panose="020B0604030504040204" pitchFamily="34" charset="-128"/>
                <a:ea typeface="Meiryo" panose="020B0604030504040204" pitchFamily="34" charset="-128"/>
                <a:cs typeface="Segoe UI" panose="020B0502040204020203" pitchFamily="34" charset="0"/>
              </a:rPr>
              <a:t>M</a:t>
            </a: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月～</a:t>
            </a:r>
            <a:r>
              <a:rPr kumimoji="1" lang="en-US" altLang="ja-JP" sz="4000" b="1" i="0">
                <a:solidFill>
                  <a:schemeClr val="bg1"/>
                </a:solidFill>
                <a:latin typeface="Meiryo" panose="020B0604030504040204" pitchFamily="34" charset="-128"/>
                <a:ea typeface="Meiryo" panose="020B0604030504040204" pitchFamily="34" charset="-128"/>
                <a:cs typeface="Segoe UI" panose="020B0502040204020203" pitchFamily="34" charset="0"/>
              </a:rPr>
              <a:t>YYYY</a:t>
            </a: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4000" b="1" i="0">
                <a:solidFill>
                  <a:schemeClr val="bg1"/>
                </a:solidFill>
                <a:latin typeface="Meiryo" panose="020B0604030504040204" pitchFamily="34" charset="-128"/>
                <a:ea typeface="Meiryo" panose="020B0604030504040204" pitchFamily="34" charset="-128"/>
                <a:cs typeface="Segoe UI" panose="020B0502040204020203" pitchFamily="34" charset="0"/>
              </a:rPr>
              <a:t>M</a:t>
            </a: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月　</a:t>
            </a:r>
            <a:r>
              <a:rPr kumimoji="1" lang="ja-JP" altLang="en-US"/>
              <a:t>セールスシート</a:t>
            </a:r>
            <a:endParaRPr lang="ja-JP" altLang="en-US"/>
          </a:p>
        </p:txBody>
      </p:sp>
      <p:sp>
        <p:nvSpPr>
          <p:cNvPr id="6" name="Text Placeholder 3"/>
          <p:cNvSpPr>
            <a:spLocks noGrp="1"/>
          </p:cNvSpPr>
          <p:nvPr>
            <p:ph type="body" sz="quarter" idx="11" hasCustomPrompt="1"/>
          </p:nvPr>
        </p:nvSpPr>
        <p:spPr>
          <a:xfrm>
            <a:off x="587375" y="5278296"/>
            <a:ext cx="1349375" cy="227154"/>
          </a:xfrm>
          <a:prstGeom prst="rect">
            <a:avLst/>
          </a:prstGeom>
        </p:spPr>
        <p:txBody>
          <a:bodyPr lIns="0" tIns="0" rIns="0" bIns="0"/>
          <a:lstStyle>
            <a:lvl1pPr marL="0" indent="0" algn="l">
              <a:buNone/>
              <a:defRPr sz="100" b="1" i="0" baseline="0">
                <a:solidFill>
                  <a:schemeClr val="bg1"/>
                </a:solidFill>
                <a:latin typeface="メイリオ" panose="020B0604030504040204" pitchFamily="50" charset="-128"/>
                <a:ea typeface="メイリオ" panose="020B0604030504040204" pitchFamily="50" charset="-128"/>
              </a:defRPr>
            </a:lvl1pPr>
            <a:lvl2pPr>
              <a:defRPr sz="2400"/>
            </a:lvl2pPr>
          </a:lstStyle>
          <a:p>
            <a:pPr lvl="0" algn="r"/>
            <a:r>
              <a:rPr kumimoji="1" lang="en-US" altLang="ja-JP" sz="1200" b="0" i="0" spc="300">
                <a:solidFill>
                  <a:schemeClr val="bg1"/>
                </a:solidFill>
                <a:latin typeface="Segoe UI" panose="020B0502040204020203" pitchFamily="34" charset="0"/>
                <a:ea typeface="Yu Gothic" panose="020B0400000000000000" pitchFamily="34" charset="-128"/>
                <a:cs typeface="Segoe UI" panose="020B0502040204020203" pitchFamily="34" charset="0"/>
              </a:rPr>
              <a:t>YYYY/MM/DD</a:t>
            </a:r>
          </a:p>
        </p:txBody>
      </p:sp>
      <p:sp>
        <p:nvSpPr>
          <p:cNvPr id="7" name="Text Placeholder 3"/>
          <p:cNvSpPr>
            <a:spLocks noGrp="1"/>
          </p:cNvSpPr>
          <p:nvPr>
            <p:ph type="body" sz="quarter" idx="12" hasCustomPrompt="1"/>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algn="l"/>
            <a:r>
              <a:rPr kumimoji="1" lang="en-US" altLang="ja-JP" sz="1600" b="0" i="0" spc="0">
                <a:solidFill>
                  <a:schemeClr val="bg1"/>
                </a:solidFill>
                <a:latin typeface="+mn-ea"/>
                <a:ea typeface="+mn-ea"/>
              </a:rPr>
              <a:t>LINE</a:t>
            </a:r>
            <a:r>
              <a:rPr kumimoji="1" lang="ja-JP" altLang="en-US" sz="1600" b="0" i="0" spc="0">
                <a:solidFill>
                  <a:schemeClr val="bg1"/>
                </a:solidFill>
                <a:latin typeface="+mn-ea"/>
                <a:ea typeface="+mn-ea"/>
              </a:rPr>
              <a:t>ヤフー株式会社</a:t>
            </a:r>
          </a:p>
        </p:txBody>
      </p:sp>
      <p:sp>
        <p:nvSpPr>
          <p:cNvPr id="12" name="角丸四角形 3">
            <a:extLst>
              <a:ext uri="{FF2B5EF4-FFF2-40B4-BE49-F238E27FC236}">
                <a16:creationId xmlns:a16="http://schemas.microsoft.com/office/drawing/2014/main" id="{6E03E592-54DF-9AE1-D95D-BBCAF50DFCCA}"/>
              </a:ext>
            </a:extLst>
          </p:cNvPr>
          <p:cNvSpPr/>
          <p:nvPr userDrawn="1"/>
        </p:nvSpPr>
        <p:spPr>
          <a:xfrm>
            <a:off x="587375" y="897384"/>
            <a:ext cx="5077812" cy="432048"/>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endParaRPr kumimoji="1" lang="ja-JP" altLang="en-US" sz="1400" b="1" i="0">
              <a:solidFill>
                <a:schemeClr val="accent6"/>
              </a:solidFill>
              <a:latin typeface="Meiryo" panose="020B0604030504040204" pitchFamily="34" charset="-128"/>
              <a:ea typeface="Meiryo" panose="020B0604030504040204" pitchFamily="34" charset="-128"/>
            </a:endParaRPr>
          </a:p>
        </p:txBody>
      </p:sp>
      <p:sp>
        <p:nvSpPr>
          <p:cNvPr id="15" name="テキスト ボックス 14">
            <a:extLst>
              <a:ext uri="{FF2B5EF4-FFF2-40B4-BE49-F238E27FC236}">
                <a16:creationId xmlns:a16="http://schemas.microsoft.com/office/drawing/2014/main" id="{998BB00D-AB64-6D28-4900-C37FA357BA8B}"/>
              </a:ext>
            </a:extLst>
          </p:cNvPr>
          <p:cNvSpPr txBox="1"/>
          <p:nvPr userDrawn="1"/>
        </p:nvSpPr>
        <p:spPr>
          <a:xfrm>
            <a:off x="1100138" y="953364"/>
            <a:ext cx="4388907" cy="338554"/>
          </a:xfrm>
          <a:prstGeom prst="rect">
            <a:avLst/>
          </a:prstGeom>
          <a:noFill/>
        </p:spPr>
        <p:txBody>
          <a:bodyPr wrap="square">
            <a:spAutoFit/>
          </a:bodyPr>
          <a:lstStyle/>
          <a:p>
            <a:r>
              <a:rPr lang="en-US" altLang="ja-JP" sz="1600" b="1">
                <a:solidFill>
                  <a:srgbClr val="000048"/>
                </a:solidFill>
                <a:latin typeface="メイリオ" panose="020B0604030504040204" pitchFamily="50" charset="-128"/>
                <a:ea typeface="メイリオ" panose="020B0604030504040204" pitchFamily="50" charset="-128"/>
              </a:rPr>
              <a:t>Yahoo!</a:t>
            </a:r>
            <a:r>
              <a:rPr lang="ja-JP" altLang="en-US" sz="1600" b="1">
                <a:solidFill>
                  <a:srgbClr val="000048"/>
                </a:solidFill>
                <a:latin typeface="メイリオ" panose="020B0604030504040204" pitchFamily="50" charset="-128"/>
                <a:ea typeface="メイリオ" panose="020B0604030504040204" pitchFamily="50" charset="-128"/>
              </a:rPr>
              <a:t>広告　ディスプレイ広告（予約型）</a:t>
            </a:r>
          </a:p>
        </p:txBody>
      </p:sp>
    </p:spTree>
    <p:extLst>
      <p:ext uri="{BB962C8B-B14F-4D97-AF65-F5344CB8AC3E}">
        <p14:creationId xmlns:p14="http://schemas.microsoft.com/office/powerpoint/2010/main" val="2963398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CBC_プロダクト資料表紙">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1973679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ユーザー設定レイアウト">
    <p:spTree>
      <p:nvGrpSpPr>
        <p:cNvPr id="1" name=""/>
        <p:cNvGrpSpPr/>
        <p:nvPr/>
      </p:nvGrpSpPr>
      <p:grpSpPr>
        <a:xfrm>
          <a:off x="0" y="0"/>
          <a:ext cx="0" cy="0"/>
          <a:chOff x="0" y="0"/>
          <a:chExt cx="0" cy="0"/>
        </a:xfrm>
      </p:grpSpPr>
      <p:sp>
        <p:nvSpPr>
          <p:cNvPr id="4" name="三角形 3">
            <a:extLst>
              <a:ext uri="{FF2B5EF4-FFF2-40B4-BE49-F238E27FC236}">
                <a16:creationId xmlns:a16="http://schemas.microsoft.com/office/drawing/2014/main" id="{CFB367D1-8FD1-1C3B-97AA-9185FCCCA4D4}"/>
              </a:ext>
            </a:extLst>
          </p:cNvPr>
          <p:cNvSpPr/>
          <p:nvPr userDrawn="1"/>
        </p:nvSpPr>
        <p:spPr>
          <a:xfrm>
            <a:off x="10363200" y="3427413"/>
            <a:ext cx="1828800" cy="3430587"/>
          </a:xfrm>
          <a:prstGeom prst="triangle">
            <a:avLst>
              <a:gd name="adj" fmla="val 100000"/>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 name="直線コネクタ 5">
            <a:extLst>
              <a:ext uri="{FF2B5EF4-FFF2-40B4-BE49-F238E27FC236}">
                <a16:creationId xmlns:a16="http://schemas.microsoft.com/office/drawing/2014/main" id="{549A8A82-CB7D-3834-72FE-F0103BC59479}"/>
              </a:ext>
            </a:extLst>
          </p:cNvPr>
          <p:cNvCxnSpPr>
            <a:cxnSpLocks/>
          </p:cNvCxnSpPr>
          <p:nvPr userDrawn="1"/>
        </p:nvCxnSpPr>
        <p:spPr>
          <a:xfrm>
            <a:off x="1570530" y="2621757"/>
            <a:ext cx="9050940" cy="0"/>
          </a:xfrm>
          <a:prstGeom prst="line">
            <a:avLst/>
          </a:prstGeom>
          <a:ln/>
        </p:spPr>
        <p:style>
          <a:lnRef idx="1">
            <a:schemeClr val="accent1"/>
          </a:lnRef>
          <a:fillRef idx="0">
            <a:schemeClr val="accent1"/>
          </a:fillRef>
          <a:effectRef idx="0">
            <a:schemeClr val="accent1"/>
          </a:effectRef>
          <a:fontRef idx="minor">
            <a:schemeClr val="tx1"/>
          </a:fontRef>
        </p:style>
      </p:cxnSp>
      <p:sp>
        <p:nvSpPr>
          <p:cNvPr id="7" name="図プレースホルダー 4">
            <a:extLst>
              <a:ext uri="{FF2B5EF4-FFF2-40B4-BE49-F238E27FC236}">
                <a16:creationId xmlns:a16="http://schemas.microsoft.com/office/drawing/2014/main" id="{9ECDF7A2-7224-0E1C-A550-0E183AB6CFC4}"/>
              </a:ext>
            </a:extLst>
          </p:cNvPr>
          <p:cNvSpPr>
            <a:spLocks noGrp="1"/>
          </p:cNvSpPr>
          <p:nvPr>
            <p:ph type="pic" sz="quarter" idx="15"/>
          </p:nvPr>
        </p:nvSpPr>
        <p:spPr>
          <a:xfrm>
            <a:off x="5302859" y="3019035"/>
            <a:ext cx="1586282" cy="1464484"/>
          </a:xfrm>
          <a:prstGeom prst="rect">
            <a:avLst/>
          </a:prstGeom>
        </p:spPr>
        <p:txBody>
          <a:bodyPr/>
          <a:lstStyle>
            <a:lvl1pPr marL="0" indent="0" algn="ctr">
              <a:buNone/>
              <a:defRPr sz="1400">
                <a:solidFill>
                  <a:srgbClr val="00003E"/>
                </a:solidFill>
              </a:defRPr>
            </a:lvl1pPr>
          </a:lstStyle>
          <a:p>
            <a:r>
              <a:rPr kumimoji="1" lang="ja-JP" altLang="en-US"/>
              <a:t>アイコン</a:t>
            </a:r>
          </a:p>
        </p:txBody>
      </p:sp>
      <p:sp>
        <p:nvSpPr>
          <p:cNvPr id="8" name="テキスト プレースホルダー 23">
            <a:extLst>
              <a:ext uri="{FF2B5EF4-FFF2-40B4-BE49-F238E27FC236}">
                <a16:creationId xmlns:a16="http://schemas.microsoft.com/office/drawing/2014/main" id="{9BB0D80A-1BCF-A8E5-9698-8458938BE471}"/>
              </a:ext>
            </a:extLst>
          </p:cNvPr>
          <p:cNvSpPr>
            <a:spLocks noGrp="1"/>
          </p:cNvSpPr>
          <p:nvPr>
            <p:ph type="body" sz="quarter" idx="19" hasCustomPrompt="1"/>
          </p:nvPr>
        </p:nvSpPr>
        <p:spPr>
          <a:xfrm>
            <a:off x="3124200" y="4786187"/>
            <a:ext cx="5943600" cy="543702"/>
          </a:xfrm>
          <a:prstGeom prst="rect">
            <a:avLst/>
          </a:prstGeom>
        </p:spPr>
        <p:txBody>
          <a:bodyPr/>
          <a:lstStyle>
            <a:lvl1pPr marL="0" indent="0" algn="ctr">
              <a:buNone/>
              <a:defRPr b="1" spc="300">
                <a:ln>
                  <a:noFill/>
                </a:ln>
                <a:solidFill>
                  <a:schemeClr val="accent1"/>
                </a:solidFill>
                <a:latin typeface="メイリオ 本文"/>
                <a:ea typeface="+mn-ea"/>
              </a:defRPr>
            </a:lvl1pPr>
            <a:lvl2pPr marL="457212" indent="0">
              <a:buNone/>
              <a:defRPr/>
            </a:lvl2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a:t>テキストテキスト</a:t>
            </a:r>
          </a:p>
        </p:txBody>
      </p:sp>
      <p:sp>
        <p:nvSpPr>
          <p:cNvPr id="2" name="テキスト プレースホルダー 19">
            <a:extLst>
              <a:ext uri="{FF2B5EF4-FFF2-40B4-BE49-F238E27FC236}">
                <a16:creationId xmlns:a16="http://schemas.microsoft.com/office/drawing/2014/main" id="{D228E56A-4E53-6CA0-F300-DC60B3DFE96F}"/>
              </a:ext>
            </a:extLst>
          </p:cNvPr>
          <p:cNvSpPr>
            <a:spLocks noGrp="1"/>
          </p:cNvSpPr>
          <p:nvPr>
            <p:ph type="body" sz="quarter" idx="20" hasCustomPrompt="1"/>
          </p:nvPr>
        </p:nvSpPr>
        <p:spPr>
          <a:xfrm>
            <a:off x="5411924" y="1225208"/>
            <a:ext cx="1368152" cy="1057321"/>
          </a:xfrm>
          <a:prstGeom prst="rect">
            <a:avLst/>
          </a:prstGeom>
        </p:spPr>
        <p:txBody>
          <a:bodyPr/>
          <a:lstStyle>
            <a:lvl1pPr marL="0" indent="0">
              <a:buNone/>
              <a:defRPr sz="6600" b="1" i="0">
                <a:solidFill>
                  <a:schemeClr val="accent1"/>
                </a:solidFill>
                <a:latin typeface="+mj-ea"/>
                <a:ea typeface="+mj-ea"/>
                <a:cs typeface="Segoe UI" panose="020B0502040204020203" pitchFamily="34" charset="0"/>
              </a:defRPr>
            </a:lvl1pPr>
          </a:lstStyle>
          <a:p>
            <a:pPr lvl="0"/>
            <a:r>
              <a:rPr kumimoji="1" lang="en-US" altLang="ja-JP"/>
              <a:t>01</a:t>
            </a:r>
            <a:endParaRPr kumimoji="1" lang="ja-JP" altLang="en-US"/>
          </a:p>
        </p:txBody>
      </p:sp>
      <p:sp>
        <p:nvSpPr>
          <p:cNvPr id="5" name="スライド番号プレースホルダー 5">
            <a:extLst>
              <a:ext uri="{FF2B5EF4-FFF2-40B4-BE49-F238E27FC236}">
                <a16:creationId xmlns:a16="http://schemas.microsoft.com/office/drawing/2014/main" id="{DCBF0A3F-76BB-7C92-B66B-0A97FD4700F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20654E43-7CF4-6954-D935-4A0B614FF5AE}"/>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115586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7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chemeClr val="accent1">
              <a:alpha val="5098"/>
            </a:scheme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00048"/>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1"/>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7" name="テキスト プレースホルダー 10">
            <a:extLst>
              <a:ext uri="{FF2B5EF4-FFF2-40B4-BE49-F238E27FC236}">
                <a16:creationId xmlns:a16="http://schemas.microsoft.com/office/drawing/2014/main" id="{4AEA435B-3E06-69D8-E7CC-80C8B927654D}"/>
              </a:ext>
            </a:extLst>
          </p:cNvPr>
          <p:cNvSpPr>
            <a:spLocks noGrp="1"/>
          </p:cNvSpPr>
          <p:nvPr>
            <p:ph type="body" sz="quarter" idx="11"/>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8289051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MSC_プロダクト資料中表紙（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角丸四角形 46">
            <a:extLst>
              <a:ext uri="{FF2B5EF4-FFF2-40B4-BE49-F238E27FC236}">
                <a16:creationId xmlns:a16="http://schemas.microsoft.com/office/drawing/2014/main" id="{0EC75B3D-5093-B928-EE25-E1119F4FD4CE}"/>
              </a:ext>
            </a:extLst>
          </p:cNvPr>
          <p:cNvSpPr/>
          <p:nvPr userDrawn="1"/>
        </p:nvSpPr>
        <p:spPr>
          <a:xfrm>
            <a:off x="230388" y="201358"/>
            <a:ext cx="194912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0">
                <a:solidFill>
                  <a:schemeClr val="accent1"/>
                </a:solidFill>
                <a:latin typeface="+mn-ea"/>
                <a:ea typeface="+mn-ea"/>
                <a:cs typeface="Segoe UI" panose="020B0502040204020203" pitchFamily="34" charset="0"/>
              </a:rPr>
              <a:t>CONTENTS</a:t>
            </a:r>
            <a:endParaRPr kumimoji="1" lang="ja-JP" altLang="en-US" sz="2400" b="1" i="0">
              <a:solidFill>
                <a:schemeClr val="accent1"/>
              </a:solidFill>
              <a:latin typeface="+mn-ea"/>
              <a:ea typeface="+mn-ea"/>
              <a:cs typeface="Segoe UI" panose="020B0502040204020203" pitchFamily="34" charset="0"/>
            </a:endParaRPr>
          </a:p>
        </p:txBody>
      </p:sp>
      <p:sp>
        <p:nvSpPr>
          <p:cNvPr id="9" name="二等辺三角形 8">
            <a:extLst>
              <a:ext uri="{FF2B5EF4-FFF2-40B4-BE49-F238E27FC236}">
                <a16:creationId xmlns:a16="http://schemas.microsoft.com/office/drawing/2014/main" id="{9EAB3296-28FB-7131-645F-8DCD737E8756}"/>
              </a:ext>
            </a:extLst>
          </p:cNvPr>
          <p:cNvSpPr/>
          <p:nvPr userDrawn="1"/>
        </p:nvSpPr>
        <p:spPr>
          <a:xfrm rot="5400000">
            <a:off x="-26991" y="279927"/>
            <a:ext cx="260350" cy="212730"/>
          </a:xfrm>
          <a:prstGeom prst="triangle">
            <a:avLst>
              <a:gd name="adj" fmla="val 4435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accent1"/>
              </a:solidFill>
            </a:endParaRPr>
          </a:p>
        </p:txBody>
      </p:sp>
      <p:sp>
        <p:nvSpPr>
          <p:cNvPr id="10" name="円/楕円 48">
            <a:extLst>
              <a:ext uri="{FF2B5EF4-FFF2-40B4-BE49-F238E27FC236}">
                <a16:creationId xmlns:a16="http://schemas.microsoft.com/office/drawing/2014/main" id="{59C52CA7-AA50-D438-CDF6-E0F1DA431204}"/>
              </a:ext>
            </a:extLst>
          </p:cNvPr>
          <p:cNvSpPr>
            <a:spLocks noChangeAspect="1"/>
          </p:cNvSpPr>
          <p:nvPr userDrawn="1"/>
        </p:nvSpPr>
        <p:spPr>
          <a:xfrm>
            <a:off x="1057882" y="1053865"/>
            <a:ext cx="540000" cy="540000"/>
          </a:xfrm>
          <a:prstGeom prst="ellipse">
            <a:avLst/>
          </a:prstGeom>
          <a:solidFill>
            <a:schemeClr val="accent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01</a:t>
            </a:r>
            <a:endParaRPr kumimoji="1" lang="ja-JP" altLang="en-US" sz="1800" b="1" i="0">
              <a:solidFill>
                <a:schemeClr val="bg1"/>
              </a:solidFill>
              <a:latin typeface="+mj-ea"/>
              <a:ea typeface="+mj-ea"/>
              <a:cs typeface="Segoe UI" panose="020B0502040204020203" pitchFamily="34" charset="0"/>
            </a:endParaRPr>
          </a:p>
        </p:txBody>
      </p:sp>
      <p:sp>
        <p:nvSpPr>
          <p:cNvPr id="11" name="円/楕円 49">
            <a:extLst>
              <a:ext uri="{FF2B5EF4-FFF2-40B4-BE49-F238E27FC236}">
                <a16:creationId xmlns:a16="http://schemas.microsoft.com/office/drawing/2014/main" id="{BD2621C4-93E5-E892-8F12-093AA4E5C7B3}"/>
              </a:ext>
            </a:extLst>
          </p:cNvPr>
          <p:cNvSpPr>
            <a:spLocks noChangeAspect="1"/>
          </p:cNvSpPr>
          <p:nvPr userDrawn="1"/>
        </p:nvSpPr>
        <p:spPr>
          <a:xfrm>
            <a:off x="1057882" y="1971967"/>
            <a:ext cx="540000" cy="540000"/>
          </a:xfrm>
          <a:prstGeom prst="ellipse">
            <a:avLst/>
          </a:prstGeom>
          <a:solidFill>
            <a:schemeClr val="accent1"/>
          </a:solidFill>
          <a:ln w="952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02</a:t>
            </a:r>
            <a:endParaRPr kumimoji="1" lang="ja-JP" altLang="en-US" sz="1800" b="1" i="0">
              <a:solidFill>
                <a:schemeClr val="bg1"/>
              </a:solidFill>
              <a:latin typeface="+mj-ea"/>
              <a:ea typeface="+mj-ea"/>
              <a:cs typeface="Segoe UI" panose="020B0502040204020203" pitchFamily="34" charset="0"/>
            </a:endParaRPr>
          </a:p>
        </p:txBody>
      </p:sp>
      <p:sp>
        <p:nvSpPr>
          <p:cNvPr id="12" name="円/楕円 50">
            <a:extLst>
              <a:ext uri="{FF2B5EF4-FFF2-40B4-BE49-F238E27FC236}">
                <a16:creationId xmlns:a16="http://schemas.microsoft.com/office/drawing/2014/main" id="{EB408040-EB06-F6CD-97C6-A4D0704AE957}"/>
              </a:ext>
            </a:extLst>
          </p:cNvPr>
          <p:cNvSpPr>
            <a:spLocks noChangeAspect="1"/>
          </p:cNvSpPr>
          <p:nvPr userDrawn="1"/>
        </p:nvSpPr>
        <p:spPr>
          <a:xfrm>
            <a:off x="1057882" y="2890069"/>
            <a:ext cx="540000" cy="540000"/>
          </a:xfrm>
          <a:prstGeom prst="ellipse">
            <a:avLst/>
          </a:prstGeom>
          <a:solidFill>
            <a:schemeClr val="accent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03</a:t>
            </a:r>
            <a:endParaRPr kumimoji="1" lang="ja-JP" altLang="en-US" sz="1800" b="1" i="0">
              <a:solidFill>
                <a:schemeClr val="bg1"/>
              </a:solidFill>
              <a:latin typeface="+mj-ea"/>
              <a:ea typeface="+mj-ea"/>
              <a:cs typeface="Segoe UI" panose="020B0502040204020203" pitchFamily="34" charset="0"/>
            </a:endParaRPr>
          </a:p>
        </p:txBody>
      </p:sp>
      <p:cxnSp>
        <p:nvCxnSpPr>
          <p:cNvPr id="13" name="直線コネクタ 12">
            <a:extLst>
              <a:ext uri="{FF2B5EF4-FFF2-40B4-BE49-F238E27FC236}">
                <a16:creationId xmlns:a16="http://schemas.microsoft.com/office/drawing/2014/main" id="{40E90F5F-46E8-8028-8F16-37C6E7B87813}"/>
              </a:ext>
            </a:extLst>
          </p:cNvPr>
          <p:cNvCxnSpPr>
            <a:cxnSpLocks/>
            <a:stCxn id="10" idx="4"/>
            <a:endCxn id="11" idx="0"/>
          </p:cNvCxnSpPr>
          <p:nvPr userDrawn="1"/>
        </p:nvCxnSpPr>
        <p:spPr>
          <a:xfrm>
            <a:off x="1327882" y="1593865"/>
            <a:ext cx="0" cy="378102"/>
          </a:xfrm>
          <a:prstGeom prst="line">
            <a:avLst/>
          </a:prstGeom>
          <a:ln w="25400">
            <a:solidFill>
              <a:schemeClr val="accent1"/>
            </a:solidFill>
          </a:ln>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7DDD69DD-EFA7-C1E6-28C4-B922E61809D5}"/>
              </a:ext>
            </a:extLst>
          </p:cNvPr>
          <p:cNvCxnSpPr>
            <a:cxnSpLocks/>
            <a:stCxn id="11" idx="4"/>
            <a:endCxn id="12" idx="0"/>
          </p:cNvCxnSpPr>
          <p:nvPr userDrawn="1"/>
        </p:nvCxnSpPr>
        <p:spPr>
          <a:xfrm>
            <a:off x="1327882" y="2511967"/>
            <a:ext cx="0" cy="378102"/>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テキスト プレースホルダー 4">
            <a:extLst>
              <a:ext uri="{FF2B5EF4-FFF2-40B4-BE49-F238E27FC236}">
                <a16:creationId xmlns:a16="http://schemas.microsoft.com/office/drawing/2014/main" id="{3AD6D90C-3ED1-9A66-F6D1-E44A7AFF0C8D}"/>
              </a:ext>
            </a:extLst>
          </p:cNvPr>
          <p:cNvSpPr>
            <a:spLocks noGrp="1"/>
          </p:cNvSpPr>
          <p:nvPr>
            <p:ph type="body" sz="quarter" idx="14" hasCustomPrompt="1"/>
          </p:nvPr>
        </p:nvSpPr>
        <p:spPr>
          <a:xfrm>
            <a:off x="1943922" y="1143845"/>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a:t>コンテンツが５つ以下の時の目次</a:t>
            </a:r>
          </a:p>
        </p:txBody>
      </p:sp>
      <p:sp>
        <p:nvSpPr>
          <p:cNvPr id="16" name="テキスト プレースホルダー 4">
            <a:extLst>
              <a:ext uri="{FF2B5EF4-FFF2-40B4-BE49-F238E27FC236}">
                <a16:creationId xmlns:a16="http://schemas.microsoft.com/office/drawing/2014/main" id="{1C58FBBF-C7F9-EA7D-64E9-2D0288CEA83A}"/>
              </a:ext>
            </a:extLst>
          </p:cNvPr>
          <p:cNvSpPr>
            <a:spLocks noGrp="1"/>
          </p:cNvSpPr>
          <p:nvPr>
            <p:ph type="body" sz="quarter" idx="15" hasCustomPrompt="1"/>
          </p:nvPr>
        </p:nvSpPr>
        <p:spPr>
          <a:xfrm>
            <a:off x="1943922" y="2061947"/>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a:t>コンテンツが５つ以下の時の目次</a:t>
            </a:r>
          </a:p>
        </p:txBody>
      </p:sp>
      <p:sp>
        <p:nvSpPr>
          <p:cNvPr id="17" name="テキスト プレースホルダー 4">
            <a:extLst>
              <a:ext uri="{FF2B5EF4-FFF2-40B4-BE49-F238E27FC236}">
                <a16:creationId xmlns:a16="http://schemas.microsoft.com/office/drawing/2014/main" id="{0E05881E-A4C7-0864-4C1B-D6EFA1CD0D7C}"/>
              </a:ext>
            </a:extLst>
          </p:cNvPr>
          <p:cNvSpPr>
            <a:spLocks noGrp="1"/>
          </p:cNvSpPr>
          <p:nvPr>
            <p:ph type="body" sz="quarter" idx="16" hasCustomPrompt="1"/>
          </p:nvPr>
        </p:nvSpPr>
        <p:spPr>
          <a:xfrm>
            <a:off x="1943922" y="2980049"/>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a:t>コンテンツが５つ以下の時の目次</a:t>
            </a:r>
          </a:p>
        </p:txBody>
      </p:sp>
    </p:spTree>
    <p:extLst>
      <p:ext uri="{BB962C8B-B14F-4D97-AF65-F5344CB8AC3E}">
        <p14:creationId xmlns:p14="http://schemas.microsoft.com/office/powerpoint/2010/main" val="8555219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BC_プロダクト資料表紙">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4013292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BC_プロダクト資料中表紙">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BF23D017-463D-AD4D-6C5C-98A759B8A938}"/>
              </a:ext>
            </a:extLst>
          </p:cNvPr>
          <p:cNvGraphicFramePr>
            <a:graphicFrameLocks noChangeAspect="1"/>
          </p:cNvGraphicFramePr>
          <p:nvPr>
            <p:custDataLst>
              <p:tags r:id="rId1"/>
            </p:custDataLst>
            <p:extLst>
              <p:ext uri="{D42A27DB-BD31-4B8C-83A1-F6EECF244321}">
                <p14:modId xmlns:p14="http://schemas.microsoft.com/office/powerpoint/2010/main" val="391594853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3" name="think-cell data - do not delete" hidden="1">
                        <a:extLst>
                          <a:ext uri="{FF2B5EF4-FFF2-40B4-BE49-F238E27FC236}">
                            <a16:creationId xmlns:a16="http://schemas.microsoft.com/office/drawing/2014/main" id="{BF23D017-463D-AD4D-6C5C-98A759B8A938}"/>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三角形 1">
            <a:extLst>
              <a:ext uri="{FF2B5EF4-FFF2-40B4-BE49-F238E27FC236}">
                <a16:creationId xmlns:a16="http://schemas.microsoft.com/office/drawing/2014/main" id="{3E6674F4-4E75-A765-EA22-CCF341E56EE4}"/>
              </a:ext>
            </a:extLst>
          </p:cNvPr>
          <p:cNvSpPr/>
          <p:nvPr/>
        </p:nvSpPr>
        <p:spPr>
          <a:xfrm>
            <a:off x="10363200" y="3427413"/>
            <a:ext cx="1828800" cy="3430587"/>
          </a:xfrm>
          <a:prstGeom prst="triangle">
            <a:avLst>
              <a:gd name="adj" fmla="val 100000"/>
            </a:avLst>
          </a:prstGeom>
          <a:solidFill>
            <a:srgbClr val="00004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5">
            <a:extLst>
              <a:ext uri="{FF2B5EF4-FFF2-40B4-BE49-F238E27FC236}">
                <a16:creationId xmlns:a16="http://schemas.microsoft.com/office/drawing/2014/main" id="{1BA0269E-4FAF-FCF7-533A-8DEC2D165CAF}"/>
              </a:ext>
            </a:extLst>
          </p:cNvPr>
          <p:cNvSpPr txBox="1">
            <a:spLocks/>
          </p:cNvSpPr>
          <p:nvPr/>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9" name="グラフィックス 3">
            <a:extLst>
              <a:ext uri="{FF2B5EF4-FFF2-40B4-BE49-F238E27FC236}">
                <a16:creationId xmlns:a16="http://schemas.microsoft.com/office/drawing/2014/main" id="{59A20EC1-58D9-759B-45BC-712B71A3FDBE}"/>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Placeholder 3">
            <a:extLst>
              <a:ext uri="{FF2B5EF4-FFF2-40B4-BE49-F238E27FC236}">
                <a16:creationId xmlns:a16="http://schemas.microsoft.com/office/drawing/2014/main" id="{A1CC6D58-EF4A-F84C-B945-9E05F489A3BB}"/>
              </a:ext>
            </a:extLst>
          </p:cNvPr>
          <p:cNvSpPr>
            <a:spLocks noGrp="1"/>
          </p:cNvSpPr>
          <p:nvPr>
            <p:ph type="body" sz="quarter" idx="11"/>
          </p:nvPr>
        </p:nvSpPr>
        <p:spPr>
          <a:xfrm>
            <a:off x="587375" y="2559914"/>
            <a:ext cx="11017250" cy="1738172"/>
          </a:xfrm>
          <a:prstGeom prst="rect">
            <a:avLst/>
          </a:prstGeom>
        </p:spPr>
        <p:txBody>
          <a:bodyPr lIns="0" tIns="0" rIns="0" bIns="0" anchor="ctr"/>
          <a:lstStyle>
            <a:lvl1pPr marL="0" indent="0" algn="ctr">
              <a:lnSpc>
                <a:spcPct val="120000"/>
              </a:lnSpc>
              <a:spcBef>
                <a:spcPts val="0"/>
              </a:spcBef>
              <a:buNone/>
              <a:defRPr sz="4400" b="1" i="0">
                <a:solidFill>
                  <a:schemeClr val="accent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4974639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タイトル+コピーライト+ページ番号">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782A8865-E852-8779-AF4C-2BDBBCB2B487}"/>
              </a:ext>
            </a:extLst>
          </p:cNvPr>
          <p:cNvGraphicFramePr>
            <a:graphicFrameLocks noChangeAspect="1"/>
          </p:cNvGraphicFramePr>
          <p:nvPr>
            <p:custDataLst>
              <p:tags r:id="rId1"/>
            </p:custDataLst>
            <p:extLst>
              <p:ext uri="{D42A27DB-BD31-4B8C-83A1-F6EECF244321}">
                <p14:modId xmlns:p14="http://schemas.microsoft.com/office/powerpoint/2010/main" val="187721923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6" name="think-cell data - do not delete" hidden="1">
                        <a:extLst>
                          <a:ext uri="{FF2B5EF4-FFF2-40B4-BE49-F238E27FC236}">
                            <a16:creationId xmlns:a16="http://schemas.microsoft.com/office/drawing/2014/main" id="{782A8865-E852-8779-AF4C-2BDBBCB2B487}"/>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FC46F296-51B8-C10D-D99C-8C0DF419D37B}"/>
              </a:ext>
            </a:extLst>
          </p:cNvPr>
          <p:cNvSpPr txBox="1">
            <a:spLocks/>
          </p:cNvSpPr>
          <p:nvPr/>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BF7BB441-C525-2824-27BB-42DA9A12DC2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00A3B48B-8B12-76DB-DE08-9FFDD1813587}"/>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p>
        </p:txBody>
      </p:sp>
    </p:spTree>
    <p:extLst>
      <p:ext uri="{BB962C8B-B14F-4D97-AF65-F5344CB8AC3E}">
        <p14:creationId xmlns:p14="http://schemas.microsoft.com/office/powerpoint/2010/main" val="17997391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タイトル+説明文＋コピーライト+ページ番号">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533DB12E-609D-D2FB-C43A-2329E15DD741}"/>
              </a:ext>
            </a:extLst>
          </p:cNvPr>
          <p:cNvGraphicFramePr>
            <a:graphicFrameLocks noChangeAspect="1"/>
          </p:cNvGraphicFramePr>
          <p:nvPr>
            <p:custDataLst>
              <p:tags r:id="rId1"/>
            </p:custDataLst>
            <p:extLst>
              <p:ext uri="{D42A27DB-BD31-4B8C-83A1-F6EECF244321}">
                <p14:modId xmlns:p14="http://schemas.microsoft.com/office/powerpoint/2010/main" val="116566015"/>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7" name="think-cell data - do not delete" hidden="1">
                        <a:extLst>
                          <a:ext uri="{FF2B5EF4-FFF2-40B4-BE49-F238E27FC236}">
                            <a16:creationId xmlns:a16="http://schemas.microsoft.com/office/drawing/2014/main" id="{533DB12E-609D-D2FB-C43A-2329E15DD741}"/>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03025AD1-266A-C2F8-4542-ADA3F3ABDE94}"/>
              </a:ext>
            </a:extLst>
          </p:cNvPr>
          <p:cNvSpPr txBox="1">
            <a:spLocks/>
          </p:cNvSpPr>
          <p:nvPr/>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27C638B7-DA08-2099-985C-CAF6A1A67B1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6AAF90A3-FE47-206E-69DC-A3273BB28AED}"/>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p>
        </p:txBody>
      </p:sp>
      <p:sp>
        <p:nvSpPr>
          <p:cNvPr id="6" name="テキスト プレースホルダー 10">
            <a:extLst>
              <a:ext uri="{FF2B5EF4-FFF2-40B4-BE49-F238E27FC236}">
                <a16:creationId xmlns:a16="http://schemas.microsoft.com/office/drawing/2014/main" id="{0F031FA9-112A-8DAA-B20E-847C11F19B36}"/>
              </a:ext>
            </a:extLst>
          </p:cNvPr>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9320947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コピーライト+ページ番号">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D04D64CE-D62C-A1FF-FFA3-D17368230412}"/>
              </a:ext>
            </a:extLst>
          </p:cNvPr>
          <p:cNvSpPr txBox="1">
            <a:spLocks/>
          </p:cNvSpPr>
          <p:nvPr/>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2154E47-CE2B-386F-7840-0589773FA6A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スライド番号プレースホルダー 5">
            <a:extLst>
              <a:ext uri="{FF2B5EF4-FFF2-40B4-BE49-F238E27FC236}">
                <a16:creationId xmlns:a16="http://schemas.microsoft.com/office/drawing/2014/main" id="{D0619A66-CC94-F64F-DA26-0FF8A23AF3EA}"/>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4A1921C-3EA0-D049-9136-C46F969810C0}"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5" name="グラフィックス 2">
            <a:extLst>
              <a:ext uri="{FF2B5EF4-FFF2-40B4-BE49-F238E27FC236}">
                <a16:creationId xmlns:a16="http://schemas.microsoft.com/office/drawing/2014/main" id="{8D9B3208-C845-2C86-CEFC-EAC3C8484BFB}"/>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998476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最終ページ">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C77CBF0D-71DD-004F-EE3B-1BC6F28DA6D9}"/>
              </a:ext>
            </a:extLst>
          </p:cNvPr>
          <p:cNvPicPr>
            <a:picLocks noChangeAspect="1"/>
          </p:cNvPicPr>
          <p:nvPr/>
        </p:nvPicPr>
        <p:blipFill>
          <a:blip r:embed="rId2"/>
          <a:stretch>
            <a:fillRect/>
          </a:stretch>
        </p:blipFill>
        <p:spPr>
          <a:xfrm>
            <a:off x="0" y="0"/>
            <a:ext cx="12192000" cy="6858000"/>
          </a:xfrm>
          <a:prstGeom prst="rect">
            <a:avLst/>
          </a:prstGeom>
        </p:spPr>
      </p:pic>
      <p:pic>
        <p:nvPicPr>
          <p:cNvPr id="4" name="グラフィックス 2">
            <a:extLst>
              <a:ext uri="{FF2B5EF4-FFF2-40B4-BE49-F238E27FC236}">
                <a16:creationId xmlns:a16="http://schemas.microsoft.com/office/drawing/2014/main" id="{8A181A9D-4CFB-510D-DBA2-3B5A52B8D28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33460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SC_プロダクト資料中表紙（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角丸四角形 46">
            <a:extLst>
              <a:ext uri="{FF2B5EF4-FFF2-40B4-BE49-F238E27FC236}">
                <a16:creationId xmlns:a16="http://schemas.microsoft.com/office/drawing/2014/main" id="{0EC75B3D-5093-B928-EE25-E1119F4FD4CE}"/>
              </a:ext>
            </a:extLst>
          </p:cNvPr>
          <p:cNvSpPr/>
          <p:nvPr userDrawn="1"/>
        </p:nvSpPr>
        <p:spPr>
          <a:xfrm>
            <a:off x="230388" y="201358"/>
            <a:ext cx="194912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0">
                <a:solidFill>
                  <a:srgbClr val="000048"/>
                </a:solidFill>
                <a:latin typeface="+mn-ea"/>
                <a:ea typeface="+mn-ea"/>
                <a:cs typeface="Segoe UI" panose="020B0502040204020203" pitchFamily="34" charset="0"/>
              </a:rPr>
              <a:t>CONTENTS</a:t>
            </a:r>
            <a:endParaRPr kumimoji="1" lang="ja-JP" altLang="en-US" sz="2400" b="1" i="0">
              <a:solidFill>
                <a:srgbClr val="000048"/>
              </a:solidFill>
              <a:latin typeface="+mn-ea"/>
              <a:ea typeface="+mn-ea"/>
              <a:cs typeface="Segoe UI" panose="020B0502040204020203" pitchFamily="34" charset="0"/>
            </a:endParaRPr>
          </a:p>
        </p:txBody>
      </p:sp>
      <p:sp>
        <p:nvSpPr>
          <p:cNvPr id="9" name="二等辺三角形 8">
            <a:extLst>
              <a:ext uri="{FF2B5EF4-FFF2-40B4-BE49-F238E27FC236}">
                <a16:creationId xmlns:a16="http://schemas.microsoft.com/office/drawing/2014/main" id="{9EAB3296-28FB-7131-645F-8DCD737E8756}"/>
              </a:ext>
            </a:extLst>
          </p:cNvPr>
          <p:cNvSpPr/>
          <p:nvPr userDrawn="1"/>
        </p:nvSpPr>
        <p:spPr>
          <a:xfrm rot="5400000">
            <a:off x="-26991" y="279927"/>
            <a:ext cx="260350" cy="212730"/>
          </a:xfrm>
          <a:prstGeom prst="triangle">
            <a:avLst>
              <a:gd name="adj" fmla="val 44351"/>
            </a:avLst>
          </a:prstGeom>
          <a:solidFill>
            <a:srgbClr val="0000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48">
            <a:extLst>
              <a:ext uri="{FF2B5EF4-FFF2-40B4-BE49-F238E27FC236}">
                <a16:creationId xmlns:a16="http://schemas.microsoft.com/office/drawing/2014/main" id="{59C52CA7-AA50-D438-CDF6-E0F1DA431204}"/>
              </a:ext>
            </a:extLst>
          </p:cNvPr>
          <p:cNvSpPr>
            <a:spLocks noChangeAspect="1"/>
          </p:cNvSpPr>
          <p:nvPr userDrawn="1"/>
        </p:nvSpPr>
        <p:spPr>
          <a:xfrm>
            <a:off x="962348" y="1971952"/>
            <a:ext cx="540000" cy="540000"/>
          </a:xfrm>
          <a:prstGeom prst="ellipse">
            <a:avLst/>
          </a:prstGeom>
          <a:solidFill>
            <a:srgbClr val="000048"/>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01</a:t>
            </a:r>
            <a:endParaRPr kumimoji="1" lang="ja-JP" altLang="en-US" sz="1800" b="1" i="0">
              <a:solidFill>
                <a:schemeClr val="bg1"/>
              </a:solidFill>
              <a:latin typeface="+mj-ea"/>
              <a:ea typeface="+mj-ea"/>
              <a:cs typeface="Segoe UI" panose="020B0502040204020203" pitchFamily="34" charset="0"/>
            </a:endParaRPr>
          </a:p>
        </p:txBody>
      </p:sp>
      <p:sp>
        <p:nvSpPr>
          <p:cNvPr id="11" name="円/楕円 49">
            <a:extLst>
              <a:ext uri="{FF2B5EF4-FFF2-40B4-BE49-F238E27FC236}">
                <a16:creationId xmlns:a16="http://schemas.microsoft.com/office/drawing/2014/main" id="{BD2621C4-93E5-E892-8F12-093AA4E5C7B3}"/>
              </a:ext>
            </a:extLst>
          </p:cNvPr>
          <p:cNvSpPr>
            <a:spLocks noChangeAspect="1"/>
          </p:cNvSpPr>
          <p:nvPr userDrawn="1"/>
        </p:nvSpPr>
        <p:spPr>
          <a:xfrm>
            <a:off x="962348" y="2890054"/>
            <a:ext cx="540000" cy="540000"/>
          </a:xfrm>
          <a:prstGeom prst="ellipse">
            <a:avLst/>
          </a:prstGeom>
          <a:solidFill>
            <a:srgbClr val="000048"/>
          </a:solidFill>
          <a:ln w="952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02</a:t>
            </a:r>
            <a:endParaRPr kumimoji="1" lang="ja-JP" altLang="en-US" sz="1800" b="1" i="0">
              <a:solidFill>
                <a:schemeClr val="bg1"/>
              </a:solidFill>
              <a:latin typeface="+mj-ea"/>
              <a:ea typeface="+mj-ea"/>
              <a:cs typeface="Segoe UI" panose="020B0502040204020203" pitchFamily="34" charset="0"/>
            </a:endParaRPr>
          </a:p>
        </p:txBody>
      </p:sp>
      <p:sp>
        <p:nvSpPr>
          <p:cNvPr id="12" name="円/楕円 50">
            <a:extLst>
              <a:ext uri="{FF2B5EF4-FFF2-40B4-BE49-F238E27FC236}">
                <a16:creationId xmlns:a16="http://schemas.microsoft.com/office/drawing/2014/main" id="{EB408040-EB06-F6CD-97C6-A4D0704AE957}"/>
              </a:ext>
            </a:extLst>
          </p:cNvPr>
          <p:cNvSpPr>
            <a:spLocks noChangeAspect="1"/>
          </p:cNvSpPr>
          <p:nvPr userDrawn="1"/>
        </p:nvSpPr>
        <p:spPr>
          <a:xfrm>
            <a:off x="962348" y="3808156"/>
            <a:ext cx="540000" cy="540000"/>
          </a:xfrm>
          <a:prstGeom prst="ellipse">
            <a:avLst/>
          </a:prstGeom>
          <a:solidFill>
            <a:srgbClr val="000048"/>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03</a:t>
            </a:r>
            <a:endParaRPr kumimoji="1" lang="ja-JP" altLang="en-US" sz="1800" b="1" i="0">
              <a:solidFill>
                <a:schemeClr val="bg1"/>
              </a:solidFill>
              <a:latin typeface="+mj-ea"/>
              <a:ea typeface="+mj-ea"/>
              <a:cs typeface="Segoe UI" panose="020B0502040204020203" pitchFamily="34" charset="0"/>
            </a:endParaRPr>
          </a:p>
        </p:txBody>
      </p:sp>
      <p:cxnSp>
        <p:nvCxnSpPr>
          <p:cNvPr id="13" name="直線コネクタ 12">
            <a:extLst>
              <a:ext uri="{FF2B5EF4-FFF2-40B4-BE49-F238E27FC236}">
                <a16:creationId xmlns:a16="http://schemas.microsoft.com/office/drawing/2014/main" id="{40E90F5F-46E8-8028-8F16-37C6E7B87813}"/>
              </a:ext>
            </a:extLst>
          </p:cNvPr>
          <p:cNvCxnSpPr>
            <a:cxnSpLocks/>
            <a:stCxn id="10" idx="4"/>
            <a:endCxn id="11" idx="0"/>
          </p:cNvCxnSpPr>
          <p:nvPr userDrawn="1"/>
        </p:nvCxnSpPr>
        <p:spPr>
          <a:xfrm>
            <a:off x="1232348" y="2511952"/>
            <a:ext cx="0" cy="378102"/>
          </a:xfrm>
          <a:prstGeom prst="line">
            <a:avLst/>
          </a:prstGeom>
          <a:ln w="25400">
            <a:solidFill>
              <a:srgbClr val="00003E"/>
            </a:solidFill>
          </a:ln>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7DDD69DD-EFA7-C1E6-28C4-B922E61809D5}"/>
              </a:ext>
            </a:extLst>
          </p:cNvPr>
          <p:cNvCxnSpPr>
            <a:stCxn id="11" idx="4"/>
            <a:endCxn id="12" idx="0"/>
          </p:cNvCxnSpPr>
          <p:nvPr userDrawn="1"/>
        </p:nvCxnSpPr>
        <p:spPr>
          <a:xfrm>
            <a:off x="1232348" y="3430054"/>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15" name="テキスト プレースホルダー 4">
            <a:extLst>
              <a:ext uri="{FF2B5EF4-FFF2-40B4-BE49-F238E27FC236}">
                <a16:creationId xmlns:a16="http://schemas.microsoft.com/office/drawing/2014/main" id="{3AD6D90C-3ED1-9A66-F6D1-E44A7AFF0C8D}"/>
              </a:ext>
            </a:extLst>
          </p:cNvPr>
          <p:cNvSpPr>
            <a:spLocks noGrp="1"/>
          </p:cNvSpPr>
          <p:nvPr>
            <p:ph type="body" sz="quarter" idx="14" hasCustomPrompt="1"/>
          </p:nvPr>
        </p:nvSpPr>
        <p:spPr>
          <a:xfrm>
            <a:off x="1848388" y="2061932"/>
            <a:ext cx="5414600" cy="360040"/>
          </a:xfrm>
          <a:prstGeom prst="rect">
            <a:avLst/>
          </a:prstGeom>
        </p:spPr>
        <p:txBody>
          <a:bodyPr>
            <a:normAutofit/>
          </a:bodyPr>
          <a:lstStyle>
            <a:lvl1pPr>
              <a:defRPr sz="1800" b="1">
                <a:solidFill>
                  <a:srgbClr val="000048"/>
                </a:solidFill>
              </a:defRPr>
            </a:lvl1pPr>
          </a:lstStyle>
          <a:p>
            <a:pPr lvl="0"/>
            <a:r>
              <a:rPr kumimoji="1" lang="ja-JP" altLang="en-US"/>
              <a:t>コンテンツが５つ以下の時の目次</a:t>
            </a:r>
          </a:p>
        </p:txBody>
      </p:sp>
      <p:sp>
        <p:nvSpPr>
          <p:cNvPr id="16" name="テキスト プレースホルダー 4">
            <a:extLst>
              <a:ext uri="{FF2B5EF4-FFF2-40B4-BE49-F238E27FC236}">
                <a16:creationId xmlns:a16="http://schemas.microsoft.com/office/drawing/2014/main" id="{1C58FBBF-C7F9-EA7D-64E9-2D0288CEA83A}"/>
              </a:ext>
            </a:extLst>
          </p:cNvPr>
          <p:cNvSpPr>
            <a:spLocks noGrp="1"/>
          </p:cNvSpPr>
          <p:nvPr>
            <p:ph type="body" sz="quarter" idx="15" hasCustomPrompt="1"/>
          </p:nvPr>
        </p:nvSpPr>
        <p:spPr>
          <a:xfrm>
            <a:off x="1848388" y="3016526"/>
            <a:ext cx="5414600" cy="360040"/>
          </a:xfrm>
          <a:prstGeom prst="rect">
            <a:avLst/>
          </a:prstGeom>
        </p:spPr>
        <p:txBody>
          <a:bodyPr>
            <a:normAutofit/>
          </a:bodyPr>
          <a:lstStyle>
            <a:lvl1pPr>
              <a:defRPr sz="1800" b="1">
                <a:solidFill>
                  <a:srgbClr val="000048"/>
                </a:solidFill>
              </a:defRPr>
            </a:lvl1pPr>
          </a:lstStyle>
          <a:p>
            <a:pPr lvl="0"/>
            <a:r>
              <a:rPr kumimoji="1" lang="ja-JP" altLang="en-US"/>
              <a:t>コンテンツが５つ以下の時の目次</a:t>
            </a:r>
          </a:p>
        </p:txBody>
      </p:sp>
      <p:sp>
        <p:nvSpPr>
          <p:cNvPr id="17" name="テキスト プレースホルダー 4">
            <a:extLst>
              <a:ext uri="{FF2B5EF4-FFF2-40B4-BE49-F238E27FC236}">
                <a16:creationId xmlns:a16="http://schemas.microsoft.com/office/drawing/2014/main" id="{0E05881E-A4C7-0864-4C1B-D6EFA1CD0D7C}"/>
              </a:ext>
            </a:extLst>
          </p:cNvPr>
          <p:cNvSpPr>
            <a:spLocks noGrp="1"/>
          </p:cNvSpPr>
          <p:nvPr>
            <p:ph type="body" sz="quarter" idx="16" hasCustomPrompt="1"/>
          </p:nvPr>
        </p:nvSpPr>
        <p:spPr>
          <a:xfrm>
            <a:off x="1848388" y="3940975"/>
            <a:ext cx="5414600" cy="360040"/>
          </a:xfrm>
          <a:prstGeom prst="rect">
            <a:avLst/>
          </a:prstGeom>
        </p:spPr>
        <p:txBody>
          <a:bodyPr>
            <a:normAutofit/>
          </a:bodyPr>
          <a:lstStyle>
            <a:lvl1pPr>
              <a:defRPr sz="1800" b="1">
                <a:solidFill>
                  <a:srgbClr val="000048"/>
                </a:solidFill>
              </a:defRPr>
            </a:lvl1pPr>
          </a:lstStyle>
          <a:p>
            <a:pPr lvl="0"/>
            <a:r>
              <a:rPr kumimoji="1" lang="ja-JP" altLang="en-US"/>
              <a:t>コンテンツが５つ以下の時の目次</a:t>
            </a:r>
          </a:p>
        </p:txBody>
      </p:sp>
    </p:spTree>
    <p:extLst>
      <p:ext uri="{BB962C8B-B14F-4D97-AF65-F5344CB8AC3E}">
        <p14:creationId xmlns:p14="http://schemas.microsoft.com/office/powerpoint/2010/main" val="866285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CB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8160380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18843214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pic>
        <p:nvPicPr>
          <p:cNvPr id="3" name="그림 4">
            <a:extLst>
              <a:ext uri="{FF2B5EF4-FFF2-40B4-BE49-F238E27FC236}">
                <a16:creationId xmlns:a16="http://schemas.microsoft.com/office/drawing/2014/main" id="{4ACEFEC2-0420-AB97-AAD7-A18026F8407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線コネクタ 5">
            <a:extLst>
              <a:ext uri="{FF2B5EF4-FFF2-40B4-BE49-F238E27FC236}">
                <a16:creationId xmlns:a16="http://schemas.microsoft.com/office/drawing/2014/main" id="{549A8A82-CB7D-3834-72FE-F0103BC59479}"/>
              </a:ext>
            </a:extLst>
          </p:cNvPr>
          <p:cNvCxnSpPr>
            <a:cxnSpLocks/>
          </p:cNvCxnSpPr>
          <p:nvPr userDrawn="1"/>
        </p:nvCxnSpPr>
        <p:spPr>
          <a:xfrm>
            <a:off x="1727128" y="2621757"/>
            <a:ext cx="9050940" cy="0"/>
          </a:xfrm>
          <a:prstGeom prst="line">
            <a:avLst/>
          </a:prstGeom>
          <a:ln/>
        </p:spPr>
        <p:style>
          <a:lnRef idx="1">
            <a:schemeClr val="accent1"/>
          </a:lnRef>
          <a:fillRef idx="0">
            <a:schemeClr val="accent1"/>
          </a:fillRef>
          <a:effectRef idx="0">
            <a:schemeClr val="accent1"/>
          </a:effectRef>
          <a:fontRef idx="minor">
            <a:schemeClr val="tx1"/>
          </a:fontRef>
        </p:style>
      </p:cxnSp>
      <p:sp>
        <p:nvSpPr>
          <p:cNvPr id="7" name="図プレースホルダー 4">
            <a:extLst>
              <a:ext uri="{FF2B5EF4-FFF2-40B4-BE49-F238E27FC236}">
                <a16:creationId xmlns:a16="http://schemas.microsoft.com/office/drawing/2014/main" id="{9ECDF7A2-7224-0E1C-A550-0E183AB6CFC4}"/>
              </a:ext>
            </a:extLst>
          </p:cNvPr>
          <p:cNvSpPr>
            <a:spLocks noGrp="1"/>
          </p:cNvSpPr>
          <p:nvPr>
            <p:ph type="pic" sz="quarter" idx="15"/>
          </p:nvPr>
        </p:nvSpPr>
        <p:spPr>
          <a:xfrm>
            <a:off x="5442523" y="3019035"/>
            <a:ext cx="1586282" cy="1464484"/>
          </a:xfrm>
          <a:prstGeom prst="rect">
            <a:avLst/>
          </a:prstGeom>
        </p:spPr>
        <p:txBody>
          <a:bodyPr/>
          <a:lstStyle>
            <a:lvl1pPr marL="0" indent="0" algn="ctr">
              <a:buNone/>
              <a:defRPr sz="1400">
                <a:solidFill>
                  <a:srgbClr val="00003E"/>
                </a:solidFill>
              </a:defRPr>
            </a:lvl1pPr>
          </a:lstStyle>
          <a:p>
            <a:r>
              <a:rPr kumimoji="1" lang="ja-JP" altLang="en-US"/>
              <a:t>アイコン</a:t>
            </a:r>
          </a:p>
        </p:txBody>
      </p:sp>
      <p:sp>
        <p:nvSpPr>
          <p:cNvPr id="8" name="テキスト プレースホルダー 23">
            <a:extLst>
              <a:ext uri="{FF2B5EF4-FFF2-40B4-BE49-F238E27FC236}">
                <a16:creationId xmlns:a16="http://schemas.microsoft.com/office/drawing/2014/main" id="{9BB0D80A-1BCF-A8E5-9698-8458938BE471}"/>
              </a:ext>
            </a:extLst>
          </p:cNvPr>
          <p:cNvSpPr>
            <a:spLocks noGrp="1"/>
          </p:cNvSpPr>
          <p:nvPr>
            <p:ph type="body" sz="quarter" idx="19" hasCustomPrompt="1"/>
          </p:nvPr>
        </p:nvSpPr>
        <p:spPr>
          <a:xfrm>
            <a:off x="3335867" y="4786187"/>
            <a:ext cx="5943600" cy="543702"/>
          </a:xfrm>
          <a:prstGeom prst="rect">
            <a:avLst/>
          </a:prstGeom>
        </p:spPr>
        <p:txBody>
          <a:bodyPr/>
          <a:lstStyle>
            <a:lvl1pPr marL="0" indent="0" algn="ctr">
              <a:buNone/>
              <a:defRPr b="1" spc="300">
                <a:solidFill>
                  <a:srgbClr val="000048"/>
                </a:solidFill>
                <a:latin typeface="メイリオ 本文"/>
                <a:ea typeface="+mn-ea"/>
              </a:defRPr>
            </a:lvl1pPr>
            <a:lvl2pPr marL="457212" indent="0">
              <a:buNone/>
              <a:defRPr/>
            </a:lvl2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a:t>テキストテキスト</a:t>
            </a:r>
          </a:p>
        </p:txBody>
      </p:sp>
      <p:sp>
        <p:nvSpPr>
          <p:cNvPr id="10" name="テキスト プレースホルダー 19">
            <a:extLst>
              <a:ext uri="{FF2B5EF4-FFF2-40B4-BE49-F238E27FC236}">
                <a16:creationId xmlns:a16="http://schemas.microsoft.com/office/drawing/2014/main" id="{BBE8B47C-E3DF-7454-A3FA-093FD29B3210}"/>
              </a:ext>
            </a:extLst>
          </p:cNvPr>
          <p:cNvSpPr>
            <a:spLocks noGrp="1"/>
          </p:cNvSpPr>
          <p:nvPr>
            <p:ph type="body" sz="quarter" idx="18" hasCustomPrompt="1"/>
          </p:nvPr>
        </p:nvSpPr>
        <p:spPr>
          <a:xfrm>
            <a:off x="5551588" y="1210966"/>
            <a:ext cx="1368152" cy="1057321"/>
          </a:xfrm>
          <a:prstGeom prst="rect">
            <a:avLst/>
          </a:prstGeom>
        </p:spPr>
        <p:txBody>
          <a:bodyPr/>
          <a:lstStyle>
            <a:lvl1pPr marL="0" indent="0">
              <a:buNone/>
              <a:defRPr sz="6600" b="1" i="0">
                <a:solidFill>
                  <a:srgbClr val="000048"/>
                </a:solidFill>
                <a:latin typeface="+mj-ea"/>
                <a:ea typeface="+mj-ea"/>
                <a:cs typeface="Segoe UI" panose="020B0502040204020203" pitchFamily="34" charset="0"/>
              </a:defRPr>
            </a:lvl1pPr>
          </a:lstStyle>
          <a:p>
            <a:pPr lvl="0"/>
            <a:r>
              <a:rPr kumimoji="1" lang="en-US" altLang="ja-JP"/>
              <a:t>01</a:t>
            </a:r>
            <a:endParaRPr kumimoji="1" lang="ja-JP" altLang="en-US"/>
          </a:p>
        </p:txBody>
      </p:sp>
      <p:pic>
        <p:nvPicPr>
          <p:cNvPr id="2" name="グラフィックス 7">
            <a:extLst>
              <a:ext uri="{FF2B5EF4-FFF2-40B4-BE49-F238E27FC236}">
                <a16:creationId xmlns:a16="http://schemas.microsoft.com/office/drawing/2014/main" id="{3B967D41-98D0-C253-8D0F-4F5B9AEA6ED7}"/>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71670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48"/>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21589963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3" name="正方形/長方形 2">
            <a:extLst>
              <a:ext uri="{FF2B5EF4-FFF2-40B4-BE49-F238E27FC236}">
                <a16:creationId xmlns:a16="http://schemas.microsoft.com/office/drawing/2014/main" id="{83E31476-1A82-F0B6-CD36-03F7D983E5D8}"/>
              </a:ext>
            </a:extLst>
          </p:cNvPr>
          <p:cNvSpPr/>
          <p:nvPr userDrawn="1"/>
        </p:nvSpPr>
        <p:spPr>
          <a:xfrm>
            <a:off x="0" y="5877272"/>
            <a:ext cx="12192000" cy="980728"/>
          </a:xfrm>
          <a:prstGeom prst="rect">
            <a:avLst/>
          </a:prstGeom>
          <a:solidFill>
            <a:srgbClr val="00003E">
              <a:alpha val="5098"/>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76000" tIns="45720" rIns="91440" bIns="28800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US" altLang="ja-JP" sz="900" b="0" i="0" u="none" strike="noStrike" kern="0" cap="none" spc="0" normalizeH="0" baseline="0" noProof="0">
              <a:ln>
                <a:noFill/>
              </a:ln>
              <a:solidFill>
                <a:srgbClr val="000000">
                  <a:lumMod val="65000"/>
                  <a:lumOff val="35000"/>
                </a:srgbClr>
              </a:solidFill>
              <a:effectLst/>
              <a:uLnTx/>
              <a:uFillTx/>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3198927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3" name="正方形/長方形 2">
            <a:extLst>
              <a:ext uri="{FF2B5EF4-FFF2-40B4-BE49-F238E27FC236}">
                <a16:creationId xmlns:a16="http://schemas.microsoft.com/office/drawing/2014/main" id="{84D9EAAA-15C7-9E4F-FE6B-744A8780BC0F}"/>
              </a:ext>
            </a:extLst>
          </p:cNvPr>
          <p:cNvSpPr/>
          <p:nvPr userDrawn="1"/>
        </p:nvSpPr>
        <p:spPr>
          <a:xfrm>
            <a:off x="-1200" y="5058000"/>
            <a:ext cx="12193200" cy="1800000"/>
          </a:xfrm>
          <a:prstGeom prst="rect">
            <a:avLst/>
          </a:prstGeom>
          <a:solidFill>
            <a:srgbClr val="00003E">
              <a:alpha val="4706"/>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844000" tIns="45720" rIns="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600"/>
              </a:spcAft>
              <a:buClrTx/>
              <a:buSzTx/>
              <a:buFontTx/>
              <a:buNone/>
              <a:tabLst/>
              <a:defRPr/>
            </a:pPr>
            <a:endParaRPr kumimoji="1" lang="ja-JP" altLang="en-US" sz="1000" u="none" strike="noStrike" kern="1200" cap="none" spc="0" normalizeH="0" baseline="0" noProof="0">
              <a:ln>
                <a:noFill/>
              </a:ln>
              <a:solidFill>
                <a:schemeClr val="bg1">
                  <a:lumMod val="50000"/>
                </a:schemeClr>
              </a:solidFill>
              <a:effectLst/>
              <a:uLnTx/>
              <a:uFillTx/>
              <a:latin typeface="Meiryo" panose="020B0604030504040204" pitchFamily="34" charset="-128"/>
              <a:ea typeface="Meiryo" panose="020B0604030504040204" pitchFamily="34" charset="-128"/>
            </a:endParaRPr>
          </a:p>
        </p:txBody>
      </p:sp>
      <p:pic>
        <p:nvPicPr>
          <p:cNvPr id="10" name="グラフィックス 9" descr="警告 単色塗りつぶし">
            <a:extLst>
              <a:ext uri="{FF2B5EF4-FFF2-40B4-BE49-F238E27FC236}">
                <a16:creationId xmlns:a16="http://schemas.microsoft.com/office/drawing/2014/main" id="{1C78B13D-B2DF-C425-BD6B-88E545500AF0}"/>
              </a:ext>
            </a:extLst>
          </p:cNvPr>
          <p:cNvPicPr>
            <a:picLocks noChangeAspect="1"/>
          </p:cNvPicPr>
          <p:nvPr userDrawn="1"/>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100673" y="5527546"/>
            <a:ext cx="860908" cy="860908"/>
          </a:xfrm>
          <a:prstGeom prst="rect">
            <a:avLst/>
          </a:prstGeom>
        </p:spPr>
      </p:pic>
      <p:sp>
        <p:nvSpPr>
          <p:cNvPr id="11" name="テキスト プレースホルダー 10">
            <a:extLst>
              <a:ext uri="{FF2B5EF4-FFF2-40B4-BE49-F238E27FC236}">
                <a16:creationId xmlns:a16="http://schemas.microsoft.com/office/drawing/2014/main" id="{E05048F5-64BC-EDDD-95C7-8655D6921819}"/>
              </a:ext>
            </a:extLst>
          </p:cNvPr>
          <p:cNvSpPr>
            <a:spLocks noGrp="1"/>
          </p:cNvSpPr>
          <p:nvPr>
            <p:ph type="body" sz="quarter" idx="13" hasCustomPrompt="1"/>
          </p:nvPr>
        </p:nvSpPr>
        <p:spPr>
          <a:xfrm>
            <a:off x="2540339" y="5346000"/>
            <a:ext cx="9172235" cy="1224000"/>
          </a:xfrm>
          <a:prstGeom prst="rect">
            <a:avLst/>
          </a:prstGeom>
        </p:spPr>
        <p:txBody>
          <a:bodyPr wrap="square" lIns="0" tIns="0" rIns="0" bIns="0" anchor="ctr">
            <a:noAutofit/>
          </a:bodyPr>
          <a:lstStyle>
            <a:lvl1pPr marL="0" indent="0">
              <a:buNone/>
              <a:defRPr sz="1200" b="0" i="0">
                <a:solidFill>
                  <a:srgbClr val="00003E"/>
                </a:solidFill>
                <a:latin typeface="Meiryo" panose="020B0604030504040204" pitchFamily="34" charset="-128"/>
                <a:ea typeface="Meiryo" panose="020B0604030504040204" pitchFamily="34" charset="-128"/>
              </a:defRPr>
            </a:lvl1pPr>
          </a:lstStyle>
          <a:p>
            <a:pPr>
              <a:lnSpc>
                <a:spcPct val="120000"/>
              </a:lnSpc>
            </a:pPr>
            <a:r>
              <a:rPr lang="ja-JP" altLang="en-US" sz="1200">
                <a:solidFill>
                  <a:schemeClr val="accent3"/>
                </a:solidFill>
                <a:latin typeface="Meiryo" panose="020B0604030504040204" pitchFamily="34" charset="-128"/>
                <a:ea typeface="Meiryo" panose="020B0604030504040204" pitchFamily="34" charset="-128"/>
              </a:rPr>
              <a:t>メイリオ　</a:t>
            </a:r>
            <a:r>
              <a:rPr lang="en-US" altLang="ja-JP" sz="1200">
                <a:solidFill>
                  <a:schemeClr val="accent3"/>
                </a:solidFill>
                <a:latin typeface="Meiryo" panose="020B0604030504040204" pitchFamily="34" charset="-128"/>
                <a:ea typeface="Meiryo" panose="020B0604030504040204" pitchFamily="34" charset="-128"/>
              </a:rPr>
              <a:t>12pt</a:t>
            </a:r>
          </a:p>
        </p:txBody>
      </p:sp>
    </p:spTree>
    <p:extLst>
      <p:ext uri="{BB962C8B-B14F-4D97-AF65-F5344CB8AC3E}">
        <p14:creationId xmlns:p14="http://schemas.microsoft.com/office/powerpoint/2010/main" val="3936869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90C2CBE-191C-2B04-FF28-259373223C9C}"/>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6C0A904-B03E-C047-85DE-7E260D315E6C}"/>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p>
        </p:txBody>
      </p:sp>
      <p:sp>
        <p:nvSpPr>
          <p:cNvPr id="5" name="テキスト プレースホルダー 10"/>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5689133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1441C66C-52AD-E815-4BDC-35E07381A881}"/>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4A1921C-3EA0-D049-9136-C46F969810C0}"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8335857D-2E96-C524-0C03-F2E636ADEC2B}"/>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スライド番号プレースホルダー 5">
            <a:extLst>
              <a:ext uri="{FF2B5EF4-FFF2-40B4-BE49-F238E27FC236}">
                <a16:creationId xmlns:a16="http://schemas.microsoft.com/office/drawing/2014/main" id="{9956ECE2-E1F1-9FCA-6EAA-755B72DA9A66}"/>
              </a:ext>
            </a:extLst>
          </p:cNvPr>
          <p:cNvSpPr>
            <a:spLocks noGrp="1"/>
          </p:cNvSpPr>
          <p:nvPr>
            <p:ph type="sldNum" sz="quarter" idx="10"/>
          </p:nvPr>
        </p:nvSpPr>
        <p:spPr>
          <a:xfrm>
            <a:off x="9336088" y="6356350"/>
            <a:ext cx="2743200" cy="365125"/>
          </a:xfrm>
        </p:spPr>
        <p:txBody>
          <a:bodyPr/>
          <a:lstStyle>
            <a:lvl1pPr eaLnBrk="1" fontAlgn="auto" hangingPunct="1">
              <a:spcBef>
                <a:spcPts val="0"/>
              </a:spcBef>
              <a:spcAft>
                <a:spcPts val="0"/>
              </a:spcAft>
              <a:defRPr>
                <a:solidFill>
                  <a:schemeClr val="bg1"/>
                </a:solidFill>
                <a:latin typeface="+mn-lt"/>
                <a:ea typeface="+mn-ea"/>
              </a:defRPr>
            </a:lvl1pPr>
          </a:lstStyle>
          <a:p>
            <a:pPr>
              <a:defRPr/>
            </a:pPr>
            <a:fld id="{FEE02821-449B-7445-B8E6-ADA6770F9101}" type="slidenum">
              <a:rPr lang="ja-JP" altLang="en-US"/>
              <a:pPr>
                <a:defRPr/>
              </a:pPr>
              <a:t>‹#›</a:t>
            </a:fld>
            <a:endParaRPr lang="ja-JP" altLang="en-US"/>
          </a:p>
        </p:txBody>
      </p:sp>
    </p:spTree>
    <p:extLst>
      <p:ext uri="{BB962C8B-B14F-4D97-AF65-F5344CB8AC3E}">
        <p14:creationId xmlns:p14="http://schemas.microsoft.com/office/powerpoint/2010/main" val="2733245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最終ページ（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1B350541-A980-7849-328F-D82ABE93D02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グラフィックス 2">
            <a:extLst>
              <a:ext uri="{FF2B5EF4-FFF2-40B4-BE49-F238E27FC236}">
                <a16:creationId xmlns:a16="http://schemas.microsoft.com/office/drawing/2014/main" id="{00E82F5C-CE51-18BE-B776-8294EA2F46EE}"/>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81207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10.emf"/><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oleObject" Target="../embeddings/oleObject2.bin"/><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tags" Target="../tags/tag3.xml"/><Relationship Id="rId5" Type="http://schemas.openxmlformats.org/officeDocument/2006/relationships/slideLayout" Target="../slideLayouts/slideLayout18.xml"/><Relationship Id="rId15" Type="http://schemas.openxmlformats.org/officeDocument/2006/relationships/image" Target="../media/image11.emf"/><Relationship Id="rId10" Type="http://schemas.openxmlformats.org/officeDocument/2006/relationships/tags" Target="../tags/tag2.xml"/><Relationship Id="rId4" Type="http://schemas.openxmlformats.org/officeDocument/2006/relationships/slideLayout" Target="../slideLayouts/slideLayout17.xml"/><Relationship Id="rId9" Type="http://schemas.openxmlformats.org/officeDocument/2006/relationships/theme" Target="../theme/theme2.xml"/><Relationship Id="rId14" Type="http://schemas.openxmlformats.org/officeDocument/2006/relationships/oleObject" Target="../embeddings/oleObject3.bin"/></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CB5F5847-9726-D6C0-67F5-7527AF7AABC1}"/>
              </a:ext>
            </a:extLst>
          </p:cNvPr>
          <p:cNvGraphicFramePr>
            <a:graphicFrameLocks noChangeAspect="1"/>
          </p:cNvGraphicFramePr>
          <p:nvPr userDrawn="1">
            <p:custDataLst>
              <p:tags r:id="rId15"/>
            </p:custDataLst>
            <p:extLst>
              <p:ext uri="{D42A27DB-BD31-4B8C-83A1-F6EECF244321}">
                <p14:modId xmlns:p14="http://schemas.microsoft.com/office/powerpoint/2010/main" val="266408893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スライド" r:id="rId16" imgW="7772400" imgH="10058400" progId="TCLayout.ActiveDocument.1">
                  <p:embed/>
                </p:oleObj>
              </mc:Choice>
              <mc:Fallback>
                <p:oleObj name="think-cell スライド" r:id="rId16" imgW="7772400" imgH="10058400" progId="TCLayout.ActiveDocument.1">
                  <p:embed/>
                  <p:pic>
                    <p:nvPicPr>
                      <p:cNvPr id="2" name="think-cell data - do not delete" hidden="1">
                        <a:extLst>
                          <a:ext uri="{FF2B5EF4-FFF2-40B4-BE49-F238E27FC236}">
                            <a16:creationId xmlns:a16="http://schemas.microsoft.com/office/drawing/2014/main" id="{CB5F5847-9726-D6C0-67F5-7527AF7AABC1}"/>
                          </a:ext>
                        </a:extLst>
                      </p:cNvPr>
                      <p:cNvPicPr/>
                      <p:nvPr/>
                    </p:nvPicPr>
                    <p:blipFill>
                      <a:blip r:embed="rId17"/>
                      <a:stretch>
                        <a:fillRect/>
                      </a:stretch>
                    </p:blipFill>
                    <p:spPr>
                      <a:xfrm>
                        <a:off x="1588" y="1588"/>
                        <a:ext cx="1227" cy="1588"/>
                      </a:xfrm>
                      <a:prstGeom prst="rect">
                        <a:avLst/>
                      </a:prstGeom>
                    </p:spPr>
                  </p:pic>
                </p:oleObj>
              </mc:Fallback>
            </mc:AlternateContent>
          </a:graphicData>
        </a:graphic>
      </p:graphicFrame>
      <p:sp>
        <p:nvSpPr>
          <p:cNvPr id="6" name="角丸四角形 5">
            <a:extLst>
              <a:ext uri="{FF2B5EF4-FFF2-40B4-BE49-F238E27FC236}">
                <a16:creationId xmlns:a16="http://schemas.microsoft.com/office/drawing/2014/main" id="{51A55CBA-B7FC-A04E-64BD-FB3AE8BF292C}"/>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4049991301"/>
      </p:ext>
    </p:extLst>
  </p:cSld>
  <p:clrMap bg1="lt1" tx1="dk1" bg2="lt2" tx2="dk2" accent1="accent1" accent2="accent2" accent3="accent3" accent4="accent4" accent5="accent5" accent6="accent6" hlink="hlink" folHlink="folHlink"/>
  <p:sldLayoutIdLst>
    <p:sldLayoutId id="2147483886" r:id="rId1"/>
    <p:sldLayoutId id="2147483887" r:id="rId2"/>
    <p:sldLayoutId id="2147483888" r:id="rId3"/>
    <p:sldLayoutId id="2147483889" r:id="rId4"/>
    <p:sldLayoutId id="2147483906" r:id="rId5"/>
    <p:sldLayoutId id="2147483907" r:id="rId6"/>
    <p:sldLayoutId id="2147483890" r:id="rId7"/>
    <p:sldLayoutId id="2147483891" r:id="rId8"/>
    <p:sldLayoutId id="2147483892" r:id="rId9"/>
    <p:sldLayoutId id="2147483908" r:id="rId10"/>
    <p:sldLayoutId id="2147483910" r:id="rId11"/>
    <p:sldLayoutId id="2147483911" r:id="rId12"/>
    <p:sldLayoutId id="2147483914" r:id="rId13"/>
  </p:sldLayoutIdLst>
  <p:hf hdr="0" ftr="0" dt="0"/>
  <p:txStyles>
    <p:titleStyle>
      <a:lvl1pPr algn="l" rtl="0" eaLnBrk="0" fontAlgn="base" hangingPunct="0">
        <a:lnSpc>
          <a:spcPct val="90000"/>
        </a:lnSpc>
        <a:spcBef>
          <a:spcPct val="0"/>
        </a:spcBef>
        <a:spcAft>
          <a:spcPct val="0"/>
        </a:spcAft>
        <a:defRPr kumimoji="1"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82F3D157-6554-A029-2F49-45F5F3B53459}"/>
              </a:ext>
            </a:extLst>
          </p:cNvPr>
          <p:cNvGraphicFramePr>
            <a:graphicFrameLocks noChangeAspect="1"/>
          </p:cNvGraphicFramePr>
          <p:nvPr>
            <p:custDataLst>
              <p:tags r:id="rId10"/>
            </p:custDataLst>
            <p:extLst>
              <p:ext uri="{D42A27DB-BD31-4B8C-83A1-F6EECF244321}">
                <p14:modId xmlns:p14="http://schemas.microsoft.com/office/powerpoint/2010/main" val="2006013195"/>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12" imgW="7772400" imgH="10058400" progId="TCLayout.ActiveDocument.1">
                  <p:embed/>
                </p:oleObj>
              </mc:Choice>
              <mc:Fallback>
                <p:oleObj name="think-cellスライド" r:id="rId12" imgW="7772400" imgH="10058400" progId="TCLayout.ActiveDocument.1">
                  <p:embed/>
                  <p:pic>
                    <p:nvPicPr>
                      <p:cNvPr id="2" name="think-cell data - do not delete" hidden="1">
                        <a:extLst>
                          <a:ext uri="{FF2B5EF4-FFF2-40B4-BE49-F238E27FC236}">
                            <a16:creationId xmlns:a16="http://schemas.microsoft.com/office/drawing/2014/main" id="{82F3D157-6554-A029-2F49-45F5F3B53459}"/>
                          </a:ext>
                        </a:extLst>
                      </p:cNvPr>
                      <p:cNvPicPr/>
                      <p:nvPr/>
                    </p:nvPicPr>
                    <p:blipFill>
                      <a:blip r:embed="rId13"/>
                      <a:stretch>
                        <a:fillRect/>
                      </a:stretch>
                    </p:blipFill>
                    <p:spPr>
                      <a:xfrm>
                        <a:off x="1588" y="1588"/>
                        <a:ext cx="1227" cy="1588"/>
                      </a:xfrm>
                      <a:prstGeom prst="rect">
                        <a:avLst/>
                      </a:prstGeom>
                    </p:spPr>
                  </p:pic>
                </p:oleObj>
              </mc:Fallback>
            </mc:AlternateContent>
          </a:graphicData>
        </a:graphic>
      </p:graphicFrame>
      <p:graphicFrame>
        <p:nvGraphicFramePr>
          <p:cNvPr id="3" name="think-cell data - do not delete" hidden="1">
            <a:extLst>
              <a:ext uri="{FF2B5EF4-FFF2-40B4-BE49-F238E27FC236}">
                <a16:creationId xmlns:a16="http://schemas.microsoft.com/office/drawing/2014/main" id="{0CAB8BD8-5148-6D38-9C09-17B77DDEF5F7}"/>
              </a:ext>
            </a:extLst>
          </p:cNvPr>
          <p:cNvGraphicFramePr>
            <a:graphicFrameLocks noChangeAspect="1"/>
          </p:cNvGraphicFramePr>
          <p:nvPr userDrawn="1">
            <p:custDataLst>
              <p:tags r:id="rId11"/>
            </p:custDataLst>
            <p:extLst>
              <p:ext uri="{D42A27DB-BD31-4B8C-83A1-F6EECF244321}">
                <p14:modId xmlns:p14="http://schemas.microsoft.com/office/powerpoint/2010/main" val="298941343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14" imgW="7772400" imgH="10058400" progId="TCLayout.ActiveDocument.1">
                  <p:embed/>
                </p:oleObj>
              </mc:Choice>
              <mc:Fallback>
                <p:oleObj name="think-cellスライド" r:id="rId14" imgW="7772400" imgH="10058400" progId="TCLayout.ActiveDocument.1">
                  <p:embed/>
                  <p:pic>
                    <p:nvPicPr>
                      <p:cNvPr id="3" name="think-cell data - do not delete" hidden="1">
                        <a:extLst>
                          <a:ext uri="{FF2B5EF4-FFF2-40B4-BE49-F238E27FC236}">
                            <a16:creationId xmlns:a16="http://schemas.microsoft.com/office/drawing/2014/main" id="{0CAB8BD8-5148-6D38-9C09-17B77DDEF5F7}"/>
                          </a:ext>
                        </a:extLst>
                      </p:cNvPr>
                      <p:cNvPicPr/>
                      <p:nvPr/>
                    </p:nvPicPr>
                    <p:blipFill>
                      <a:blip r:embed="rId15"/>
                      <a:stretch>
                        <a:fillRect/>
                      </a:stretch>
                    </p:blipFill>
                    <p:spPr>
                      <a:xfrm>
                        <a:off x="1588" y="1588"/>
                        <a:ext cx="1227" cy="1588"/>
                      </a:xfrm>
                      <a:prstGeom prst="rect">
                        <a:avLst/>
                      </a:prstGeom>
                    </p:spPr>
                  </p:pic>
                </p:oleObj>
              </mc:Fallback>
            </mc:AlternateContent>
          </a:graphicData>
        </a:graphic>
      </p:graphicFrame>
      <p:sp>
        <p:nvSpPr>
          <p:cNvPr id="4" name="角丸四角形 1">
            <a:extLst>
              <a:ext uri="{FF2B5EF4-FFF2-40B4-BE49-F238E27FC236}">
                <a16:creationId xmlns:a16="http://schemas.microsoft.com/office/drawing/2014/main" id="{F3427FF8-BEDB-2FB2-C29A-750AF9D3D70B}"/>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3170443456"/>
      </p:ext>
    </p:extLst>
  </p:cSld>
  <p:clrMap bg1="lt1" tx1="dk1" bg2="lt2" tx2="dk2" accent1="accent1" accent2="accent2" accent3="accent3" accent4="accent4" accent5="accent5" accent6="accent6" hlink="hlink" folHlink="folHlink"/>
  <p:sldLayoutIdLst>
    <p:sldLayoutId id="2147483916" r:id="rId1"/>
    <p:sldLayoutId id="2147483917" r:id="rId2"/>
    <p:sldLayoutId id="2147483918" r:id="rId3"/>
    <p:sldLayoutId id="2147483919" r:id="rId4"/>
    <p:sldLayoutId id="2147483920" r:id="rId5"/>
    <p:sldLayoutId id="2147483921" r:id="rId6"/>
    <p:sldLayoutId id="2147483922" r:id="rId7"/>
    <p:sldLayoutId id="2147483924" r:id="rId8"/>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52">
          <p15:clr>
            <a:srgbClr val="F26B43"/>
          </p15:clr>
        </p15:guide>
        <p15:guide id="2" pos="370">
          <p15:clr>
            <a:srgbClr val="F26B43"/>
          </p15:clr>
        </p15:guide>
        <p15:guide id="3" orient="horz" pos="368">
          <p15:clr>
            <a:srgbClr val="F26B43"/>
          </p15:clr>
        </p15:guide>
        <p15:guide id="4" pos="7310">
          <p15:clr>
            <a:srgbClr val="F26B43"/>
          </p15:clr>
        </p15:guide>
        <p15:guide id="5" pos="3840">
          <p15:clr>
            <a:srgbClr val="5ACBF0"/>
          </p15:clr>
        </p15:guide>
        <p15:guide id="6" orient="horz" pos="2160">
          <p15:clr>
            <a:srgbClr val="5ACBF0"/>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hyperlink" Target="https://ads-help.yahoo-net.jp/s/article/H000044833?language=ja" TargetMode="External"/><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hyperlink" Target="https://ads-help.yahoo-net.jp/s/article/H000044833?language=ja" TargetMode="External"/><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hyperlink" Target="https://s.yimg.jp/dl/displayads-guarantee/formatguide.zip" TargetMode="External"/><Relationship Id="rId2" Type="http://schemas.openxmlformats.org/officeDocument/2006/relationships/image" Target="../media/image22.png"/><Relationship Id="rId1" Type="http://schemas.openxmlformats.org/officeDocument/2006/relationships/slideLayout" Target="../slideLayouts/slideLayout1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hyperlink" Target="https://ads-help.yahoo-net.jp/s/article/H000044930?language=ja" TargetMode="Externa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hyperlink" Target="https://ads-help.yahoo-net.jp/s/article/H000044833?language=ja" TargetMode="External"/><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hyperlink" Target="https://ads-help.yahoo-net.jp/s/article/H000044833?language=ja" TargetMode="External"/><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35.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hyperlink" Target="https://form-business.yahoo.co.jp/claris/enqueteForm?inquiry_type=placement_restrictions" TargetMode="External"/><Relationship Id="rId2" Type="http://schemas.openxmlformats.org/officeDocument/2006/relationships/image" Target="../media/image36.png"/><Relationship Id="rId1" Type="http://schemas.openxmlformats.org/officeDocument/2006/relationships/slideLayout" Target="../slideLayouts/slideLayout12.xml"/><Relationship Id="rId6" Type="http://schemas.microsoft.com/office/2007/relationships/hdphoto" Target="../media/hdphoto4.wdp"/><Relationship Id="rId5" Type="http://schemas.openxmlformats.org/officeDocument/2006/relationships/image" Target="../media/image37.png"/><Relationship Id="rId4" Type="http://schemas.openxmlformats.org/officeDocument/2006/relationships/hyperlink" Target="https://ads-help.yahoo-net.jp/s/article/H000044278?language=ja"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2.xml"/><Relationship Id="rId4" Type="http://schemas.microsoft.com/office/2007/relationships/hdphoto" Target="../media/hdphoto4.wdp"/></Relationships>
</file>

<file path=ppt/slides/_rels/slide24.xml.rels><?xml version="1.0" encoding="UTF-8" standalone="yes"?>
<Relationships xmlns="http://schemas.openxmlformats.org/package/2006/relationships"><Relationship Id="rId3" Type="http://schemas.openxmlformats.org/officeDocument/2006/relationships/hyperlink" Target="https://form-business.yahoo.co.jp/claris/enqueteForm?inquiry_type=bls_review" TargetMode="External"/><Relationship Id="rId2" Type="http://schemas.openxmlformats.org/officeDocument/2006/relationships/image" Target="../media/image36.png"/><Relationship Id="rId1" Type="http://schemas.openxmlformats.org/officeDocument/2006/relationships/slideLayout" Target="../slideLayouts/slideLayout12.xml"/><Relationship Id="rId5" Type="http://schemas.openxmlformats.org/officeDocument/2006/relationships/hyperlink" Target="https://form-business.yahoo.co.jp/claris/enqueteForm?inquiry_type=guaranteed_review" TargetMode="External"/><Relationship Id="rId4" Type="http://schemas.openxmlformats.org/officeDocument/2006/relationships/hyperlink" Target="https://ads-help.yahoo-net.jp/s/article/H000044534"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www.lycbiz.com/jp/download/yahoo/" TargetMode="External"/><Relationship Id="rId2" Type="http://schemas.openxmlformats.org/officeDocument/2006/relationships/image" Target="../media/image36.png"/><Relationship Id="rId1" Type="http://schemas.openxmlformats.org/officeDocument/2006/relationships/slideLayout" Target="../slideLayouts/slideLayout12.xml"/><Relationship Id="rId6" Type="http://schemas.openxmlformats.org/officeDocument/2006/relationships/hyperlink" Target="https://ads-help.yahoo-net.jp/s/article/H000044533" TargetMode="External"/><Relationship Id="rId5" Type="http://schemas.openxmlformats.org/officeDocument/2006/relationships/hyperlink" Target="https://ads-help.yahoo-net.jp/" TargetMode="External"/><Relationship Id="rId4" Type="http://schemas.openxmlformats.org/officeDocument/2006/relationships/hyperlink" Target="https://www.lycbiz.com/jp/terms-and-policies/yahoo/"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s://ads-help.yahoo-net.jp/" TargetMode="External"/><Relationship Id="rId7" Type="http://schemas.openxmlformats.org/officeDocument/2006/relationships/hyperlink" Target="https://form-business.yahoo.co.jp/claris/enqueteForm?inquiry_type=guaranteed_review" TargetMode="External"/><Relationship Id="rId2" Type="http://schemas.openxmlformats.org/officeDocument/2006/relationships/image" Target="../media/image36.png"/><Relationship Id="rId1" Type="http://schemas.openxmlformats.org/officeDocument/2006/relationships/slideLayout" Target="../slideLayouts/slideLayout12.xml"/><Relationship Id="rId6" Type="http://schemas.openxmlformats.org/officeDocument/2006/relationships/hyperlink" Target="https://form-business.yahoo.co.jp/claris/enqueteForm?inquiry_type=placement_restrictions" TargetMode="External"/><Relationship Id="rId5" Type="http://schemas.openxmlformats.org/officeDocument/2006/relationships/hyperlink" Target="https://portal.yadui.business.yahoo.co.jp/agencyportal/30335704/" TargetMode="External"/><Relationship Id="rId4" Type="http://schemas.openxmlformats.org/officeDocument/2006/relationships/hyperlink" Target="https://portal.yadui.business.yahoo.co.jp/agencyportal/873315/" TargetMode="External"/></Relationships>
</file>

<file path=ppt/slides/_rels/slide2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hyperlink" Target="https://portal.yadui.business.yahoo.co.jp/agencyportal/873240/" TargetMode="External"/><Relationship Id="rId2" Type="http://schemas.openxmlformats.org/officeDocument/2006/relationships/image" Target="../media/image19.png"/><Relationship Id="rId1" Type="http://schemas.openxmlformats.org/officeDocument/2006/relationships/slideLayout" Target="../slideLayouts/slideLayout12.xml"/><Relationship Id="rId5" Type="http://schemas.openxmlformats.org/officeDocument/2006/relationships/hyperlink" Target="https://portal.yadui.business.yahoo.co.jp/agencyportal/30335704/" TargetMode="External"/><Relationship Id="rId4" Type="http://schemas.openxmlformats.org/officeDocument/2006/relationships/hyperlink" Target="https://www.lycbiz.com/jp/download/"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1.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25.emf"/><Relationship Id="rId5" Type="http://schemas.openxmlformats.org/officeDocument/2006/relationships/image" Target="../media/image24.emf"/><Relationship Id="rId4" Type="http://schemas.openxmlformats.org/officeDocument/2006/relationships/image" Target="../media/image23.emf"/></Relationships>
</file>

<file path=ppt/slides/_rels/slide8.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image" Target="../media/image26.png"/><Relationship Id="rId7" Type="http://schemas.openxmlformats.org/officeDocument/2006/relationships/image" Target="../media/image30.jpeg"/><Relationship Id="rId2" Type="http://schemas.openxmlformats.org/officeDocument/2006/relationships/image" Target="../media/image22.png"/><Relationship Id="rId1" Type="http://schemas.openxmlformats.org/officeDocument/2006/relationships/slideLayout" Target="../slideLayouts/slideLayout1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9.xml.rels><?xml version="1.0" encoding="UTF-8" standalone="yes"?>
<Relationships xmlns="http://schemas.openxmlformats.org/package/2006/relationships"><Relationship Id="rId3" Type="http://schemas.openxmlformats.org/officeDocument/2006/relationships/hyperlink" Target="https://s.yimg.jp/dl/displayads-guarantee/formatguide.zip" TargetMode="External"/><Relationship Id="rId7" Type="http://schemas.openxmlformats.org/officeDocument/2006/relationships/image" Target="../media/image34.png"/><Relationship Id="rId2" Type="http://schemas.openxmlformats.org/officeDocument/2006/relationships/image" Target="../media/image22.png"/><Relationship Id="rId1" Type="http://schemas.openxmlformats.org/officeDocument/2006/relationships/slideLayout" Target="../slideLayouts/slideLayout1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hyperlink" Target="https://ads-help.yahoo-net.jp/s/article/H000044930?language=ja"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000048"/>
            </a:gs>
            <a:gs pos="23000">
              <a:srgbClr val="030053"/>
            </a:gs>
            <a:gs pos="69000">
              <a:srgbClr val="03003D"/>
            </a:gs>
            <a:gs pos="99000">
              <a:srgbClr val="03003D"/>
            </a:gs>
          </a:gsLst>
          <a:path path="circle">
            <a:fillToRect l="50000" t="50000" r="50000" b="50000"/>
          </a:path>
        </a:gradFill>
        <a:effectLst/>
      </p:bgPr>
    </p:bg>
    <p:spTree>
      <p:nvGrpSpPr>
        <p:cNvPr id="1" name="">
          <a:extLst>
            <a:ext uri="{FF2B5EF4-FFF2-40B4-BE49-F238E27FC236}">
              <a16:creationId xmlns:a16="http://schemas.microsoft.com/office/drawing/2014/main" id="{D4963EEF-140C-2162-B5B8-84689BC727D4}"/>
            </a:ext>
          </a:extLst>
        </p:cNvPr>
        <p:cNvGrpSpPr/>
        <p:nvPr/>
      </p:nvGrpSpPr>
      <p:grpSpPr>
        <a:xfrm>
          <a:off x="0" y="0"/>
          <a:ext cx="0" cy="0"/>
          <a:chOff x="0" y="0"/>
          <a:chExt cx="0" cy="0"/>
        </a:xfrm>
      </p:grpSpPr>
      <p:sp>
        <p:nvSpPr>
          <p:cNvPr id="10243" name="テキスト プレースホルダー 6">
            <a:extLst>
              <a:ext uri="{FF2B5EF4-FFF2-40B4-BE49-F238E27FC236}">
                <a16:creationId xmlns:a16="http://schemas.microsoft.com/office/drawing/2014/main" id="{A17FE010-CFC4-317C-67A3-712AEE309A1A}"/>
              </a:ext>
            </a:extLst>
          </p:cNvPr>
          <p:cNvSpPr>
            <a:spLocks noGrp="1" noChangeArrowheads="1"/>
          </p:cNvSpPr>
          <p:nvPr>
            <p:ph type="body" sz="quarter" idx="11"/>
          </p:nvPr>
        </p:nvSpPr>
        <p:spPr bwMode="auto">
          <a:xfrm>
            <a:off x="587375" y="5278295"/>
            <a:ext cx="5131879" cy="27341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en-US" altLang="ja-JP" dirty="0">
                <a:latin typeface="メイリオ" panose="020B0604030504040204" pitchFamily="34" charset="-128"/>
                <a:ea typeface="メイリオ" panose="020B0604030504040204" pitchFamily="34" charset="-128"/>
              </a:rPr>
              <a:t>2026/02/24</a:t>
            </a:r>
          </a:p>
        </p:txBody>
      </p:sp>
      <p:sp>
        <p:nvSpPr>
          <p:cNvPr id="10241" name="テキスト プレースホルダー 4">
            <a:extLst>
              <a:ext uri="{FF2B5EF4-FFF2-40B4-BE49-F238E27FC236}">
                <a16:creationId xmlns:a16="http://schemas.microsoft.com/office/drawing/2014/main" id="{4B52A993-85D1-4A95-482B-EAA616AD5A0A}"/>
              </a:ext>
            </a:extLst>
          </p:cNvPr>
          <p:cNvSpPr>
            <a:spLocks noGrp="1" noChangeArrowheads="1"/>
          </p:cNvSpPr>
          <p:nvPr>
            <p:ph type="body" sz="quarter" idx="12"/>
          </p:nvPr>
        </p:nvSpPr>
        <p:spPr bwMode="auto">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lnSpc>
                <a:spcPct val="120000"/>
              </a:lnSpc>
            </a:pPr>
            <a:r>
              <a:rPr lang="en-US" altLang="ja-JP">
                <a:latin typeface="メイリオ" panose="020B0604030504040204" pitchFamily="34" charset="-128"/>
                <a:ea typeface="メイリオ" panose="020B0604030504040204" pitchFamily="34" charset="-128"/>
              </a:rPr>
              <a:t>LINE</a:t>
            </a:r>
            <a:r>
              <a:rPr lang="ja-JP" altLang="en-US">
                <a:latin typeface="メイリオ" panose="020B0604030504040204" pitchFamily="34" charset="-128"/>
                <a:ea typeface="メイリオ" panose="020B0604030504040204" pitchFamily="34" charset="-128"/>
              </a:rPr>
              <a:t>ヤフー株式会社</a:t>
            </a:r>
          </a:p>
        </p:txBody>
      </p:sp>
      <p:sp>
        <p:nvSpPr>
          <p:cNvPr id="2" name="角丸四角形 1">
            <a:extLst>
              <a:ext uri="{FF2B5EF4-FFF2-40B4-BE49-F238E27FC236}">
                <a16:creationId xmlns:a16="http://schemas.microsoft.com/office/drawing/2014/main" id="{8F503E33-092C-1411-F35C-9F93EA5A24E2}"/>
              </a:ext>
            </a:extLst>
          </p:cNvPr>
          <p:cNvSpPr/>
          <p:nvPr/>
        </p:nvSpPr>
        <p:spPr>
          <a:xfrm>
            <a:off x="587375" y="1123249"/>
            <a:ext cx="3922841" cy="409694"/>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eaLnBrk="1" fontAlgn="auto" hangingPunct="1">
              <a:lnSpc>
                <a:spcPct val="120000"/>
              </a:lnSpc>
              <a:spcBef>
                <a:spcPts val="0"/>
              </a:spcBef>
              <a:spcAft>
                <a:spcPts val="0"/>
              </a:spcAft>
              <a:defRPr/>
            </a:pPr>
            <a:r>
              <a:rPr lang="en-US" altLang="ja-JP" sz="1200" b="1">
                <a:solidFill>
                  <a:schemeClr val="accent1"/>
                </a:solidFill>
                <a:latin typeface="メイリオ" panose="020B0604030504040204" pitchFamily="34" charset="-128"/>
                <a:ea typeface="メイリオ" panose="020B0604030504040204" pitchFamily="34" charset="-128"/>
              </a:rPr>
              <a:t>LINE</a:t>
            </a:r>
            <a:r>
              <a:rPr lang="ja-JP" altLang="en-US" sz="1200" b="1">
                <a:solidFill>
                  <a:schemeClr val="accent1"/>
                </a:solidFill>
                <a:latin typeface="メイリオ" panose="020B0604030504040204" pitchFamily="34" charset="-128"/>
                <a:ea typeface="メイリオ" panose="020B0604030504040204" pitchFamily="34" charset="-128"/>
              </a:rPr>
              <a:t>ヤフー広告 ディスプレイ広告（予約型）</a:t>
            </a:r>
          </a:p>
        </p:txBody>
      </p:sp>
      <p:sp>
        <p:nvSpPr>
          <p:cNvPr id="4" name="テキスト プレースホルダー 2">
            <a:extLst>
              <a:ext uri="{FF2B5EF4-FFF2-40B4-BE49-F238E27FC236}">
                <a16:creationId xmlns:a16="http://schemas.microsoft.com/office/drawing/2014/main" id="{58952F54-8951-4D25-2CAB-2D59134D2CA1}"/>
              </a:ext>
            </a:extLst>
          </p:cNvPr>
          <p:cNvSpPr txBox="1">
            <a:spLocks/>
          </p:cNvSpPr>
          <p:nvPr/>
        </p:nvSpPr>
        <p:spPr>
          <a:xfrm>
            <a:off x="685349" y="1735791"/>
            <a:ext cx="11017250" cy="169320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noAutofit/>
          </a:bodyPr>
          <a:lstStyle>
            <a:lvl1pPr lvl="0" indent="0" eaLnBrk="0" fontAlgn="base" hangingPunct="0">
              <a:lnSpc>
                <a:spcPct val="120000"/>
              </a:lnSpc>
              <a:spcBef>
                <a:spcPts val="1000"/>
              </a:spcBef>
              <a:spcAft>
                <a:spcPct val="0"/>
              </a:spcAft>
              <a:buFont typeface="Arial" panose="020B0604020202020204" pitchFamily="34" charset="0"/>
              <a:buNone/>
              <a:defRPr sz="3600" b="1" i="0">
                <a:solidFill>
                  <a:schemeClr val="bg1"/>
                </a:solidFill>
                <a:latin typeface="Meiryo" panose="020B0604030504040204" pitchFamily="34" charset="-128"/>
                <a:ea typeface="Meiryo" panose="020B0604030504040204" pitchFamily="34" charset="-128"/>
                <a:cs typeface="Segoe UI" panose="020B0502040204020203" pitchFamily="34" charset="0"/>
              </a:defRPr>
            </a:lvl1pPr>
            <a:lvl2pPr marL="685800" indent="-228600" eaLnBrk="0" fontAlgn="base" hangingPunct="0">
              <a:lnSpc>
                <a:spcPct val="90000"/>
              </a:lnSpc>
              <a:spcBef>
                <a:spcPts val="500"/>
              </a:spcBef>
              <a:spcAft>
                <a:spcPct val="0"/>
              </a:spcAft>
              <a:buFont typeface="Arial" panose="020B0604020202020204" pitchFamily="34" charset="0"/>
              <a:buChar char="•"/>
              <a:defRPr sz="2400"/>
            </a:lvl2pPr>
            <a:lvl3pPr marL="1143000" indent="-228600" eaLnBrk="0" fontAlgn="base" hangingPunct="0">
              <a:lnSpc>
                <a:spcPct val="90000"/>
              </a:lnSpc>
              <a:spcBef>
                <a:spcPts val="500"/>
              </a:spcBef>
              <a:spcAft>
                <a:spcPct val="0"/>
              </a:spcAft>
              <a:buFont typeface="Arial" panose="020B0604020202020204" pitchFamily="34" charset="0"/>
              <a:buChar char="•"/>
              <a:defRPr sz="2000"/>
            </a:lvl3pPr>
            <a:lvl4pPr marL="1600200" indent="-228600" eaLnBrk="0" fontAlgn="base" hangingPunct="0">
              <a:lnSpc>
                <a:spcPct val="90000"/>
              </a:lnSpc>
              <a:spcBef>
                <a:spcPts val="500"/>
              </a:spcBef>
              <a:spcAft>
                <a:spcPct val="0"/>
              </a:spcAft>
              <a:buFont typeface="Arial" panose="020B0604020202020204" pitchFamily="34" charset="0"/>
              <a:buChar char="•"/>
            </a:lvl4pPr>
            <a:lvl5pPr marL="2057400" indent="-228600" eaLnBrk="0" fontAlgn="base" hangingPunct="0">
              <a:lnSpc>
                <a:spcPct val="90000"/>
              </a:lnSpc>
              <a:spcBef>
                <a:spcPts val="500"/>
              </a:spcBef>
              <a:spcAft>
                <a:spcPct val="0"/>
              </a:spcAft>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ltLang="ja-JP" dirty="0"/>
              <a:t>Yahoo! JAPAN</a:t>
            </a:r>
            <a:r>
              <a:rPr lang="ja-JP" altLang="en-US" dirty="0"/>
              <a:t>トップページ</a:t>
            </a:r>
            <a:endParaRPr lang="en-US" altLang="ja-JP" dirty="0"/>
          </a:p>
          <a:p>
            <a:r>
              <a:rPr lang="ja-JP" altLang="en-US" dirty="0"/>
              <a:t>ブランドパネル　スクエア</a:t>
            </a:r>
            <a:endParaRPr lang="en-US" altLang="ja-JP" dirty="0"/>
          </a:p>
          <a:p>
            <a:r>
              <a:rPr lang="en-US" altLang="ja-JP" dirty="0"/>
              <a:t>2026</a:t>
            </a:r>
            <a:r>
              <a:rPr lang="ja-JP" altLang="en-US" dirty="0"/>
              <a:t>年</a:t>
            </a:r>
            <a:r>
              <a:rPr lang="en-US" altLang="ja-JP" dirty="0"/>
              <a:t>3</a:t>
            </a:r>
            <a:r>
              <a:rPr lang="ja-JP" altLang="en-US" dirty="0"/>
              <a:t>月～</a:t>
            </a:r>
            <a:r>
              <a:rPr lang="en-US" altLang="ja-JP" dirty="0"/>
              <a:t>2026</a:t>
            </a:r>
            <a:r>
              <a:rPr lang="ja-JP" altLang="en-US" dirty="0"/>
              <a:t>年</a:t>
            </a:r>
            <a:r>
              <a:rPr lang="en-US" altLang="ja-JP" dirty="0"/>
              <a:t>9</a:t>
            </a:r>
            <a:r>
              <a:rPr lang="ja-JP" altLang="en-US" dirty="0"/>
              <a:t>月　セールスシート</a:t>
            </a:r>
          </a:p>
        </p:txBody>
      </p:sp>
      <p:sp>
        <p:nvSpPr>
          <p:cNvPr id="3" name="テキスト プレースホルダー 3">
            <a:extLst>
              <a:ext uri="{FF2B5EF4-FFF2-40B4-BE49-F238E27FC236}">
                <a16:creationId xmlns:a16="http://schemas.microsoft.com/office/drawing/2014/main" id="{9D84C2D4-9297-768F-3C86-7A8740B1ABF2}"/>
              </a:ext>
            </a:extLst>
          </p:cNvPr>
          <p:cNvSpPr txBox="1">
            <a:spLocks/>
          </p:cNvSpPr>
          <p:nvPr/>
        </p:nvSpPr>
        <p:spPr>
          <a:xfrm>
            <a:off x="587375" y="5499278"/>
            <a:ext cx="1595921" cy="277039"/>
          </a:xfrm>
          <a:prstGeom prst="rect">
            <a:avLst/>
          </a:prstGeom>
        </p:spPr>
        <p:txBody>
          <a:bodyPr lIns="0" tIns="0" rIns="0" bIns="0"/>
          <a:lstStyle>
            <a:lvl1pPr marL="0" indent="0" algn="l" rtl="0" eaLnBrk="0" fontAlgn="base" hangingPunct="0">
              <a:lnSpc>
                <a:spcPct val="90000"/>
              </a:lnSpc>
              <a:spcBef>
                <a:spcPts val="1000"/>
              </a:spcBef>
              <a:spcAft>
                <a:spcPct val="0"/>
              </a:spcAft>
              <a:buFont typeface="Arial" panose="020B0604020202020204" pitchFamily="34" charset="0"/>
              <a:buNone/>
              <a:defRPr kumimoji="1" sz="100" b="1" i="0" kern="1200" baseline="0">
                <a:solidFill>
                  <a:schemeClr val="bg1"/>
                </a:solidFill>
                <a:latin typeface="メイリオ" panose="020B0604030504040204" pitchFamily="50" charset="-128"/>
                <a:ea typeface="メイリオ" panose="020B0604030504040204" pitchFamily="50" charset="-128"/>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sz="1200" dirty="0"/>
              <a:t>更新日：</a:t>
            </a:r>
            <a:r>
              <a:rPr lang="en-US" altLang="ja-JP" sz="1200" dirty="0"/>
              <a:t>2026/2/27</a:t>
            </a:r>
            <a:endParaRPr lang="ja-JP" altLang="en-US" sz="600" dirty="0"/>
          </a:p>
          <a:p>
            <a:endParaRPr lang="ja-JP" altLang="en-US" sz="600" dirty="0"/>
          </a:p>
        </p:txBody>
      </p:sp>
    </p:spTree>
    <p:extLst>
      <p:ext uri="{BB962C8B-B14F-4D97-AF65-F5344CB8AC3E}">
        <p14:creationId xmlns:p14="http://schemas.microsoft.com/office/powerpoint/2010/main" val="18070060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300A1C-0B2A-3BC8-6A00-41F3B9CF11F8}"/>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88B2F517-75C4-9F93-CFA2-014810E29164}"/>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9B315FBB-3CFC-043A-2514-217195277DD5}"/>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9" name="角丸四角形 3">
            <a:extLst>
              <a:ext uri="{FF2B5EF4-FFF2-40B4-BE49-F238E27FC236}">
                <a16:creationId xmlns:a16="http://schemas.microsoft.com/office/drawing/2014/main" id="{2ECB2961-B189-27B5-07C4-B0353289CEE9}"/>
              </a:ext>
            </a:extLst>
          </p:cNvPr>
          <p:cNvSpPr/>
          <p:nvPr/>
        </p:nvSpPr>
        <p:spPr>
          <a:xfrm>
            <a:off x="1817843" y="186644"/>
            <a:ext cx="1474299"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商品一覧</a:t>
            </a:r>
          </a:p>
        </p:txBody>
      </p:sp>
      <p:graphicFrame>
        <p:nvGraphicFramePr>
          <p:cNvPr id="4" name="表 3">
            <a:extLst>
              <a:ext uri="{FF2B5EF4-FFF2-40B4-BE49-F238E27FC236}">
                <a16:creationId xmlns:a16="http://schemas.microsoft.com/office/drawing/2014/main" id="{E1BB5793-ED5C-DFA0-FD5A-AEAC86A3F99F}"/>
              </a:ext>
            </a:extLst>
          </p:cNvPr>
          <p:cNvGraphicFramePr>
            <a:graphicFrameLocks noGrp="1"/>
          </p:cNvGraphicFramePr>
          <p:nvPr>
            <p:extLst>
              <p:ext uri="{D42A27DB-BD31-4B8C-83A1-F6EECF244321}">
                <p14:modId xmlns:p14="http://schemas.microsoft.com/office/powerpoint/2010/main" val="1939526307"/>
              </p:ext>
            </p:extLst>
          </p:nvPr>
        </p:nvGraphicFramePr>
        <p:xfrm>
          <a:off x="441326" y="993777"/>
          <a:ext cx="11233151" cy="4967220"/>
        </p:xfrm>
        <a:graphic>
          <a:graphicData uri="http://schemas.openxmlformats.org/drawingml/2006/table">
            <a:tbl>
              <a:tblPr firstCol="1" bandRow="1"/>
              <a:tblGrid>
                <a:gridCol w="2866633">
                  <a:extLst>
                    <a:ext uri="{9D8B030D-6E8A-4147-A177-3AD203B41FA5}">
                      <a16:colId xmlns:a16="http://schemas.microsoft.com/office/drawing/2014/main" val="792911817"/>
                    </a:ext>
                  </a:extLst>
                </a:gridCol>
                <a:gridCol w="1285208">
                  <a:extLst>
                    <a:ext uri="{9D8B030D-6E8A-4147-A177-3AD203B41FA5}">
                      <a16:colId xmlns:a16="http://schemas.microsoft.com/office/drawing/2014/main" val="1525620392"/>
                    </a:ext>
                  </a:extLst>
                </a:gridCol>
                <a:gridCol w="2597306">
                  <a:extLst>
                    <a:ext uri="{9D8B030D-6E8A-4147-A177-3AD203B41FA5}">
                      <a16:colId xmlns:a16="http://schemas.microsoft.com/office/drawing/2014/main" val="3835180974"/>
                    </a:ext>
                  </a:extLst>
                </a:gridCol>
                <a:gridCol w="1432827">
                  <a:extLst>
                    <a:ext uri="{9D8B030D-6E8A-4147-A177-3AD203B41FA5}">
                      <a16:colId xmlns:a16="http://schemas.microsoft.com/office/drawing/2014/main" val="3615895197"/>
                    </a:ext>
                  </a:extLst>
                </a:gridCol>
                <a:gridCol w="3051177">
                  <a:extLst>
                    <a:ext uri="{9D8B030D-6E8A-4147-A177-3AD203B41FA5}">
                      <a16:colId xmlns:a16="http://schemas.microsoft.com/office/drawing/2014/main" val="360912566"/>
                    </a:ext>
                  </a:extLst>
                </a:gridCol>
              </a:tblGrid>
              <a:tr h="50996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850" b="1">
                          <a:solidFill>
                            <a:schemeClr val="bg1"/>
                          </a:solidFill>
                          <a:latin typeface="Meiryo" panose="020B0604030504040204" pitchFamily="34" charset="-128"/>
                          <a:ea typeface="Meiryo" panose="020B0604030504040204" pitchFamily="34" charset="-128"/>
                        </a:rPr>
                        <a:t>商品名</a:t>
                      </a:r>
                    </a:p>
                  </a:txBody>
                  <a:tcPr marT="72000" anchor="ct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50" b="1" i="0" kern="1200" dirty="0">
                          <a:solidFill>
                            <a:schemeClr val="bg1"/>
                          </a:solidFill>
                          <a:latin typeface="Meiryo"/>
                          <a:ea typeface="Meiryo"/>
                          <a:cs typeface="+mn-cs"/>
                        </a:rPr>
                        <a:t>ブランドパネル　</a:t>
                      </a:r>
                      <a:r>
                        <a:rPr kumimoji="1" lang="en-US" altLang="ja-JP" sz="1050" b="1" i="0" kern="1200" dirty="0">
                          <a:solidFill>
                            <a:schemeClr val="bg1"/>
                          </a:solidFill>
                          <a:latin typeface="Meiryo"/>
                          <a:ea typeface="Meiryo"/>
                          <a:cs typeface="+mn-cs"/>
                        </a:rPr>
                        <a:t>MD</a:t>
                      </a:r>
                      <a:r>
                        <a:rPr kumimoji="1" lang="ja-JP" altLang="en-US" sz="1050" b="1" i="0" kern="1200" dirty="0">
                          <a:solidFill>
                            <a:schemeClr val="bg1"/>
                          </a:solidFill>
                          <a:latin typeface="Meiryo"/>
                          <a:ea typeface="Meiryo"/>
                          <a:cs typeface="+mn-cs"/>
                        </a:rPr>
                        <a:t>　スクエア（</a:t>
                      </a:r>
                      <a:r>
                        <a:rPr kumimoji="1" lang="en-US" altLang="ja-JP" sz="1050" b="1" i="0" kern="1200" dirty="0">
                          <a:solidFill>
                            <a:schemeClr val="bg1"/>
                          </a:solidFill>
                          <a:latin typeface="Meiryo"/>
                          <a:ea typeface="Meiryo"/>
                          <a:cs typeface="+mn-cs"/>
                        </a:rPr>
                        <a:t>500</a:t>
                      </a:r>
                      <a:r>
                        <a:rPr kumimoji="1" lang="ja-JP" altLang="en-US" sz="1050" b="1" i="0" kern="1200" dirty="0">
                          <a:solidFill>
                            <a:schemeClr val="bg1"/>
                          </a:solidFill>
                          <a:latin typeface="Meiryo"/>
                          <a:ea typeface="Meiryo"/>
                          <a:cs typeface="+mn-cs"/>
                        </a:rPr>
                        <a:t>万円～）</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50" b="1" i="0" kern="1200" dirty="0">
                          <a:solidFill>
                            <a:schemeClr val="bg1"/>
                          </a:solidFill>
                          <a:latin typeface="Meiryo"/>
                          <a:ea typeface="Meiryo"/>
                          <a:cs typeface="+mn-cs"/>
                        </a:rPr>
                        <a:t>ブランドパネル　</a:t>
                      </a:r>
                      <a:r>
                        <a:rPr kumimoji="1" lang="en-US" altLang="ja-JP" sz="1050" b="1" i="0" kern="1200" dirty="0">
                          <a:solidFill>
                            <a:schemeClr val="bg1"/>
                          </a:solidFill>
                          <a:latin typeface="Meiryo"/>
                          <a:ea typeface="Meiryo"/>
                          <a:cs typeface="+mn-cs"/>
                        </a:rPr>
                        <a:t>MD</a:t>
                      </a:r>
                      <a:r>
                        <a:rPr kumimoji="1" lang="ja-JP" altLang="en-US" sz="1050" b="1" i="0" kern="1200" dirty="0">
                          <a:solidFill>
                            <a:schemeClr val="bg1"/>
                          </a:solidFill>
                          <a:latin typeface="Meiryo"/>
                          <a:ea typeface="Meiryo"/>
                          <a:cs typeface="+mn-cs"/>
                        </a:rPr>
                        <a:t>　スクエア（</a:t>
                      </a:r>
                      <a:r>
                        <a:rPr kumimoji="1" lang="en-US" altLang="ja-JP" sz="1050" b="1" i="0" kern="1200" dirty="0">
                          <a:solidFill>
                            <a:schemeClr val="bg1"/>
                          </a:solidFill>
                          <a:latin typeface="Meiryo"/>
                          <a:ea typeface="Meiryo"/>
                          <a:cs typeface="+mn-cs"/>
                        </a:rPr>
                        <a:t>1000</a:t>
                      </a:r>
                      <a:r>
                        <a:rPr kumimoji="1" lang="ja-JP" altLang="en-US" sz="1050" b="1" i="0" kern="1200" dirty="0">
                          <a:solidFill>
                            <a:schemeClr val="bg1"/>
                          </a:solidFill>
                          <a:latin typeface="Meiryo"/>
                          <a:ea typeface="Meiryo"/>
                          <a:cs typeface="+mn-cs"/>
                        </a:rPr>
                        <a:t>万円～）</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extLst>
                  <a:ext uri="{0D108BD9-81ED-4DB2-BD59-A6C34878D82A}">
                    <a16:rowId xmlns:a16="http://schemas.microsoft.com/office/drawing/2014/main" val="2117335041"/>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a:ea typeface="Meiryo"/>
                          <a:cs typeface="+mn-cs"/>
                        </a:rPr>
                        <a:t>リリース種別</a:t>
                      </a:r>
                      <a:r>
                        <a:rPr kumimoji="1" lang="en-US" altLang="ja-JP" sz="900" b="0" kern="1200">
                          <a:solidFill>
                            <a:schemeClr val="bg1"/>
                          </a:solidFill>
                          <a:latin typeface="Meiryo"/>
                          <a:ea typeface="Meiryo"/>
                          <a:cs typeface="+mn-cs"/>
                        </a:rPr>
                        <a:t>/</a:t>
                      </a:r>
                      <a:r>
                        <a:rPr kumimoji="1" lang="ja-JP" altLang="en-US" sz="900" b="0" kern="1200">
                          <a:solidFill>
                            <a:schemeClr val="bg1"/>
                          </a:solidFill>
                          <a:latin typeface="Meiryo"/>
                          <a:ea typeface="Meiryo"/>
                          <a:cs typeface="+mn-cs"/>
                        </a:rPr>
                        <a:t>商品</a:t>
                      </a:r>
                      <a:r>
                        <a:rPr kumimoji="1" lang="en-US" altLang="ja-JP" sz="900" b="0" kern="1200">
                          <a:solidFill>
                            <a:schemeClr val="bg1"/>
                          </a:solidFill>
                          <a:latin typeface="Meiryo"/>
                          <a:ea typeface="Meiryo"/>
                          <a:cs typeface="+mn-cs"/>
                        </a:rPr>
                        <a:t>ID</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0" i="0" dirty="0">
                          <a:solidFill>
                            <a:srgbClr val="0D0D0D"/>
                          </a:solidFill>
                          <a:latin typeface="メイリオ" panose="020B0604030504040204" pitchFamily="50" charset="-128"/>
                          <a:ea typeface="メイリオ" panose="020B0604030504040204" pitchFamily="50" charset="-128"/>
                        </a:rPr>
                        <a:t>新規</a:t>
                      </a:r>
                    </a:p>
                  </a:txBody>
                  <a:tcPr marT="36000" marB="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dirty="0">
                          <a:solidFill>
                            <a:srgbClr val="0D0D0D"/>
                          </a:solidFill>
                          <a:latin typeface="メイリオ" panose="020B0604030504040204" pitchFamily="50" charset="-128"/>
                          <a:ea typeface="メイリオ" panose="020B0604030504040204" pitchFamily="50" charset="-128"/>
                        </a:rPr>
                        <a:t>1000013544</a:t>
                      </a:r>
                      <a:endParaRPr kumimoji="1" lang="ja-JP" altLang="en-US" sz="1050" dirty="0">
                        <a:solidFill>
                          <a:srgbClr val="0D0D0D"/>
                        </a:solidFill>
                        <a:latin typeface="メイリオ" panose="020B0604030504040204" pitchFamily="50" charset="-128"/>
                        <a:ea typeface="メイリオ" panose="020B0604030504040204" pitchFamily="50" charset="-128"/>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dirty="0">
                          <a:solidFill>
                            <a:srgbClr val="0D0D0D"/>
                          </a:solidFill>
                          <a:latin typeface="メイリオ" panose="020B0604030504040204" pitchFamily="50" charset="-128"/>
                          <a:ea typeface="メイリオ" panose="020B0604030504040204" pitchFamily="50" charset="-128"/>
                        </a:rPr>
                        <a:t>新規</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dirty="0">
                          <a:solidFill>
                            <a:srgbClr val="0D0D0D"/>
                          </a:solidFill>
                          <a:latin typeface="メイリオ" panose="020B0604030504040204" pitchFamily="50" charset="-128"/>
                          <a:ea typeface="メイリオ" panose="020B0604030504040204" pitchFamily="50" charset="-128"/>
                        </a:rPr>
                        <a:t>1000013545</a:t>
                      </a:r>
                      <a:endParaRPr kumimoji="1" lang="ja-JP" altLang="en-US" sz="1050" dirty="0">
                        <a:solidFill>
                          <a:srgbClr val="0D0D0D"/>
                        </a:solidFill>
                        <a:latin typeface="メイリオ" panose="020B0604030504040204" pitchFamily="50" charset="-128"/>
                        <a:ea typeface="メイリオ" panose="020B0604030504040204" pitchFamily="50" charset="-128"/>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355075111"/>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予約開始日</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メイリオ"/>
                          <a:ea typeface="メイリオ"/>
                          <a:cs typeface="+mn-cs"/>
                        </a:rPr>
                        <a:t>2026</a:t>
                      </a:r>
                      <a:r>
                        <a:rPr kumimoji="1" lang="ja-JP" altLang="en-US" sz="1050" kern="1200" dirty="0">
                          <a:solidFill>
                            <a:srgbClr val="0D0D0D"/>
                          </a:solidFill>
                          <a:latin typeface="メイリオ"/>
                          <a:ea typeface="メイリオ"/>
                          <a:cs typeface="+mn-cs"/>
                        </a:rPr>
                        <a:t>年</a:t>
                      </a:r>
                      <a:r>
                        <a:rPr kumimoji="1" lang="en-US" altLang="ja-JP" sz="1050" kern="1200" dirty="0">
                          <a:solidFill>
                            <a:srgbClr val="0D0D0D"/>
                          </a:solidFill>
                          <a:latin typeface="メイリオ"/>
                          <a:ea typeface="メイリオ"/>
                          <a:cs typeface="+mn-cs"/>
                        </a:rPr>
                        <a:t>3</a:t>
                      </a:r>
                      <a:r>
                        <a:rPr kumimoji="1" lang="ja-JP" altLang="en-US" sz="1050" kern="1200" dirty="0">
                          <a:solidFill>
                            <a:srgbClr val="0D0D0D"/>
                          </a:solidFill>
                          <a:latin typeface="メイリオ"/>
                          <a:ea typeface="メイリオ"/>
                          <a:cs typeface="+mn-cs"/>
                        </a:rPr>
                        <a:t>月</a:t>
                      </a:r>
                      <a:r>
                        <a:rPr kumimoji="1" lang="en-US" altLang="ja-JP" sz="1050" kern="1200" dirty="0">
                          <a:solidFill>
                            <a:srgbClr val="0D0D0D"/>
                          </a:solidFill>
                          <a:latin typeface="メイリオ"/>
                          <a:ea typeface="メイリオ"/>
                          <a:cs typeface="+mn-cs"/>
                        </a:rPr>
                        <a:t>10</a:t>
                      </a:r>
                      <a:r>
                        <a:rPr kumimoji="1" lang="ja-JP" altLang="en-US" sz="1050" kern="1200" dirty="0">
                          <a:solidFill>
                            <a:srgbClr val="0D0D0D"/>
                          </a:solidFill>
                          <a:latin typeface="メイリオ"/>
                          <a:ea typeface="メイリオ"/>
                          <a:cs typeface="+mn-cs"/>
                        </a:rPr>
                        <a:t>日</a:t>
                      </a:r>
                      <a:r>
                        <a:rPr kumimoji="1" lang="en-US" altLang="ja-JP" sz="1050" kern="1200" dirty="0">
                          <a:solidFill>
                            <a:srgbClr val="0D0D0D"/>
                          </a:solidFill>
                          <a:latin typeface="メイリオ"/>
                          <a:ea typeface="メイリオ"/>
                          <a:cs typeface="+mn-cs"/>
                        </a:rPr>
                        <a:t>(</a:t>
                      </a:r>
                      <a:r>
                        <a:rPr kumimoji="1" lang="ja-JP" altLang="en-US" sz="1050" kern="1200" dirty="0">
                          <a:solidFill>
                            <a:srgbClr val="0D0D0D"/>
                          </a:solidFill>
                          <a:latin typeface="メイリオ"/>
                          <a:ea typeface="メイリオ"/>
                          <a:cs typeface="+mn-cs"/>
                        </a:rPr>
                        <a:t>火</a:t>
                      </a:r>
                      <a:r>
                        <a:rPr kumimoji="1" lang="en-US" altLang="ja-JP" sz="1050" kern="1200" dirty="0">
                          <a:solidFill>
                            <a:srgbClr val="0D0D0D"/>
                          </a:solidFill>
                          <a:latin typeface="メイリオ"/>
                          <a:ea typeface="メイリオ"/>
                          <a:cs typeface="+mn-cs"/>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tc>
                <a:tc hMerge="1">
                  <a:txBody>
                    <a:bodyPr/>
                    <a:lstStyle/>
                    <a:p>
                      <a:endParaRPr kumimoji="1" lang="ja-JP" altLang="en-US"/>
                    </a:p>
                  </a:txBody>
                  <a:tcPr>
                    <a:lnT w="190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777446988"/>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入稿前審査対象</a:t>
                      </a:r>
                      <a:endParaRPr kumimoji="1" lang="en-US" altLang="ja-JP" sz="900" b="0" kern="1200">
                        <a:solidFill>
                          <a:schemeClr val="bg1"/>
                        </a:solidFill>
                        <a:latin typeface="Meiryo" panose="020B0604030504040204" pitchFamily="34" charset="-128"/>
                        <a:ea typeface="Meiryo" panose="020B0604030504040204" pitchFamily="34" charset="-128"/>
                        <a:cs typeface="+mn-cs"/>
                      </a:endParaRP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a:solidFill>
                            <a:srgbClr val="0D0D0D"/>
                          </a:solidFill>
                          <a:latin typeface="Meiryo"/>
                          <a:ea typeface="Meiryo"/>
                          <a:cs typeface="+mn-cs"/>
                        </a:rPr>
                        <a:t>-</a:t>
                      </a:r>
                      <a:endParaRPr kumimoji="1" lang="ja-JP" altLang="en-US" sz="1050" b="0" i="0" kern="1200">
                        <a:solidFill>
                          <a:srgbClr val="0D0D0D"/>
                        </a:solidFill>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en-US" altLang="ja-JP" sz="1050" b="0" i="0">
                          <a:solidFill>
                            <a:srgbClr val="0D0D0D"/>
                          </a:solidFill>
                          <a:latin typeface="Meiryo"/>
                          <a:ea typeface="Meiryo"/>
                        </a:rPr>
                        <a:t>-</a:t>
                      </a:r>
                      <a:endParaRPr kumimoji="1" lang="ja-JP" altLang="en-US" sz="1050" b="0" i="0">
                        <a:solidFill>
                          <a:srgbClr val="0D0D0D"/>
                        </a:solidFill>
                        <a:latin typeface="Meiryo"/>
                        <a:ea typeface="Meiryo"/>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3112060797"/>
                  </a:ext>
                </a:extLst>
              </a:tr>
              <a:tr h="4814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a:ea typeface="Meiryo"/>
                          <a:cs typeface="+mn-cs"/>
                        </a:rPr>
                        <a:t>広告タイプ</a:t>
                      </a:r>
                      <a:r>
                        <a:rPr kumimoji="1" lang="en-US" altLang="ja-JP" sz="900" b="0" kern="1200">
                          <a:solidFill>
                            <a:schemeClr val="bg1"/>
                          </a:solidFill>
                          <a:latin typeface="Meiryo"/>
                          <a:ea typeface="Meiryo"/>
                          <a:cs typeface="+mn-cs"/>
                        </a:rPr>
                        <a:t>/</a:t>
                      </a:r>
                      <a:r>
                        <a:rPr kumimoji="1" lang="ja-JP" altLang="en-US" sz="900" b="0" kern="1200">
                          <a:solidFill>
                            <a:schemeClr val="bg1"/>
                          </a:solidFill>
                          <a:latin typeface="Meiryo"/>
                          <a:ea typeface="Meiryo"/>
                          <a:cs typeface="+mn-cs"/>
                        </a:rPr>
                        <a:t>メインメディアの形式</a:t>
                      </a:r>
                      <a:r>
                        <a:rPr kumimoji="1" lang="en-US" altLang="ja-JP" sz="900" b="0" kern="1200">
                          <a:solidFill>
                            <a:schemeClr val="bg1"/>
                          </a:solidFill>
                          <a:latin typeface="Meiryo"/>
                          <a:ea typeface="Meiryo"/>
                          <a:cs typeface="+mn-cs"/>
                        </a:rPr>
                        <a:t>/</a:t>
                      </a:r>
                    </a:p>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アスペクト比</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en-US" altLang="ja-JP" sz="1050" kern="1200" dirty="0">
                          <a:solidFill>
                            <a:srgbClr val="0D0D0D"/>
                          </a:solidFill>
                          <a:latin typeface="Meiryo" panose="020B0604030504040204" pitchFamily="34" charset="-128"/>
                          <a:ea typeface="Meiryo" panose="020B0604030504040204" pitchFamily="34" charset="-128"/>
                          <a:cs typeface="+mn-cs"/>
                        </a:rPr>
                        <a:t>【</a:t>
                      </a:r>
                      <a:r>
                        <a:rPr kumimoji="1" lang="ja-JP" altLang="en-US" sz="1050" kern="1200" dirty="0">
                          <a:solidFill>
                            <a:srgbClr val="0D0D0D"/>
                          </a:solidFill>
                          <a:latin typeface="Meiryo" panose="020B0604030504040204" pitchFamily="34" charset="-128"/>
                          <a:ea typeface="Meiryo" panose="020B0604030504040204" pitchFamily="34" charset="-128"/>
                          <a:cs typeface="+mn-cs"/>
                        </a:rPr>
                        <a:t>スマートフォン</a:t>
                      </a:r>
                      <a:r>
                        <a:rPr kumimoji="1" lang="en-US" altLang="ja-JP" sz="1050" kern="1200" dirty="0">
                          <a:solidFill>
                            <a:srgbClr val="0D0D0D"/>
                          </a:solidFill>
                          <a:latin typeface="Meiryo" panose="020B0604030504040204" pitchFamily="34" charset="-128"/>
                          <a:ea typeface="Meiryo" panose="020B0604030504040204" pitchFamily="34" charset="-128"/>
                          <a:cs typeface="+mn-cs"/>
                        </a:rPr>
                        <a:t>】</a:t>
                      </a:r>
                      <a:r>
                        <a:rPr kumimoji="1" lang="ja-JP" altLang="en-US" sz="1050" kern="1200" dirty="0">
                          <a:solidFill>
                            <a:srgbClr val="0D0D0D"/>
                          </a:solidFill>
                          <a:latin typeface="Meiryo" panose="020B0604030504040204" pitchFamily="34" charset="-128"/>
                          <a:ea typeface="Meiryo" panose="020B0604030504040204" pitchFamily="34" charset="-128"/>
                          <a:cs typeface="+mn-cs"/>
                        </a:rPr>
                        <a:t>バナー</a:t>
                      </a:r>
                      <a:r>
                        <a:rPr kumimoji="1" lang="en-US" altLang="ja-JP" sz="1050" kern="1200" dirty="0">
                          <a:solidFill>
                            <a:srgbClr val="0D0D0D"/>
                          </a:solidFill>
                          <a:latin typeface="Meiryo" panose="020B0604030504040204" pitchFamily="34" charset="-128"/>
                          <a:ea typeface="Meiryo" panose="020B0604030504040204" pitchFamily="34" charset="-128"/>
                          <a:cs typeface="+mn-cs"/>
                        </a:rPr>
                        <a:t>/</a:t>
                      </a:r>
                      <a:r>
                        <a:rPr kumimoji="1" lang="ja-JP" altLang="en-US" sz="1050" kern="1200" dirty="0">
                          <a:solidFill>
                            <a:srgbClr val="0D0D0D"/>
                          </a:solidFill>
                          <a:latin typeface="Meiryo" panose="020B0604030504040204" pitchFamily="34" charset="-128"/>
                          <a:ea typeface="Meiryo" panose="020B0604030504040204" pitchFamily="34" charset="-128"/>
                          <a:cs typeface="+mn-cs"/>
                        </a:rPr>
                        <a:t>画像</a:t>
                      </a:r>
                      <a:r>
                        <a:rPr kumimoji="1" lang="en-US" altLang="ja-JP" sz="1050" kern="1200" dirty="0">
                          <a:solidFill>
                            <a:srgbClr val="0D0D0D"/>
                          </a:solidFill>
                          <a:latin typeface="Meiryo" panose="020B0604030504040204" pitchFamily="34" charset="-128"/>
                          <a:ea typeface="Meiryo" panose="020B0604030504040204" pitchFamily="34" charset="-128"/>
                          <a:cs typeface="+mn-cs"/>
                        </a:rPr>
                        <a:t>/1</a:t>
                      </a:r>
                      <a:r>
                        <a:rPr kumimoji="1" lang="ja-JP" altLang="en-US" sz="1050" kern="1200" dirty="0">
                          <a:solidFill>
                            <a:srgbClr val="0D0D0D"/>
                          </a:solidFill>
                          <a:latin typeface="Meiryo" panose="020B0604030504040204" pitchFamily="34" charset="-128"/>
                          <a:ea typeface="Meiryo" panose="020B0604030504040204" pitchFamily="34" charset="-128"/>
                          <a:cs typeface="+mn-cs"/>
                        </a:rPr>
                        <a:t>：</a:t>
                      </a:r>
                      <a:r>
                        <a:rPr kumimoji="1" lang="en-US" altLang="ja-JP" sz="1050" kern="1200" dirty="0">
                          <a:solidFill>
                            <a:srgbClr val="0D0D0D"/>
                          </a:solidFill>
                          <a:latin typeface="Meiryo" panose="020B0604030504040204" pitchFamily="34" charset="-128"/>
                          <a:ea typeface="Meiryo" panose="020B0604030504040204" pitchFamily="34" charset="-128"/>
                          <a:cs typeface="+mn-cs"/>
                        </a:rPr>
                        <a:t>1</a:t>
                      </a:r>
                      <a:r>
                        <a:rPr kumimoji="1" lang="ja-JP" altLang="en-US" sz="1050" kern="1200" dirty="0">
                          <a:solidFill>
                            <a:srgbClr val="0D0D0D"/>
                          </a:solidFill>
                          <a:latin typeface="Meiryo" panose="020B0604030504040204" pitchFamily="34" charset="-128"/>
                          <a:ea typeface="Meiryo" panose="020B0604030504040204" pitchFamily="34" charset="-128"/>
                          <a:cs typeface="+mn-cs"/>
                        </a:rPr>
                        <a:t>　バナー</a:t>
                      </a:r>
                      <a:r>
                        <a:rPr kumimoji="1" lang="en-US" altLang="ja-JP" sz="1050" kern="1200" dirty="0">
                          <a:solidFill>
                            <a:srgbClr val="0D0D0D"/>
                          </a:solidFill>
                          <a:latin typeface="Meiryo" panose="020B0604030504040204" pitchFamily="34" charset="-128"/>
                          <a:ea typeface="Meiryo" panose="020B0604030504040204" pitchFamily="34" charset="-128"/>
                          <a:cs typeface="+mn-cs"/>
                        </a:rPr>
                        <a:t>/</a:t>
                      </a:r>
                      <a:r>
                        <a:rPr kumimoji="1" lang="ja-JP" altLang="en-US" sz="1050" kern="1200" dirty="0">
                          <a:solidFill>
                            <a:srgbClr val="0D0D0D"/>
                          </a:solidFill>
                          <a:latin typeface="Meiryo" panose="020B0604030504040204" pitchFamily="34" charset="-128"/>
                          <a:ea typeface="Meiryo" panose="020B0604030504040204" pitchFamily="34" charset="-128"/>
                          <a:cs typeface="+mn-cs"/>
                        </a:rPr>
                        <a:t>動画</a:t>
                      </a:r>
                      <a:r>
                        <a:rPr kumimoji="1" lang="en-US" altLang="ja-JP" sz="1050" kern="1200" dirty="0">
                          <a:solidFill>
                            <a:srgbClr val="0D0D0D"/>
                          </a:solidFill>
                          <a:latin typeface="Meiryo" panose="020B0604030504040204" pitchFamily="34" charset="-128"/>
                          <a:ea typeface="Meiryo" panose="020B0604030504040204" pitchFamily="34" charset="-128"/>
                          <a:cs typeface="+mn-cs"/>
                        </a:rPr>
                        <a:t>/1</a:t>
                      </a:r>
                      <a:r>
                        <a:rPr kumimoji="1" lang="ja-JP" altLang="en-US" sz="1050" kern="1200" dirty="0">
                          <a:solidFill>
                            <a:srgbClr val="0D0D0D"/>
                          </a:solidFill>
                          <a:latin typeface="Meiryo" panose="020B0604030504040204" pitchFamily="34" charset="-128"/>
                          <a:ea typeface="Meiryo" panose="020B0604030504040204" pitchFamily="34" charset="-128"/>
                          <a:cs typeface="+mn-cs"/>
                        </a:rPr>
                        <a:t>：</a:t>
                      </a:r>
                      <a:r>
                        <a:rPr kumimoji="1" lang="en-US" altLang="ja-JP" sz="1050" kern="1200" dirty="0">
                          <a:solidFill>
                            <a:srgbClr val="0D0D0D"/>
                          </a:solidFill>
                          <a:latin typeface="Meiryo" panose="020B0604030504040204" pitchFamily="34" charset="-128"/>
                          <a:ea typeface="Meiryo" panose="020B0604030504040204" pitchFamily="34" charset="-128"/>
                          <a:cs typeface="+mn-cs"/>
                        </a:rPr>
                        <a:t>1</a:t>
                      </a: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Meiryo" panose="020B0604030504040204" pitchFamily="34" charset="-128"/>
                          <a:ea typeface="Meiryo" panose="020B0604030504040204" pitchFamily="34" charset="-128"/>
                          <a:cs typeface="+mn-cs"/>
                        </a:rPr>
                        <a:t>【PC】</a:t>
                      </a:r>
                      <a:r>
                        <a:rPr kumimoji="1" lang="ja-JP" altLang="en-US" sz="1050" kern="1200" dirty="0">
                          <a:solidFill>
                            <a:srgbClr val="0D0D0D"/>
                          </a:solidFill>
                          <a:latin typeface="Meiryo"/>
                          <a:ea typeface="Meiryo"/>
                          <a:cs typeface="+mn-cs"/>
                        </a:rPr>
                        <a:t>バナー</a:t>
                      </a:r>
                      <a:r>
                        <a:rPr kumimoji="1" lang="en-US" altLang="ja-JP" sz="1050" kern="1200" dirty="0">
                          <a:solidFill>
                            <a:srgbClr val="0D0D0D"/>
                          </a:solidFill>
                          <a:latin typeface="Meiryo"/>
                          <a:ea typeface="Meiryo"/>
                          <a:cs typeface="+mn-cs"/>
                        </a:rPr>
                        <a:t>/</a:t>
                      </a:r>
                      <a:r>
                        <a:rPr kumimoji="1" lang="ja-JP" altLang="en-US" sz="1050" kern="1200" dirty="0">
                          <a:solidFill>
                            <a:srgbClr val="0D0D0D"/>
                          </a:solidFill>
                          <a:latin typeface="Meiryo"/>
                          <a:ea typeface="Meiryo"/>
                          <a:cs typeface="+mn-cs"/>
                        </a:rPr>
                        <a:t>画像</a:t>
                      </a:r>
                      <a:r>
                        <a:rPr kumimoji="1" lang="en-US" altLang="ja-JP" sz="1050" kern="1200" dirty="0">
                          <a:solidFill>
                            <a:srgbClr val="0D0D0D"/>
                          </a:solidFill>
                          <a:latin typeface="Meiryo"/>
                          <a:ea typeface="Meiryo"/>
                          <a:cs typeface="+mn-cs"/>
                        </a:rPr>
                        <a:t>/1</a:t>
                      </a:r>
                      <a:r>
                        <a:rPr kumimoji="1" lang="ja-JP" altLang="en-US" sz="1050" kern="1200" dirty="0">
                          <a:solidFill>
                            <a:srgbClr val="0D0D0D"/>
                          </a:solidFill>
                          <a:latin typeface="Meiryo"/>
                          <a:ea typeface="Meiryo"/>
                          <a:cs typeface="+mn-cs"/>
                        </a:rPr>
                        <a:t>：</a:t>
                      </a:r>
                      <a:r>
                        <a:rPr kumimoji="1" lang="en-US" altLang="ja-JP" sz="1050" kern="1200" dirty="0">
                          <a:solidFill>
                            <a:srgbClr val="0D0D0D"/>
                          </a:solidFill>
                          <a:latin typeface="Meiryo"/>
                          <a:ea typeface="Meiryo"/>
                          <a:cs typeface="+mn-cs"/>
                        </a:rPr>
                        <a:t>1</a:t>
                      </a:r>
                      <a:r>
                        <a:rPr kumimoji="1" lang="ja-JP" altLang="en-US" sz="1050" kern="1200" dirty="0">
                          <a:solidFill>
                            <a:srgbClr val="0D0D0D"/>
                          </a:solidFill>
                          <a:latin typeface="Meiryo"/>
                          <a:ea typeface="Meiryo"/>
                          <a:cs typeface="+mn-cs"/>
                        </a:rPr>
                        <a:t>　バナー</a:t>
                      </a:r>
                      <a:r>
                        <a:rPr kumimoji="1" lang="en-US" altLang="ja-JP" sz="1050" kern="1200" dirty="0">
                          <a:solidFill>
                            <a:srgbClr val="0D0D0D"/>
                          </a:solidFill>
                          <a:latin typeface="Meiryo"/>
                          <a:ea typeface="Meiryo"/>
                          <a:cs typeface="+mn-cs"/>
                        </a:rPr>
                        <a:t>/</a:t>
                      </a:r>
                      <a:r>
                        <a:rPr kumimoji="1" lang="ja-JP" altLang="en-US" sz="1050" kern="1200" dirty="0">
                          <a:solidFill>
                            <a:srgbClr val="0D0D0D"/>
                          </a:solidFill>
                          <a:latin typeface="Meiryo"/>
                          <a:ea typeface="Meiryo"/>
                          <a:cs typeface="+mn-cs"/>
                        </a:rPr>
                        <a:t>動画</a:t>
                      </a:r>
                      <a:r>
                        <a:rPr kumimoji="1" lang="en-US" altLang="ja-JP" sz="1050" kern="1200" dirty="0">
                          <a:solidFill>
                            <a:srgbClr val="0D0D0D"/>
                          </a:solidFill>
                          <a:latin typeface="Meiryo"/>
                          <a:ea typeface="Meiryo"/>
                          <a:cs typeface="+mn-cs"/>
                        </a:rPr>
                        <a:t>/1</a:t>
                      </a:r>
                      <a:r>
                        <a:rPr kumimoji="1" lang="ja-JP" altLang="en-US" sz="1050" kern="1200" dirty="0">
                          <a:solidFill>
                            <a:srgbClr val="0D0D0D"/>
                          </a:solidFill>
                          <a:latin typeface="Meiryo"/>
                          <a:ea typeface="Meiryo"/>
                          <a:cs typeface="+mn-cs"/>
                        </a:rPr>
                        <a:t>：</a:t>
                      </a:r>
                      <a:r>
                        <a:rPr kumimoji="1" lang="en-US" altLang="ja-JP" sz="1050" kern="1200" dirty="0">
                          <a:solidFill>
                            <a:srgbClr val="0D0D0D"/>
                          </a:solidFill>
                          <a:latin typeface="Meiryo"/>
                          <a:ea typeface="Meiryo"/>
                          <a:cs typeface="+mn-cs"/>
                        </a:rPr>
                        <a:t>1</a:t>
                      </a:r>
                      <a:endParaRPr kumimoji="1" lang="ja-JP" altLang="en-US" sz="1050" kern="1200" dirty="0">
                        <a:solidFill>
                          <a:srgbClr val="0D0D0D"/>
                        </a:solidFill>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a:solidFill>
                          <a:schemeClr val="tx1">
                            <a:lumMod val="65000"/>
                            <a:lumOff val="35000"/>
                          </a:schemeClr>
                        </a:solidFill>
                        <a:latin typeface="+mj-lt"/>
                        <a:ea typeface="+mj-ea"/>
                      </a:endParaRPr>
                    </a:p>
                  </a:txBody>
                  <a:tcPr anchor="ctr"/>
                </a:tc>
                <a:tc hMerge="1">
                  <a:txBody>
                    <a:bodyPr/>
                    <a:lstStyle/>
                    <a:p>
                      <a:endParaRPr kumimoji="1" lang="ja-JP" altLang="en-US"/>
                    </a:p>
                  </a:txBody>
                  <a:tcPr/>
                </a:tc>
                <a:extLst>
                  <a:ext uri="{0D108BD9-81ED-4DB2-BD59-A6C34878D82A}">
                    <a16:rowId xmlns:a16="http://schemas.microsoft.com/office/drawing/2014/main" val="384434171"/>
                  </a:ext>
                </a:extLst>
              </a:tr>
              <a:tr h="300426">
                <a:tc>
                  <a:txBody>
                    <a:bodyPr/>
                    <a:lstStyle/>
                    <a:p>
                      <a:pPr algn="ctr"/>
                      <a:r>
                        <a:rPr kumimoji="1" lang="ja-JP" altLang="en-US" sz="900" b="0" kern="1200">
                          <a:solidFill>
                            <a:schemeClr val="bg1"/>
                          </a:solidFill>
                          <a:latin typeface="Meiryo"/>
                          <a:ea typeface="Meiryo"/>
                          <a:cs typeface="+mn-cs"/>
                        </a:rPr>
                        <a:t>バナー</a:t>
                      </a:r>
                      <a:r>
                        <a:rPr kumimoji="1" lang="en-US" altLang="ja-JP" sz="900" b="0" kern="1200">
                          <a:solidFill>
                            <a:schemeClr val="bg1"/>
                          </a:solidFill>
                          <a:latin typeface="Meiryo"/>
                          <a:ea typeface="Meiryo"/>
                          <a:cs typeface="+mn-cs"/>
                        </a:rPr>
                        <a:t>/</a:t>
                      </a:r>
                      <a:r>
                        <a:rPr kumimoji="1" lang="ja-JP" altLang="en-US" sz="900" b="0" kern="1200">
                          <a:solidFill>
                            <a:schemeClr val="bg1"/>
                          </a:solidFill>
                          <a:latin typeface="Meiryo"/>
                          <a:ea typeface="Meiryo"/>
                          <a:cs typeface="+mn-cs"/>
                        </a:rPr>
                        <a:t>動画</a:t>
                      </a:r>
                      <a:r>
                        <a:rPr kumimoji="1" lang="en-US" altLang="ja-JP" sz="900" b="0" kern="1200">
                          <a:solidFill>
                            <a:schemeClr val="bg1"/>
                          </a:solidFill>
                          <a:latin typeface="Meiryo"/>
                          <a:ea typeface="Meiryo"/>
                          <a:cs typeface="+mn-cs"/>
                        </a:rPr>
                        <a:t>/16</a:t>
                      </a:r>
                      <a:r>
                        <a:rPr kumimoji="1" lang="ja-JP" altLang="en-US" sz="900" b="0" kern="1200">
                          <a:solidFill>
                            <a:schemeClr val="bg1"/>
                          </a:solidFill>
                          <a:latin typeface="Meiryo"/>
                          <a:ea typeface="Meiryo"/>
                          <a:cs typeface="+mn-cs"/>
                        </a:rPr>
                        <a:t>：</a:t>
                      </a:r>
                      <a:r>
                        <a:rPr kumimoji="1" lang="en-US" altLang="ja-JP" sz="900" b="0" kern="1200">
                          <a:solidFill>
                            <a:schemeClr val="bg1"/>
                          </a:solidFill>
                          <a:latin typeface="Meiryo"/>
                          <a:ea typeface="Meiryo"/>
                          <a:cs typeface="+mn-cs"/>
                        </a:rPr>
                        <a:t>9</a:t>
                      </a:r>
                      <a:r>
                        <a:rPr kumimoji="1" lang="ja-JP" altLang="en-US" sz="900" b="0" kern="1200">
                          <a:solidFill>
                            <a:schemeClr val="bg1"/>
                          </a:solidFill>
                          <a:latin typeface="Meiryo"/>
                          <a:ea typeface="Meiryo"/>
                          <a:cs typeface="+mn-cs"/>
                        </a:rPr>
                        <a:t>広告　タップ後の動作</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p>
                      <a:pPr algn="ctr"/>
                      <a:r>
                        <a:rPr kumimoji="1" lang="ja-JP" altLang="en-US" sz="1050" kern="1200">
                          <a:solidFill>
                            <a:srgbClr val="0D0D0D"/>
                          </a:solidFill>
                          <a:latin typeface="+mn-lt"/>
                          <a:ea typeface="+mn-ea"/>
                          <a:cs typeface="+mn-cs"/>
                        </a:rPr>
                        <a:t>動画をフルスクリーンで再生する（</a:t>
                      </a:r>
                      <a:r>
                        <a:rPr kumimoji="1" lang="en-US" altLang="ja-JP" sz="1050" kern="1200">
                          <a:solidFill>
                            <a:srgbClr val="0D0D0D"/>
                          </a:solidFill>
                          <a:latin typeface="+mn-lt"/>
                          <a:ea typeface="+mn-ea"/>
                          <a:cs typeface="+mn-cs"/>
                        </a:rPr>
                        <a:t>for view</a:t>
                      </a:r>
                      <a:r>
                        <a:rPr kumimoji="1" lang="ja-JP" altLang="en-US" sz="1050" kern="1200">
                          <a:solidFill>
                            <a:srgbClr val="0D0D0D"/>
                          </a:solidFill>
                          <a:latin typeface="+mn-lt"/>
                          <a:ea typeface="+mn-ea"/>
                          <a:cs typeface="+mn-cs"/>
                        </a:rPr>
                        <a:t>）　</a:t>
                      </a:r>
                      <a:r>
                        <a:rPr kumimoji="1" lang="en-US" altLang="ja-JP" sz="1050" kern="1200">
                          <a:solidFill>
                            <a:srgbClr val="0D0D0D"/>
                          </a:solidFill>
                          <a:latin typeface="+mn-lt"/>
                          <a:ea typeface="+mn-ea"/>
                          <a:cs typeface="+mn-cs"/>
                        </a:rPr>
                        <a:t>/</a:t>
                      </a:r>
                      <a:r>
                        <a:rPr kumimoji="1" lang="ja-JP" altLang="en-US" sz="1050" kern="1200">
                          <a:solidFill>
                            <a:srgbClr val="0D0D0D"/>
                          </a:solidFill>
                          <a:latin typeface="+mn-lt"/>
                          <a:ea typeface="+mn-ea"/>
                          <a:cs typeface="+mn-cs"/>
                        </a:rPr>
                        <a:t>　ランディングページを表示する（</a:t>
                      </a:r>
                      <a:r>
                        <a:rPr kumimoji="1" lang="en-US" altLang="ja-JP" sz="1050" kern="1200">
                          <a:solidFill>
                            <a:srgbClr val="0D0D0D"/>
                          </a:solidFill>
                          <a:latin typeface="+mn-lt"/>
                          <a:ea typeface="+mn-ea"/>
                          <a:cs typeface="+mn-cs"/>
                        </a:rPr>
                        <a:t>for click</a:t>
                      </a:r>
                      <a:r>
                        <a:rPr kumimoji="1" lang="ja-JP" altLang="en-US" sz="1050" kern="1200">
                          <a:solidFill>
                            <a:srgbClr val="0D0D0D"/>
                          </a:solidFill>
                          <a:latin typeface="+mn-lt"/>
                          <a:ea typeface="+mn-ea"/>
                          <a:cs typeface="+mn-cs"/>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674522507"/>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デバイス</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Meiryo" panose="020B0604030504040204" pitchFamily="34" charset="-128"/>
                          <a:ea typeface="Meiryo" panose="020B0604030504040204" pitchFamily="34" charset="-128"/>
                          <a:cs typeface="+mn-cs"/>
                        </a:rPr>
                        <a:t>スマートフォン（ウェブ</a:t>
                      </a:r>
                      <a:r>
                        <a:rPr kumimoji="1" lang="en-US" altLang="ja-JP" sz="1050" kern="1200" dirty="0">
                          <a:solidFill>
                            <a:srgbClr val="0D0D0D"/>
                          </a:solidFill>
                          <a:latin typeface="Meiryo" panose="020B0604030504040204" pitchFamily="34" charset="-128"/>
                          <a:ea typeface="Meiryo" panose="020B0604030504040204" pitchFamily="34" charset="-128"/>
                          <a:cs typeface="+mn-cs"/>
                        </a:rPr>
                        <a:t>/</a:t>
                      </a:r>
                      <a:r>
                        <a:rPr kumimoji="1" lang="ja-JP" altLang="en-US" sz="1050" kern="1200" dirty="0">
                          <a:solidFill>
                            <a:srgbClr val="0D0D0D"/>
                          </a:solidFill>
                          <a:latin typeface="Meiryo" panose="020B0604030504040204" pitchFamily="34" charset="-128"/>
                          <a:ea typeface="Meiryo" panose="020B0604030504040204" pitchFamily="34" charset="-128"/>
                          <a:cs typeface="+mn-cs"/>
                        </a:rPr>
                        <a:t>アプリ）　</a:t>
                      </a:r>
                      <a:r>
                        <a:rPr kumimoji="1" lang="en-US" altLang="ja-JP" sz="1050" kern="1200" dirty="0">
                          <a:solidFill>
                            <a:srgbClr val="0D0D0D"/>
                          </a:solidFill>
                          <a:latin typeface="Meiryo" panose="020B0604030504040204" pitchFamily="34" charset="-128"/>
                          <a:ea typeface="Meiryo" panose="020B0604030504040204" pitchFamily="34" charset="-128"/>
                          <a:cs typeface="+mn-cs"/>
                        </a:rPr>
                        <a:t>/</a:t>
                      </a:r>
                      <a:r>
                        <a:rPr kumimoji="1" lang="ja-JP" altLang="en-US" sz="1050" kern="1200" baseline="0" dirty="0">
                          <a:solidFill>
                            <a:srgbClr val="0D0D0D"/>
                          </a:solidFill>
                          <a:latin typeface="Meiryo" panose="020B0604030504040204" pitchFamily="34" charset="-128"/>
                          <a:ea typeface="Meiryo" panose="020B0604030504040204" pitchFamily="34" charset="-128"/>
                          <a:cs typeface="+mn-cs"/>
                        </a:rPr>
                        <a:t>　</a:t>
                      </a:r>
                      <a:r>
                        <a:rPr kumimoji="1" lang="en-US" altLang="ja-JP" sz="1050" kern="1200" dirty="0">
                          <a:solidFill>
                            <a:srgbClr val="0D0D0D"/>
                          </a:solidFill>
                          <a:latin typeface="Meiryo" panose="020B0604030504040204" pitchFamily="34" charset="-128"/>
                          <a:ea typeface="Meiryo" panose="020B0604030504040204" pitchFamily="34" charset="-128"/>
                          <a:cs typeface="+mn-cs"/>
                        </a:rPr>
                        <a:t>PC</a:t>
                      </a:r>
                      <a:endParaRPr kumimoji="1" lang="ja-JP" altLang="en-US" sz="1050" kern="1200" dirty="0">
                        <a:solidFill>
                          <a:srgbClr val="0D0D0D"/>
                        </a:solidFill>
                        <a:latin typeface="Meiryo" panose="020B0604030504040204" pitchFamily="34" charset="-128"/>
                        <a:ea typeface="Meiryo" panose="020B0604030504040204" pitchFamily="34" charset="-128"/>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メイリオ"/>
                        <a:ea typeface="メイリオ"/>
                        <a:cs typeface="+mn-cs"/>
                      </a:endParaRPr>
                    </a:p>
                  </a:txBody>
                  <a:tcPr anchor="ctr"/>
                </a:tc>
                <a:tc hMerge="1">
                  <a:txBody>
                    <a:bodyPr/>
                    <a:lstStyle/>
                    <a:p>
                      <a:endParaRPr kumimoji="1" lang="ja-JP" altLang="en-US"/>
                    </a:p>
                  </a:txBody>
                  <a:tcPr/>
                </a:tc>
                <a:extLst>
                  <a:ext uri="{0D108BD9-81ED-4DB2-BD59-A6C34878D82A}">
                    <a16:rowId xmlns:a16="http://schemas.microsoft.com/office/drawing/2014/main" val="3931917948"/>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掲載面</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Meiryo" panose="020B0604030504040204" pitchFamily="34" charset="-128"/>
                          <a:ea typeface="Meiryo" panose="020B0604030504040204" pitchFamily="34" charset="-128"/>
                          <a:cs typeface="+mn-cs"/>
                        </a:rPr>
                        <a:t>Yahoo! JAPAN</a:t>
                      </a:r>
                      <a:r>
                        <a:rPr kumimoji="1" lang="ja-JP" altLang="en-US" sz="1050" kern="1200" dirty="0">
                          <a:solidFill>
                            <a:srgbClr val="0D0D0D"/>
                          </a:solidFill>
                          <a:latin typeface="Meiryo" panose="020B0604030504040204" pitchFamily="34" charset="-128"/>
                          <a:ea typeface="Meiryo" panose="020B0604030504040204" pitchFamily="34" charset="-128"/>
                          <a:cs typeface="+mn-cs"/>
                        </a:rPr>
                        <a:t>　トップページ</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10000"/>
                        <a:lumOff val="90000"/>
                      </a:schemeClr>
                    </a:solidFill>
                  </a:tcPr>
                </a:tc>
                <a:tc hMerge="1">
                  <a:txBody>
                    <a:bodyPr/>
                    <a:lstStyle/>
                    <a:p>
                      <a:endParaRPr kumimoji="1" lang="ja-JP" altLang="en-US"/>
                    </a:p>
                  </a:txBody>
                  <a:tcPr/>
                </a:tc>
                <a:extLst>
                  <a:ext uri="{0D108BD9-81ED-4DB2-BD59-A6C34878D82A}">
                    <a16:rowId xmlns:a16="http://schemas.microsoft.com/office/drawing/2014/main" val="787314208"/>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掲載場所</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Meiryo"/>
                          <a:ea typeface="Meiryo"/>
                          <a:cs typeface="+mn-cs"/>
                        </a:rPr>
                        <a:t>Yahoo! JAPAN</a:t>
                      </a:r>
                      <a:r>
                        <a:rPr kumimoji="1" lang="ja-JP" altLang="en-US" sz="1050" kern="1200" dirty="0">
                          <a:solidFill>
                            <a:srgbClr val="0D0D0D"/>
                          </a:solidFill>
                          <a:latin typeface="Meiryo"/>
                          <a:ea typeface="Meiryo"/>
                          <a:cs typeface="+mn-cs"/>
                        </a:rPr>
                        <a:t>　トップページ　および　</a:t>
                      </a:r>
                      <a:r>
                        <a:rPr kumimoji="1" lang="en-US" altLang="ja-JP" sz="1050" kern="1200" dirty="0">
                          <a:solidFill>
                            <a:srgbClr val="0D0D0D"/>
                          </a:solidFill>
                          <a:latin typeface="Meiryo"/>
                          <a:ea typeface="Meiryo"/>
                          <a:cs typeface="+mn-cs"/>
                        </a:rPr>
                        <a:t>Yahoo! JAPAN</a:t>
                      </a:r>
                      <a:r>
                        <a:rPr kumimoji="1" lang="ja-JP" altLang="en-US" sz="1050" kern="1200" dirty="0">
                          <a:solidFill>
                            <a:srgbClr val="0D0D0D"/>
                          </a:solidFill>
                          <a:latin typeface="Meiryo"/>
                          <a:ea typeface="Meiryo"/>
                          <a:cs typeface="+mn-cs"/>
                        </a:rPr>
                        <a:t>アプリのファーストビュー　</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tc>
                <a:extLst>
                  <a:ext uri="{0D108BD9-81ED-4DB2-BD59-A6C34878D82A}">
                    <a16:rowId xmlns:a16="http://schemas.microsoft.com/office/drawing/2014/main" val="3066738162"/>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掲載期間</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1050" b="0" i="0" u="none" strike="noStrike" kern="1200" cap="none" spc="0" normalizeH="0" baseline="0" noProof="0" dirty="0">
                          <a:ln>
                            <a:noFill/>
                          </a:ln>
                          <a:solidFill>
                            <a:srgbClr val="0D0D0D"/>
                          </a:solidFill>
                          <a:effectLst/>
                          <a:uLnTx/>
                          <a:uFillTx/>
                          <a:latin typeface="Meiryo"/>
                          <a:ea typeface="Meiryo"/>
                          <a:cs typeface="+mn-cs"/>
                        </a:rPr>
                        <a:t>2026</a:t>
                      </a:r>
                      <a:r>
                        <a:rPr kumimoji="1" lang="ja-JP" altLang="en-US" sz="1050" b="0" i="0" u="none" strike="noStrike" kern="1200" cap="none" spc="0" normalizeH="0" baseline="0" noProof="0" dirty="0">
                          <a:ln>
                            <a:noFill/>
                          </a:ln>
                          <a:solidFill>
                            <a:srgbClr val="0D0D0D"/>
                          </a:solidFill>
                          <a:effectLst/>
                          <a:uLnTx/>
                          <a:uFillTx/>
                          <a:latin typeface="Meiryo"/>
                          <a:ea typeface="Meiryo"/>
                          <a:cs typeface="+mn-cs"/>
                        </a:rPr>
                        <a:t>年</a:t>
                      </a:r>
                      <a:r>
                        <a:rPr kumimoji="1" lang="en-US" altLang="ja-JP" sz="1050" b="0" i="0" u="none" strike="noStrike" kern="1200" cap="none" spc="0" normalizeH="0" baseline="0" noProof="0" dirty="0">
                          <a:ln>
                            <a:noFill/>
                          </a:ln>
                          <a:solidFill>
                            <a:srgbClr val="0D0D0D"/>
                          </a:solidFill>
                          <a:effectLst/>
                          <a:uLnTx/>
                          <a:uFillTx/>
                          <a:latin typeface="Meiryo"/>
                          <a:ea typeface="Meiryo"/>
                          <a:cs typeface="+mn-cs"/>
                        </a:rPr>
                        <a:t>3</a:t>
                      </a:r>
                      <a:r>
                        <a:rPr kumimoji="1" lang="ja-JP" altLang="en-US" sz="1050" b="0" i="0" u="none" strike="noStrike" kern="1200" cap="none" spc="0" normalizeH="0" baseline="0" noProof="0" dirty="0">
                          <a:ln>
                            <a:noFill/>
                          </a:ln>
                          <a:solidFill>
                            <a:srgbClr val="0D0D0D"/>
                          </a:solidFill>
                          <a:effectLst/>
                          <a:uLnTx/>
                          <a:uFillTx/>
                          <a:latin typeface="Meiryo"/>
                          <a:ea typeface="Meiryo"/>
                          <a:cs typeface="+mn-cs"/>
                        </a:rPr>
                        <a:t>月</a:t>
                      </a:r>
                      <a:r>
                        <a:rPr kumimoji="1" lang="en-US" altLang="ja-JP" sz="1050" b="0" i="0" u="none" strike="noStrike" kern="1200" cap="none" spc="0" normalizeH="0" baseline="0" noProof="0" dirty="0">
                          <a:ln>
                            <a:noFill/>
                          </a:ln>
                          <a:solidFill>
                            <a:srgbClr val="0D0D0D"/>
                          </a:solidFill>
                          <a:effectLst/>
                          <a:uLnTx/>
                          <a:uFillTx/>
                          <a:latin typeface="Meiryo"/>
                          <a:ea typeface="Meiryo"/>
                          <a:cs typeface="+mn-cs"/>
                        </a:rPr>
                        <a:t>12</a:t>
                      </a:r>
                      <a:r>
                        <a:rPr kumimoji="1" lang="ja-JP" altLang="en-US" sz="1050" b="0" i="0" u="none" strike="noStrike" kern="1200" cap="none" spc="0" normalizeH="0" baseline="0" noProof="0" dirty="0">
                          <a:ln>
                            <a:noFill/>
                          </a:ln>
                          <a:solidFill>
                            <a:srgbClr val="0D0D0D"/>
                          </a:solidFill>
                          <a:effectLst/>
                          <a:uLnTx/>
                          <a:uFillTx/>
                          <a:latin typeface="Meiryo"/>
                          <a:ea typeface="Meiryo"/>
                          <a:cs typeface="+mn-cs"/>
                        </a:rPr>
                        <a:t>日（木）～　</a:t>
                      </a:r>
                      <a:r>
                        <a:rPr kumimoji="1" lang="en-US" altLang="ja-JP" sz="1050" b="0" i="0" u="none" strike="noStrike" kern="1200" cap="none" spc="0" normalizeH="0" baseline="0" noProof="0" dirty="0">
                          <a:ln>
                            <a:noFill/>
                          </a:ln>
                          <a:solidFill>
                            <a:srgbClr val="0D0D0D"/>
                          </a:solidFill>
                          <a:effectLst/>
                          <a:uLnTx/>
                          <a:uFillTx/>
                          <a:latin typeface="Meiryo"/>
                          <a:ea typeface="Meiryo"/>
                          <a:cs typeface="+mn-cs"/>
                        </a:rPr>
                        <a:t>2026</a:t>
                      </a:r>
                      <a:r>
                        <a:rPr kumimoji="1" lang="ja-JP" altLang="en-US" sz="1050" b="0" i="0" u="none" strike="noStrike" kern="1200" cap="none" spc="0" normalizeH="0" baseline="0" noProof="0" dirty="0">
                          <a:ln>
                            <a:noFill/>
                          </a:ln>
                          <a:solidFill>
                            <a:srgbClr val="0D0D0D"/>
                          </a:solidFill>
                          <a:effectLst/>
                          <a:uLnTx/>
                          <a:uFillTx/>
                          <a:latin typeface="Meiryo"/>
                          <a:ea typeface="Meiryo"/>
                          <a:cs typeface="+mn-cs"/>
                        </a:rPr>
                        <a:t>年</a:t>
                      </a:r>
                      <a:r>
                        <a:rPr kumimoji="1" lang="en-US" altLang="ja-JP" sz="1050" b="0" i="0" u="none" strike="noStrike" kern="1200" cap="none" spc="0" normalizeH="0" baseline="0" noProof="0" dirty="0">
                          <a:ln>
                            <a:noFill/>
                          </a:ln>
                          <a:solidFill>
                            <a:srgbClr val="0D0D0D"/>
                          </a:solidFill>
                          <a:effectLst/>
                          <a:uLnTx/>
                          <a:uFillTx/>
                          <a:latin typeface="Meiryo"/>
                          <a:ea typeface="Meiryo"/>
                          <a:cs typeface="+mn-cs"/>
                        </a:rPr>
                        <a:t>4</a:t>
                      </a:r>
                      <a:r>
                        <a:rPr kumimoji="1" lang="ja-JP" altLang="en-US" sz="1050" b="0" i="0" u="none" strike="noStrike" kern="1200" cap="none" spc="0" normalizeH="0" baseline="0" noProof="0" dirty="0">
                          <a:ln>
                            <a:noFill/>
                          </a:ln>
                          <a:solidFill>
                            <a:srgbClr val="0D0D0D"/>
                          </a:solidFill>
                          <a:effectLst/>
                          <a:uLnTx/>
                          <a:uFillTx/>
                          <a:latin typeface="Meiryo"/>
                          <a:ea typeface="Meiryo"/>
                          <a:cs typeface="+mn-cs"/>
                        </a:rPr>
                        <a:t>月</a:t>
                      </a:r>
                      <a:r>
                        <a:rPr kumimoji="1" lang="en-US" altLang="ja-JP" sz="1050" b="0" i="0" u="none" strike="noStrike" kern="1200" cap="none" spc="0" normalizeH="0" baseline="0" noProof="0" dirty="0">
                          <a:ln>
                            <a:noFill/>
                          </a:ln>
                          <a:solidFill>
                            <a:srgbClr val="0D0D0D"/>
                          </a:solidFill>
                          <a:effectLst/>
                          <a:uLnTx/>
                          <a:uFillTx/>
                          <a:latin typeface="Meiryo"/>
                          <a:ea typeface="Meiryo"/>
                          <a:cs typeface="+mn-cs"/>
                        </a:rPr>
                        <a:t>30</a:t>
                      </a:r>
                      <a:r>
                        <a:rPr kumimoji="1" lang="ja-JP" altLang="en-US" sz="1050" b="0" i="0" u="none" strike="noStrike" kern="1200" cap="none" spc="0" normalizeH="0" baseline="0" noProof="0" dirty="0">
                          <a:ln>
                            <a:noFill/>
                          </a:ln>
                          <a:solidFill>
                            <a:srgbClr val="0D0D0D"/>
                          </a:solidFill>
                          <a:effectLst/>
                          <a:uLnTx/>
                          <a:uFillTx/>
                          <a:latin typeface="Meiryo"/>
                          <a:ea typeface="Meiryo"/>
                          <a:cs typeface="+mn-cs"/>
                        </a:rPr>
                        <a:t>日（木）</a:t>
                      </a:r>
                      <a:endParaRPr kumimoji="1" lang="ja-JP" altLang="ja-JP" sz="1050" dirty="0">
                        <a:solidFill>
                          <a:srgbClr val="0D0D0D"/>
                        </a:solidFill>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tc>
                <a:tc hMerge="1">
                  <a:txBody>
                    <a:bodyPr/>
                    <a:lstStyle/>
                    <a:p>
                      <a:endParaRPr kumimoji="1" lang="ja-JP" altLang="en-US"/>
                    </a:p>
                  </a:txBody>
                  <a:tcPr/>
                </a:tc>
                <a:extLst>
                  <a:ext uri="{0D108BD9-81ED-4DB2-BD59-A6C34878D82A}">
                    <a16:rowId xmlns:a16="http://schemas.microsoft.com/office/drawing/2014/main" val="2463668774"/>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購入期間</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Meiryo" panose="020B0604030504040204" pitchFamily="34" charset="-128"/>
                          <a:ea typeface="Meiryo" panose="020B0604030504040204" pitchFamily="34" charset="-128"/>
                          <a:cs typeface="+mn-cs"/>
                        </a:rPr>
                        <a:t>5</a:t>
                      </a:r>
                      <a:r>
                        <a:rPr kumimoji="1" lang="ja-JP" altLang="en-US" sz="1050" kern="1200" dirty="0">
                          <a:solidFill>
                            <a:srgbClr val="0D0D0D"/>
                          </a:solidFill>
                          <a:latin typeface="Meiryo" panose="020B0604030504040204" pitchFamily="34" charset="-128"/>
                          <a:ea typeface="Meiryo" panose="020B0604030504040204" pitchFamily="34" charset="-128"/>
                          <a:cs typeface="+mn-cs"/>
                        </a:rPr>
                        <a:t>日間～</a:t>
                      </a:r>
                      <a:r>
                        <a:rPr kumimoji="1" lang="en-US" altLang="ja-JP" sz="1050" kern="1200" dirty="0">
                          <a:solidFill>
                            <a:srgbClr val="0D0D0D"/>
                          </a:solidFill>
                          <a:latin typeface="Meiryo" panose="020B0604030504040204" pitchFamily="34" charset="-128"/>
                          <a:ea typeface="Meiryo" panose="020B0604030504040204" pitchFamily="34" charset="-128"/>
                          <a:cs typeface="+mn-cs"/>
                        </a:rPr>
                        <a:t>31</a:t>
                      </a:r>
                      <a:r>
                        <a:rPr kumimoji="1" lang="ja-JP" altLang="en-US" sz="1050" kern="1200" dirty="0">
                          <a:solidFill>
                            <a:srgbClr val="0D0D0D"/>
                          </a:solidFill>
                          <a:latin typeface="Meiryo" panose="020B0604030504040204" pitchFamily="34" charset="-128"/>
                          <a:ea typeface="Meiryo" panose="020B0604030504040204" pitchFamily="34" charset="-128"/>
                          <a:cs typeface="+mn-cs"/>
                        </a:rPr>
                        <a:t>日間</a:t>
                      </a:r>
                      <a:r>
                        <a:rPr kumimoji="1" lang="en-US" altLang="ja-JP" sz="1050" kern="1200" dirty="0">
                          <a:solidFill>
                            <a:srgbClr val="0D0D0D"/>
                          </a:solidFill>
                          <a:latin typeface="Meiryo" panose="020B0604030504040204" pitchFamily="34" charset="-128"/>
                          <a:ea typeface="Meiryo" panose="020B0604030504040204" pitchFamily="34" charset="-128"/>
                          <a:cs typeface="+mn-cs"/>
                        </a:rPr>
                        <a:t>  </a:t>
                      </a:r>
                      <a:r>
                        <a:rPr kumimoji="1" lang="en-US" altLang="ja-JP" sz="1050" kern="1200" dirty="0">
                          <a:solidFill>
                            <a:srgbClr val="002AFF"/>
                          </a:solidFill>
                          <a:latin typeface="Meiryo" panose="020B0604030504040204" pitchFamily="34" charset="-128"/>
                          <a:ea typeface="Meiryo" panose="020B0604030504040204" pitchFamily="34" charset="-128"/>
                          <a:cs typeface="+mn-cs"/>
                        </a:rPr>
                        <a:t>※1</a:t>
                      </a:r>
                      <a:endParaRPr kumimoji="1" lang="ja-JP" altLang="en-US" sz="1050" kern="1200" dirty="0">
                        <a:solidFill>
                          <a:srgbClr val="002AFF"/>
                        </a:solidFill>
                        <a:latin typeface="Meiryo" panose="020B0604030504040204" pitchFamily="34" charset="-128"/>
                        <a:ea typeface="Meiryo" panose="020B0604030504040204" pitchFamily="34" charset="-128"/>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メイリオ"/>
                        <a:ea typeface="メイリオ"/>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tc>
                <a:extLst>
                  <a:ext uri="{0D108BD9-81ED-4DB2-BD59-A6C34878D82A}">
                    <a16:rowId xmlns:a16="http://schemas.microsoft.com/office/drawing/2014/main" val="1967014782"/>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料金タイプ</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dirty="0" err="1">
                          <a:solidFill>
                            <a:srgbClr val="0D0D0D"/>
                          </a:solidFill>
                          <a:latin typeface="Meiryo"/>
                          <a:ea typeface="Meiryo"/>
                        </a:rPr>
                        <a:t>vimps</a:t>
                      </a:r>
                      <a:r>
                        <a:rPr kumimoji="1" lang="ja-JP" altLang="en-US" sz="1050" dirty="0">
                          <a:solidFill>
                            <a:srgbClr val="0D0D0D"/>
                          </a:solidFill>
                          <a:latin typeface="Meiryo"/>
                          <a:ea typeface="Meiryo"/>
                        </a:rPr>
                        <a:t>購入型</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algn="ctr"/>
                      <a:endParaRPr kumimoji="1" lang="ja-JP" altLang="en-US" sz="800" kern="1200">
                        <a:solidFill>
                          <a:schemeClr val="tx1">
                            <a:lumMod val="65000"/>
                            <a:lumOff val="35000"/>
                          </a:schemeClr>
                        </a:solidFill>
                        <a:latin typeface="+mn-lt"/>
                        <a:ea typeface="+mn-ea"/>
                        <a:cs typeface="+mn-cs"/>
                      </a:endParaRPr>
                    </a:p>
                  </a:txBody>
                  <a:tcPr anchor="ctr"/>
                </a:tc>
                <a:tc hMerge="1">
                  <a:txBody>
                    <a:bodyPr/>
                    <a:lstStyle/>
                    <a:p>
                      <a:endParaRPr kumimoji="1" lang="ja-JP" altLang="en-US"/>
                    </a:p>
                  </a:txBody>
                  <a:tcPr/>
                </a:tc>
                <a:extLst>
                  <a:ext uri="{0D108BD9-81ED-4DB2-BD59-A6C34878D82A}">
                    <a16:rowId xmlns:a16="http://schemas.microsoft.com/office/drawing/2014/main" val="1750538939"/>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最低購入価格</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dirty="0">
                          <a:solidFill>
                            <a:srgbClr val="0D0D0D"/>
                          </a:solidFill>
                          <a:latin typeface="Meiryo" panose="020B0604030504040204" pitchFamily="34" charset="-128"/>
                          <a:ea typeface="Meiryo" panose="020B0604030504040204" pitchFamily="34" charset="-128"/>
                        </a:rPr>
                        <a:t>5,000,000</a:t>
                      </a:r>
                      <a:r>
                        <a:rPr kumimoji="1" lang="ja-JP" altLang="en-US" sz="900" dirty="0">
                          <a:solidFill>
                            <a:srgbClr val="0D0D0D"/>
                          </a:solidFill>
                          <a:latin typeface="Meiryo" panose="020B0604030504040204" pitchFamily="34" charset="-128"/>
                          <a:ea typeface="Meiryo" panose="020B0604030504040204" pitchFamily="34" charset="-128"/>
                        </a:rPr>
                        <a:t>円</a:t>
                      </a:r>
                      <a:endParaRPr kumimoji="1" lang="en-US" altLang="ja-JP" sz="900" dirty="0">
                        <a:solidFill>
                          <a:srgbClr val="0D0D0D"/>
                        </a:solidFill>
                        <a:latin typeface="Meiryo" panose="020B0604030504040204" pitchFamily="34" charset="-128"/>
                        <a:ea typeface="Meiryo" panose="020B0604030504040204" pitchFamily="34" charset="-128"/>
                      </a:endParaRPr>
                    </a:p>
                  </a:txBody>
                  <a:tcPr anchor="ctr">
                    <a:lnL w="19050" cap="flat" cmpd="sng" algn="ctr">
                      <a:solidFill>
                        <a:schemeClr val="bg1"/>
                      </a:solidFill>
                      <a:prstDash val="solid"/>
                      <a:round/>
                      <a:headEnd type="none" w="med" len="med"/>
                      <a:tailEnd type="none" w="med" len="med"/>
                    </a:lnL>
                    <a:lnR w="12700" cmpd="sng">
                      <a:noFill/>
                      <a:prstDash val="solid"/>
                    </a:lnR>
                    <a:lnT w="1905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kern="1200" dirty="0">
                          <a:solidFill>
                            <a:srgbClr val="0D0D0D"/>
                          </a:solidFill>
                          <a:latin typeface="Meiryo" panose="020B0604030504040204" pitchFamily="34" charset="-128"/>
                          <a:ea typeface="Meiryo" panose="020B0604030504040204" pitchFamily="34" charset="-128"/>
                          <a:cs typeface="+mn-cs"/>
                        </a:rPr>
                        <a:t>10,000,000</a:t>
                      </a:r>
                      <a:r>
                        <a:rPr kumimoji="1" lang="ja-JP" altLang="en-US" sz="900" kern="1200" dirty="0">
                          <a:solidFill>
                            <a:srgbClr val="0D0D0D"/>
                          </a:solidFill>
                          <a:latin typeface="Meiryo" panose="020B0604030504040204" pitchFamily="34" charset="-128"/>
                          <a:ea typeface="Meiryo" panose="020B0604030504040204" pitchFamily="34" charset="-128"/>
                          <a:cs typeface="+mn-cs"/>
                        </a:rPr>
                        <a:t>円</a:t>
                      </a:r>
                      <a:endParaRPr kumimoji="1" lang="en-US" altLang="ja-JP" sz="900" kern="1200" dirty="0">
                        <a:solidFill>
                          <a:srgbClr val="0D0D0D"/>
                        </a:solidFill>
                        <a:latin typeface="Meiryo" panose="020B0604030504040204" pitchFamily="34" charset="-128"/>
                        <a:ea typeface="Meiryo" panose="020B0604030504040204" pitchFamily="34" charset="-128"/>
                        <a:cs typeface="+mn-cs"/>
                      </a:endParaRPr>
                    </a:p>
                  </a:txBody>
                  <a:tcPr anchor="ct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28575" cap="flat" cmpd="sng" algn="ctr">
                      <a:noFill/>
                      <a:prstDash val="solid"/>
                      <a:round/>
                      <a:headEnd type="none" w="med" len="med"/>
                      <a:tailEnd type="none" w="med" len="med"/>
                    </a:lnL>
                  </a:tcPr>
                </a:tc>
                <a:extLst>
                  <a:ext uri="{0D108BD9-81ED-4DB2-BD59-A6C34878D82A}">
                    <a16:rowId xmlns:a16="http://schemas.microsoft.com/office/drawing/2014/main" val="3381913646"/>
                  </a:ext>
                </a:extLst>
              </a:tr>
              <a:tr h="37074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a:ea typeface="Meiryo"/>
                          <a:cs typeface="+mn-cs"/>
                        </a:rPr>
                        <a:t>基本料金（</a:t>
                      </a:r>
                      <a:r>
                        <a:rPr kumimoji="1" lang="en-US" altLang="ja-JP" sz="900" b="0" kern="1200" err="1">
                          <a:solidFill>
                            <a:schemeClr val="bg1"/>
                          </a:solidFill>
                          <a:latin typeface="Meiryo"/>
                          <a:ea typeface="Meiryo"/>
                          <a:cs typeface="+mn-cs"/>
                        </a:rPr>
                        <a:t>vCPM</a:t>
                      </a:r>
                      <a:r>
                        <a:rPr kumimoji="1" lang="ja-JP" altLang="en-US" sz="900" b="0" kern="1200">
                          <a:solidFill>
                            <a:schemeClr val="bg1"/>
                          </a:solidFill>
                          <a:latin typeface="Meiryo"/>
                          <a:ea typeface="Meiryo"/>
                          <a:cs typeface="+mn-cs"/>
                        </a:rPr>
                        <a:t>）</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dirty="0">
                          <a:solidFill>
                            <a:srgbClr val="0D0D0D"/>
                          </a:solidFill>
                          <a:latin typeface="Meiryo"/>
                          <a:ea typeface="Meiryo"/>
                        </a:rPr>
                        <a:t>936</a:t>
                      </a:r>
                      <a:r>
                        <a:rPr kumimoji="1" lang="ja-JP" altLang="en-US" sz="900" dirty="0">
                          <a:solidFill>
                            <a:srgbClr val="0D0D0D"/>
                          </a:solidFill>
                          <a:latin typeface="Meiryo"/>
                          <a:ea typeface="Meiryo"/>
                        </a:rPr>
                        <a:t>円</a:t>
                      </a:r>
                      <a:endParaRPr kumimoji="1" lang="en-US" altLang="ja-JP" sz="900" dirty="0">
                        <a:solidFill>
                          <a:srgbClr val="0D0D0D"/>
                        </a:solidFill>
                        <a:latin typeface="Meiryo"/>
                        <a:ea typeface="Meiryo"/>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dirty="0">
                          <a:solidFill>
                            <a:srgbClr val="0D0D0D"/>
                          </a:solidFill>
                          <a:latin typeface="Meiryo"/>
                          <a:ea typeface="Meiryo"/>
                        </a:rPr>
                        <a:t>842</a:t>
                      </a:r>
                      <a:r>
                        <a:rPr kumimoji="1" lang="ja-JP" altLang="en-US" sz="900" dirty="0">
                          <a:solidFill>
                            <a:srgbClr val="0D0D0D"/>
                          </a:solidFill>
                          <a:latin typeface="Meiryo"/>
                          <a:ea typeface="Meiryo"/>
                        </a:rPr>
                        <a:t>円</a:t>
                      </a:r>
                      <a:r>
                        <a:rPr lang="en-US" altLang="ja-JP" sz="900" dirty="0">
                          <a:solidFill>
                            <a:srgbClr val="0D0D0D"/>
                          </a:solidFill>
                          <a:latin typeface="Meiryo"/>
                          <a:ea typeface="Meiryo"/>
                        </a:rPr>
                        <a:t> </a:t>
                      </a:r>
                      <a:r>
                        <a:rPr kumimoji="1" lang="en-US" altLang="ja-JP" sz="900" dirty="0">
                          <a:solidFill>
                            <a:srgbClr val="0D0D0D"/>
                          </a:solidFill>
                          <a:latin typeface="Meiryo"/>
                          <a:ea typeface="Meiryo"/>
                        </a:rPr>
                        <a:t> </a:t>
                      </a:r>
                      <a:r>
                        <a:rPr kumimoji="1" lang="en-US" altLang="ja-JP" sz="900" kern="1200" dirty="0">
                          <a:solidFill>
                            <a:srgbClr val="002AFF"/>
                          </a:solidFill>
                          <a:latin typeface="Meiryo"/>
                          <a:ea typeface="Meiryo"/>
                          <a:cs typeface="+mn-cs"/>
                        </a:rPr>
                        <a:t>※2</a:t>
                      </a:r>
                      <a:endParaRPr kumimoji="1" lang="en-US" altLang="ja-JP" sz="900" dirty="0">
                        <a:solidFill>
                          <a:srgbClr val="0D0D0D"/>
                        </a:solidFill>
                        <a:latin typeface="Meiryo"/>
                        <a:ea typeface="Meiryo"/>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4014462905"/>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a:ea typeface="Meiryo"/>
                          <a:cs typeface="+mn-cs"/>
                        </a:rPr>
                        <a:t>想定</a:t>
                      </a:r>
                      <a:r>
                        <a:rPr kumimoji="1" lang="en-US" altLang="ja-JP" sz="900" b="0" kern="1200" err="1">
                          <a:solidFill>
                            <a:schemeClr val="bg1"/>
                          </a:solidFill>
                          <a:latin typeface="Meiryo"/>
                          <a:ea typeface="Meiryo"/>
                          <a:cs typeface="+mn-cs"/>
                        </a:rPr>
                        <a:t>vimps</a:t>
                      </a:r>
                      <a:r>
                        <a:rPr kumimoji="1" lang="ja-JP" altLang="en-US" sz="900" b="0" kern="1200">
                          <a:solidFill>
                            <a:schemeClr val="bg1"/>
                          </a:solidFill>
                          <a:latin typeface="Meiryo"/>
                          <a:ea typeface="Meiryo"/>
                          <a:cs typeface="+mn-cs"/>
                        </a:rPr>
                        <a:t>（枠配信のみ）</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a:solidFill>
                            <a:srgbClr val="0D0D0D"/>
                          </a:solidFill>
                          <a:latin typeface="Meiryo"/>
                          <a:ea typeface="Meiryo"/>
                          <a:cs typeface="+mn-cs"/>
                        </a:rPr>
                        <a:t>-</a:t>
                      </a:r>
                      <a:endParaRPr kumimoji="1" lang="ja-JP" altLang="en-US" sz="1050" b="0" i="0" kern="1200">
                        <a:solidFill>
                          <a:srgbClr val="0D0D0D"/>
                        </a:solidFill>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en-US" altLang="ja-JP" sz="1050" b="0" i="0" dirty="0">
                          <a:solidFill>
                            <a:srgbClr val="0D0D0D"/>
                          </a:solidFill>
                          <a:latin typeface="Meiryo"/>
                          <a:ea typeface="Meiryo"/>
                        </a:rPr>
                        <a:t>-</a:t>
                      </a:r>
                      <a:endParaRPr kumimoji="1" lang="ja-JP" altLang="en-US" sz="1050" b="0" i="0" dirty="0">
                        <a:solidFill>
                          <a:srgbClr val="0D0D0D"/>
                        </a:solidFill>
                        <a:latin typeface="Meiryo"/>
                        <a:ea typeface="Meiryo"/>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1788352744"/>
                  </a:ext>
                </a:extLst>
              </a:tr>
            </a:tbl>
          </a:graphicData>
        </a:graphic>
      </p:graphicFrame>
      <p:sp>
        <p:nvSpPr>
          <p:cNvPr id="2" name="テキスト プレースホルダー 35">
            <a:extLst>
              <a:ext uri="{FF2B5EF4-FFF2-40B4-BE49-F238E27FC236}">
                <a16:creationId xmlns:a16="http://schemas.microsoft.com/office/drawing/2014/main" id="{49B7A3DC-8661-5857-85E4-0B14DD68F16F}"/>
              </a:ext>
            </a:extLst>
          </p:cNvPr>
          <p:cNvSpPr txBox="1">
            <a:spLocks noGrp="1"/>
          </p:cNvSpPr>
          <p:nvPr>
            <p:ph type="body" sz="quarter" idx="10"/>
          </p:nvPr>
        </p:nvSpPr>
        <p:spPr>
          <a:xfrm>
            <a:off x="3539672" y="145683"/>
            <a:ext cx="6017986" cy="577827"/>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600" dirty="0">
                <a:solidFill>
                  <a:srgbClr val="000048"/>
                </a:solidFill>
                <a:latin typeface="Meiryo" panose="020B0604030504040204" pitchFamily="34" charset="-128"/>
                <a:ea typeface="Meiryo" panose="020B0604030504040204" pitchFamily="34" charset="-128"/>
              </a:rPr>
              <a:t>ブランドパネル　</a:t>
            </a:r>
            <a:r>
              <a:rPr lang="en-US" altLang="ja-JP" sz="1600" dirty="0">
                <a:solidFill>
                  <a:srgbClr val="000048"/>
                </a:solidFill>
                <a:latin typeface="Meiryo" panose="020B0604030504040204" pitchFamily="34" charset="-128"/>
                <a:ea typeface="Meiryo" panose="020B0604030504040204" pitchFamily="34" charset="-128"/>
              </a:rPr>
              <a:t>MD</a:t>
            </a:r>
            <a:r>
              <a:rPr lang="ja-JP" altLang="en-US" sz="1600" dirty="0">
                <a:solidFill>
                  <a:srgbClr val="000048"/>
                </a:solidFill>
                <a:latin typeface="Meiryo" panose="020B0604030504040204" pitchFamily="34" charset="-128"/>
                <a:ea typeface="Meiryo" panose="020B0604030504040204" pitchFamily="34" charset="-128"/>
              </a:rPr>
              <a:t>　スクエア</a:t>
            </a:r>
            <a:endParaRPr lang="en-US" altLang="ja-JP" sz="1600" dirty="0">
              <a:solidFill>
                <a:srgbClr val="000048"/>
              </a:solidFill>
              <a:latin typeface="Meiryo" panose="020B0604030504040204" pitchFamily="34" charset="-128"/>
              <a:ea typeface="Meiryo" panose="020B0604030504040204" pitchFamily="34" charset="-128"/>
            </a:endParaRPr>
          </a:p>
          <a:p>
            <a:pPr marL="0" indent="0">
              <a:buNone/>
            </a:pPr>
            <a:r>
              <a:rPr lang="ja-JP" altLang="en-US" sz="1600" dirty="0">
                <a:solidFill>
                  <a:srgbClr val="000048"/>
                </a:solidFill>
                <a:latin typeface="Meiryo" panose="020B0604030504040204" pitchFamily="34" charset="-128"/>
                <a:ea typeface="Meiryo" panose="020B0604030504040204" pitchFamily="34" charset="-128"/>
              </a:rPr>
              <a:t>掲載期間：</a:t>
            </a:r>
            <a:r>
              <a:rPr lang="en-US" altLang="ja-JP" sz="1600" dirty="0">
                <a:solidFill>
                  <a:srgbClr val="000048"/>
                </a:solidFill>
                <a:latin typeface="Meiryo" panose="020B0604030504040204" pitchFamily="34" charset="-128"/>
                <a:ea typeface="Meiryo" panose="020B0604030504040204" pitchFamily="34" charset="-128"/>
              </a:rPr>
              <a:t>2026</a:t>
            </a:r>
            <a:r>
              <a:rPr lang="ja-JP" altLang="en-US" sz="1600" dirty="0">
                <a:solidFill>
                  <a:srgbClr val="000048"/>
                </a:solidFill>
                <a:latin typeface="Meiryo" panose="020B0604030504040204" pitchFamily="34" charset="-128"/>
                <a:ea typeface="Meiryo" panose="020B0604030504040204" pitchFamily="34" charset="-128"/>
              </a:rPr>
              <a:t>年</a:t>
            </a:r>
            <a:r>
              <a:rPr lang="en-US" altLang="ja-JP" sz="1600" dirty="0">
                <a:solidFill>
                  <a:srgbClr val="000048"/>
                </a:solidFill>
                <a:latin typeface="Meiryo" panose="020B0604030504040204" pitchFamily="34" charset="-128"/>
                <a:ea typeface="Meiryo" panose="020B0604030504040204" pitchFamily="34" charset="-128"/>
              </a:rPr>
              <a:t>3</a:t>
            </a:r>
            <a:r>
              <a:rPr lang="ja-JP" altLang="en-US" sz="1600" dirty="0">
                <a:solidFill>
                  <a:srgbClr val="000048"/>
                </a:solidFill>
                <a:latin typeface="Meiryo" panose="020B0604030504040204" pitchFamily="34" charset="-128"/>
                <a:ea typeface="Meiryo" panose="020B0604030504040204" pitchFamily="34" charset="-128"/>
              </a:rPr>
              <a:t>月</a:t>
            </a:r>
            <a:r>
              <a:rPr lang="en-US" altLang="ja-JP" sz="1600" dirty="0">
                <a:solidFill>
                  <a:srgbClr val="000048"/>
                </a:solidFill>
                <a:latin typeface="Meiryo" panose="020B0604030504040204" pitchFamily="34" charset="-128"/>
                <a:ea typeface="Meiryo" panose="020B0604030504040204" pitchFamily="34" charset="-128"/>
              </a:rPr>
              <a:t>12</a:t>
            </a:r>
            <a:r>
              <a:rPr lang="ja-JP" altLang="en-US" sz="1600" dirty="0">
                <a:solidFill>
                  <a:srgbClr val="000048"/>
                </a:solidFill>
                <a:latin typeface="Meiryo" panose="020B0604030504040204" pitchFamily="34" charset="-128"/>
                <a:ea typeface="Meiryo" panose="020B0604030504040204" pitchFamily="34" charset="-128"/>
              </a:rPr>
              <a:t>日～</a:t>
            </a:r>
            <a:r>
              <a:rPr lang="en-US" altLang="ja-JP" sz="1600" dirty="0">
                <a:solidFill>
                  <a:srgbClr val="000048"/>
                </a:solidFill>
                <a:latin typeface="Meiryo" panose="020B0604030504040204" pitchFamily="34" charset="-128"/>
                <a:ea typeface="Meiryo" panose="020B0604030504040204" pitchFamily="34" charset="-128"/>
              </a:rPr>
              <a:t>2026</a:t>
            </a:r>
            <a:r>
              <a:rPr lang="ja-JP" altLang="en-US" sz="1600" dirty="0">
                <a:solidFill>
                  <a:srgbClr val="000048"/>
                </a:solidFill>
                <a:latin typeface="Meiryo" panose="020B0604030504040204" pitchFamily="34" charset="-128"/>
                <a:ea typeface="Meiryo" panose="020B0604030504040204" pitchFamily="34" charset="-128"/>
              </a:rPr>
              <a:t>年</a:t>
            </a:r>
            <a:r>
              <a:rPr lang="en-US" altLang="ja-JP" sz="1600" dirty="0">
                <a:solidFill>
                  <a:srgbClr val="000048"/>
                </a:solidFill>
                <a:latin typeface="Meiryo" panose="020B0604030504040204" pitchFamily="34" charset="-128"/>
                <a:ea typeface="Meiryo" panose="020B0604030504040204" pitchFamily="34" charset="-128"/>
              </a:rPr>
              <a:t>4</a:t>
            </a:r>
            <a:r>
              <a:rPr lang="ja-JP" altLang="en-US" sz="1600" dirty="0">
                <a:solidFill>
                  <a:srgbClr val="000048"/>
                </a:solidFill>
                <a:latin typeface="Meiryo" panose="020B0604030504040204" pitchFamily="34" charset="-128"/>
                <a:ea typeface="Meiryo" panose="020B0604030504040204" pitchFamily="34" charset="-128"/>
              </a:rPr>
              <a:t>月</a:t>
            </a:r>
            <a:r>
              <a:rPr lang="en-US" altLang="ja-JP" sz="1600" dirty="0">
                <a:solidFill>
                  <a:srgbClr val="000048"/>
                </a:solidFill>
                <a:latin typeface="Meiryo" panose="020B0604030504040204" pitchFamily="34" charset="-128"/>
                <a:ea typeface="Meiryo" panose="020B0604030504040204" pitchFamily="34" charset="-128"/>
              </a:rPr>
              <a:t>30</a:t>
            </a:r>
            <a:r>
              <a:rPr lang="ja-JP" altLang="en-US" sz="1600" dirty="0">
                <a:solidFill>
                  <a:srgbClr val="000048"/>
                </a:solidFill>
                <a:latin typeface="Meiryo" panose="020B0604030504040204" pitchFamily="34" charset="-128"/>
                <a:ea typeface="Meiryo" panose="020B0604030504040204" pitchFamily="34" charset="-128"/>
              </a:rPr>
              <a:t>日</a:t>
            </a:r>
          </a:p>
        </p:txBody>
      </p:sp>
      <p:sp>
        <p:nvSpPr>
          <p:cNvPr id="3" name="正方形/長方形 2">
            <a:extLst>
              <a:ext uri="{FF2B5EF4-FFF2-40B4-BE49-F238E27FC236}">
                <a16:creationId xmlns:a16="http://schemas.microsoft.com/office/drawing/2014/main" id="{FB251F23-21D9-1757-41DC-56D5AFBEFB22}"/>
              </a:ext>
            </a:extLst>
          </p:cNvPr>
          <p:cNvSpPr/>
          <p:nvPr/>
        </p:nvSpPr>
        <p:spPr>
          <a:xfrm>
            <a:off x="443707" y="6133944"/>
            <a:ext cx="9820652" cy="415498"/>
          </a:xfrm>
          <a:prstGeom prst="rect">
            <a:avLst/>
          </a:prstGeom>
        </p:spPr>
        <p:txBody>
          <a:bodyPr wrap="square" lIns="91440" tIns="45720" rIns="91440" bIns="45720" anchor="t">
            <a:spAutoFit/>
          </a:bodyPr>
          <a:lstStyle/>
          <a:p>
            <a:pPr marL="0" marR="0" lvl="0" indent="0" defTabSz="914400" eaLnBrk="1" fontAlgn="auto" latinLnBrk="0" hangingPunct="1">
              <a:spcBef>
                <a:spcPts val="0"/>
              </a:spcBef>
              <a:spcAft>
                <a:spcPts val="0"/>
              </a:spcAft>
              <a:buClrTx/>
              <a:buSzTx/>
              <a:buFontTx/>
              <a:buNone/>
              <a:tabLst/>
              <a:defRPr/>
            </a:pPr>
            <a:r>
              <a:rPr lang="en-US" altLang="ja-JP" sz="700" b="0" i="0" u="none" strike="noStrike" kern="0" cap="none" spc="0" normalizeH="0" baseline="0" noProof="0" dirty="0">
                <a:ln>
                  <a:noFill/>
                </a:ln>
                <a:solidFill>
                  <a:srgbClr val="0D0D0D"/>
                </a:solidFill>
                <a:effectLst/>
                <a:uLnTx/>
                <a:uFillTx/>
                <a:latin typeface="Meiryo"/>
                <a:ea typeface="Meiryo"/>
              </a:rPr>
              <a:t>※SP</a:t>
            </a:r>
            <a:r>
              <a:rPr lang="ja-JP" altLang="en-US" sz="700" b="0" i="0" u="none" strike="noStrike" kern="0" cap="none" spc="0" normalizeH="0" baseline="0" noProof="0" dirty="0">
                <a:ln>
                  <a:noFill/>
                </a:ln>
                <a:solidFill>
                  <a:srgbClr val="0D0D0D"/>
                </a:solidFill>
                <a:effectLst/>
                <a:uLnTx/>
                <a:uFillTx/>
                <a:latin typeface="Meiryo"/>
                <a:ea typeface="Meiryo"/>
              </a:rPr>
              <a:t>はスマートフォン、</a:t>
            </a:r>
            <a:r>
              <a:rPr lang="en-US" altLang="ja-JP" sz="700" b="0" i="0" u="none" strike="noStrike" kern="0" cap="none" spc="0" normalizeH="0" baseline="0" noProof="0" dirty="0">
                <a:ln>
                  <a:noFill/>
                </a:ln>
                <a:solidFill>
                  <a:srgbClr val="0D0D0D"/>
                </a:solidFill>
                <a:effectLst/>
                <a:uLnTx/>
                <a:uFillTx/>
                <a:latin typeface="Meiryo"/>
                <a:ea typeface="Meiryo"/>
              </a:rPr>
              <a:t>PC</a:t>
            </a:r>
            <a:r>
              <a:rPr lang="ja-JP" altLang="en-US" sz="700" b="0" i="0" u="none" strike="noStrike" kern="0" cap="none" spc="0" normalizeH="0" baseline="0" noProof="0" dirty="0">
                <a:ln>
                  <a:noFill/>
                </a:ln>
                <a:solidFill>
                  <a:srgbClr val="0D0D0D"/>
                </a:solidFill>
                <a:effectLst/>
                <a:uLnTx/>
                <a:uFillTx/>
                <a:latin typeface="Meiryo"/>
                <a:ea typeface="Meiryo"/>
              </a:rPr>
              <a:t>はパソコン、</a:t>
            </a:r>
            <a:r>
              <a:rPr lang="en-US" altLang="ja-JP" sz="700" b="0" i="0" u="none" strike="noStrike" kern="0" cap="none" spc="0" normalizeH="0" baseline="0" noProof="0" dirty="0">
                <a:ln>
                  <a:noFill/>
                </a:ln>
                <a:solidFill>
                  <a:srgbClr val="0D0D0D"/>
                </a:solidFill>
                <a:effectLst/>
                <a:uLnTx/>
                <a:uFillTx/>
                <a:latin typeface="Meiryo"/>
                <a:ea typeface="Meiryo"/>
              </a:rPr>
              <a:t>MD</a:t>
            </a:r>
            <a:r>
              <a:rPr lang="ja-JP" altLang="en-US" sz="700" b="0" i="0" u="none" strike="noStrike" kern="0" cap="none" spc="0" normalizeH="0" baseline="0" noProof="0" dirty="0">
                <a:ln>
                  <a:noFill/>
                </a:ln>
                <a:solidFill>
                  <a:srgbClr val="0D0D0D"/>
                </a:solidFill>
                <a:effectLst/>
                <a:uLnTx/>
                <a:uFillTx/>
                <a:latin typeface="Meiryo"/>
                <a:ea typeface="Meiryo"/>
              </a:rPr>
              <a:t>はマルチデバイスの略称です。</a:t>
            </a:r>
          </a:p>
          <a:p>
            <a:pPr marL="0" marR="0" lvl="0" indent="0" defTabSz="914400" eaLnBrk="1" fontAlgn="auto" latinLnBrk="0" hangingPunct="1">
              <a:spcBef>
                <a:spcPts val="0"/>
              </a:spcBef>
              <a:spcAft>
                <a:spcPts val="0"/>
              </a:spcAft>
              <a:buClrTx/>
              <a:buSzTx/>
              <a:buFontTx/>
              <a:buNone/>
              <a:tabLst/>
              <a:defRPr/>
            </a:pPr>
            <a:r>
              <a:rPr lang="en-US" altLang="ja-JP" sz="700" b="0" i="0" u="none" strike="noStrike" kern="0" cap="none" spc="0" normalizeH="0" baseline="0" noProof="0" dirty="0">
                <a:ln>
                  <a:noFill/>
                </a:ln>
                <a:solidFill>
                  <a:srgbClr val="0D0D0D"/>
                </a:solidFill>
                <a:effectLst/>
                <a:uLnTx/>
                <a:uFillTx/>
                <a:latin typeface="Meiryo"/>
                <a:ea typeface="Meiryo"/>
              </a:rPr>
              <a:t>※</a:t>
            </a:r>
            <a:r>
              <a:rPr lang="en-US" altLang="ja-JP" sz="700" b="0" i="0" u="none" strike="noStrike" kern="0" cap="none" spc="0" normalizeH="0" baseline="0" noProof="0" dirty="0" err="1">
                <a:ln>
                  <a:noFill/>
                </a:ln>
                <a:solidFill>
                  <a:srgbClr val="0D0D0D"/>
                </a:solidFill>
                <a:effectLst/>
                <a:uLnTx/>
                <a:uFillTx/>
                <a:latin typeface="Meiryo"/>
                <a:ea typeface="Meiryo"/>
              </a:rPr>
              <a:t>vCPM</a:t>
            </a:r>
            <a:r>
              <a:rPr lang="ja-JP" altLang="en-US" sz="700" b="0" i="0" u="none" strike="noStrike" kern="0" cap="none" spc="0" normalizeH="0" baseline="0" noProof="0" dirty="0">
                <a:ln>
                  <a:noFill/>
                </a:ln>
                <a:solidFill>
                  <a:srgbClr val="0D0D0D"/>
                </a:solidFill>
                <a:effectLst/>
                <a:uLnTx/>
                <a:uFillTx/>
                <a:latin typeface="Meiryo"/>
                <a:ea typeface="Meiryo"/>
              </a:rPr>
              <a:t>はビューアブルインプレッション</a:t>
            </a:r>
            <a:r>
              <a:rPr lang="en-US" altLang="ja-JP" sz="700" b="0" i="0" u="none" strike="noStrike" kern="0" cap="none" spc="0" normalizeH="0" baseline="0" noProof="0" dirty="0">
                <a:ln>
                  <a:noFill/>
                </a:ln>
                <a:solidFill>
                  <a:srgbClr val="0D0D0D"/>
                </a:solidFill>
                <a:effectLst/>
                <a:uLnTx/>
                <a:uFillTx/>
                <a:latin typeface="Meiryo"/>
                <a:ea typeface="Meiryo"/>
              </a:rPr>
              <a:t>1,000</a:t>
            </a:r>
            <a:r>
              <a:rPr lang="ja-JP" altLang="en-US" sz="700" b="0" i="0" u="none" strike="noStrike" kern="0" cap="none" spc="0" normalizeH="0" baseline="0" noProof="0" dirty="0">
                <a:ln>
                  <a:noFill/>
                </a:ln>
                <a:solidFill>
                  <a:srgbClr val="0D0D0D"/>
                </a:solidFill>
                <a:effectLst/>
                <a:uLnTx/>
                <a:uFillTx/>
                <a:latin typeface="Meiryo"/>
                <a:ea typeface="Meiryo"/>
              </a:rPr>
              <a:t>回あたりにかかる見込み広告費用です。 </a:t>
            </a:r>
          </a:p>
          <a:p>
            <a:pPr marL="0" marR="0" lvl="0" indent="0" defTabSz="914400" eaLnBrk="1" fontAlgn="auto" latinLnBrk="0" hangingPunct="1">
              <a:spcBef>
                <a:spcPts val="0"/>
              </a:spcBef>
              <a:spcAft>
                <a:spcPts val="0"/>
              </a:spcAft>
              <a:buClrTx/>
              <a:buSzTx/>
              <a:buFontTx/>
              <a:buNone/>
              <a:tabLst/>
              <a:defRPr/>
            </a:pPr>
            <a:r>
              <a:rPr lang="en-US" altLang="ja-JP" sz="700" b="0" i="0" u="none" strike="noStrike" kern="0" cap="none" spc="0" normalizeH="0" baseline="0" noProof="0" dirty="0">
                <a:ln>
                  <a:noFill/>
                </a:ln>
                <a:solidFill>
                  <a:srgbClr val="0D0D0D"/>
                </a:solidFill>
                <a:effectLst/>
                <a:uLnTx/>
                <a:uFillTx/>
                <a:latin typeface="Meiryo"/>
                <a:ea typeface="Meiryo"/>
              </a:rPr>
              <a:t>※</a:t>
            </a:r>
            <a:r>
              <a:rPr lang="en-US" altLang="ja-JP" sz="700" b="0" i="0" u="none" strike="noStrike" kern="0" cap="none" spc="0" normalizeH="0" baseline="0" noProof="0" dirty="0" err="1">
                <a:ln>
                  <a:noFill/>
                </a:ln>
                <a:solidFill>
                  <a:srgbClr val="0D0D0D"/>
                </a:solidFill>
                <a:effectLst/>
                <a:uLnTx/>
                <a:uFillTx/>
                <a:latin typeface="Meiryo"/>
                <a:ea typeface="Meiryo"/>
              </a:rPr>
              <a:t>vimps</a:t>
            </a:r>
            <a:r>
              <a:rPr lang="ja-JP" altLang="en-US" sz="700" b="0" i="0" u="none" strike="noStrike" kern="0" cap="none" spc="0" normalizeH="0" baseline="0" noProof="0" dirty="0">
                <a:ln>
                  <a:noFill/>
                </a:ln>
                <a:solidFill>
                  <a:srgbClr val="0D0D0D"/>
                </a:solidFill>
                <a:effectLst/>
                <a:uLnTx/>
                <a:uFillTx/>
                <a:latin typeface="Meiryo"/>
                <a:ea typeface="Meiryo"/>
              </a:rPr>
              <a:t>はビューアブルインプレッションの略称です。</a:t>
            </a:r>
          </a:p>
        </p:txBody>
      </p:sp>
      <p:sp>
        <p:nvSpPr>
          <p:cNvPr id="6" name="正方形/長方形 5">
            <a:extLst>
              <a:ext uri="{FF2B5EF4-FFF2-40B4-BE49-F238E27FC236}">
                <a16:creationId xmlns:a16="http://schemas.microsoft.com/office/drawing/2014/main" id="{4F4667B9-5622-D6E2-FB65-1FBEC7B37A58}"/>
              </a:ext>
            </a:extLst>
          </p:cNvPr>
          <p:cNvSpPr/>
          <p:nvPr/>
        </p:nvSpPr>
        <p:spPr>
          <a:xfrm>
            <a:off x="5394687" y="6046881"/>
            <a:ext cx="5608908" cy="326628"/>
          </a:xfrm>
          <a:prstGeom prst="rect">
            <a:avLst/>
          </a:prstGeom>
        </p:spPr>
        <p:txBody>
          <a:bodyPr wrap="none" lIns="0" tIns="45720" rIns="0" bIns="45720" anchor="t">
            <a:spAutoFit/>
          </a:bodyPr>
          <a:lstStyle/>
          <a:p>
            <a:pPr>
              <a:lnSpc>
                <a:spcPct val="110000"/>
              </a:lnSpc>
              <a:defRPr/>
            </a:pPr>
            <a:r>
              <a:rPr kumimoji="0" lang="en-US" altLang="ja-JP" sz="700" kern="0" dirty="0">
                <a:solidFill>
                  <a:srgbClr val="002AFF"/>
                </a:solidFill>
                <a:latin typeface="Meiryo" panose="020B0604030504040204" pitchFamily="34" charset="-128"/>
                <a:ea typeface="Meiryo" panose="020B0604030504040204" pitchFamily="34" charset="-128"/>
              </a:rPr>
              <a:t>※1  </a:t>
            </a:r>
            <a:r>
              <a:rPr lang="en-US" altLang="ja-JP" sz="700" i="0" dirty="0">
                <a:solidFill>
                  <a:srgbClr val="002AFF"/>
                </a:solidFill>
                <a:effectLst/>
                <a:latin typeface="NotoSansJP"/>
              </a:rPr>
              <a:t>1</a:t>
            </a:r>
            <a:r>
              <a:rPr lang="ja-JP" altLang="en-US" sz="700" i="0" dirty="0">
                <a:solidFill>
                  <a:srgbClr val="002AFF"/>
                </a:solidFill>
                <a:effectLst/>
                <a:latin typeface="NotoSansJP"/>
              </a:rPr>
              <a:t>日間～</a:t>
            </a:r>
            <a:r>
              <a:rPr lang="en-US" altLang="ja-JP" sz="700" i="0" dirty="0">
                <a:solidFill>
                  <a:srgbClr val="002AFF"/>
                </a:solidFill>
                <a:effectLst/>
                <a:latin typeface="NotoSansJP"/>
              </a:rPr>
              <a:t>4</a:t>
            </a:r>
            <a:r>
              <a:rPr lang="ja-JP" altLang="en-US" sz="700" i="0" dirty="0">
                <a:solidFill>
                  <a:srgbClr val="002AFF"/>
                </a:solidFill>
                <a:effectLst/>
                <a:latin typeface="NotoSansJP"/>
              </a:rPr>
              <a:t>日間での掲載も可能ですが、予約時のシミュレーション</a:t>
            </a:r>
            <a:r>
              <a:rPr lang="en-US" altLang="ja-JP" sz="700" i="0" dirty="0" err="1">
                <a:solidFill>
                  <a:srgbClr val="002AFF"/>
                </a:solidFill>
                <a:effectLst/>
                <a:latin typeface="NotoSansJP"/>
              </a:rPr>
              <a:t>vimps</a:t>
            </a:r>
            <a:r>
              <a:rPr lang="ja-JP" altLang="en-US" sz="700" i="0" dirty="0">
                <a:solidFill>
                  <a:srgbClr val="002AFF"/>
                </a:solidFill>
                <a:effectLst/>
                <a:latin typeface="NotoSansJP"/>
              </a:rPr>
              <a:t>を下回る場合がありますので、</a:t>
            </a:r>
            <a:r>
              <a:rPr lang="en-US" altLang="ja-JP" sz="700" i="0" dirty="0">
                <a:solidFill>
                  <a:srgbClr val="002AFF"/>
                </a:solidFill>
                <a:effectLst/>
                <a:latin typeface="NotoSansJP"/>
              </a:rPr>
              <a:t>5</a:t>
            </a:r>
            <a:r>
              <a:rPr lang="ja-JP" altLang="en-US" sz="700" i="0" dirty="0">
                <a:solidFill>
                  <a:srgbClr val="002AFF"/>
                </a:solidFill>
                <a:effectLst/>
                <a:latin typeface="NotoSansJP"/>
              </a:rPr>
              <a:t>日間以上の掲載を推奨します。</a:t>
            </a:r>
            <a:endParaRPr lang="en-US" altLang="ja-JP" sz="700" i="0" dirty="0">
              <a:solidFill>
                <a:srgbClr val="002AFF"/>
              </a:solidFill>
              <a:effectLst/>
              <a:latin typeface="NotoSansJP"/>
            </a:endParaRPr>
          </a:p>
          <a:p>
            <a:pPr>
              <a:lnSpc>
                <a:spcPct val="110000"/>
              </a:lnSpc>
              <a:defRPr/>
            </a:pPr>
            <a:r>
              <a:rPr lang="en-US" altLang="ja-JP" sz="700" dirty="0">
                <a:solidFill>
                  <a:srgbClr val="002AFF"/>
                </a:solidFill>
                <a:latin typeface="メイリオ" panose="020B0604030504040204" pitchFamily="50" charset="-128"/>
              </a:rPr>
              <a:t>※2</a:t>
            </a:r>
            <a:r>
              <a:rPr lang="ja-JP" altLang="en-US" sz="700" dirty="0">
                <a:solidFill>
                  <a:srgbClr val="002AFF"/>
                </a:solidFill>
                <a:latin typeface="メイリオ" panose="020B0604030504040204" pitchFamily="50" charset="-128"/>
              </a:rPr>
              <a:t>　ターゲティングを掛ける場合は、</a:t>
            </a:r>
            <a:r>
              <a:rPr lang="en-US" altLang="ja-JP" sz="700" dirty="0">
                <a:solidFill>
                  <a:srgbClr val="002AFF"/>
                </a:solidFill>
                <a:latin typeface="メイリオ" panose="020B0604030504040204" pitchFamily="50" charset="-128"/>
              </a:rPr>
              <a:t>842.4</a:t>
            </a:r>
            <a:r>
              <a:rPr lang="ja-JP" altLang="en-US" sz="700" dirty="0">
                <a:solidFill>
                  <a:srgbClr val="002AFF"/>
                </a:solidFill>
                <a:latin typeface="メイリオ" panose="020B0604030504040204" pitchFamily="50" charset="-128"/>
              </a:rPr>
              <a:t>円にターゲティング係数をかけ合わせて計算し、最後に小数点以下切り捨てをしてください。</a:t>
            </a:r>
            <a:endParaRPr lang="en-US" altLang="ja-JP" sz="700" i="0" dirty="0">
              <a:solidFill>
                <a:srgbClr val="002AFF"/>
              </a:solidFill>
              <a:effectLst/>
              <a:latin typeface="NotoSansJP"/>
            </a:endParaRPr>
          </a:p>
        </p:txBody>
      </p:sp>
    </p:spTree>
    <p:extLst>
      <p:ext uri="{BB962C8B-B14F-4D97-AF65-F5344CB8AC3E}">
        <p14:creationId xmlns:p14="http://schemas.microsoft.com/office/powerpoint/2010/main" val="19138832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0B4D0C-32B5-8703-2347-5B8C54C6A9BF}"/>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E7E3468D-08B9-6E71-0D57-618BC758A58D}"/>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4C1B7B82-B735-7F0C-642F-C75E39FF93C7}"/>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2" name="角丸四角形 4">
            <a:extLst>
              <a:ext uri="{FF2B5EF4-FFF2-40B4-BE49-F238E27FC236}">
                <a16:creationId xmlns:a16="http://schemas.microsoft.com/office/drawing/2014/main" id="{5719D5E1-9105-4965-E409-DF724747F3D2}"/>
              </a:ext>
            </a:extLst>
          </p:cNvPr>
          <p:cNvSpPr/>
          <p:nvPr/>
        </p:nvSpPr>
        <p:spPr>
          <a:xfrm>
            <a:off x="1717542" y="202787"/>
            <a:ext cx="1724158"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48"/>
                </a:solidFill>
                <a:effectLst/>
                <a:uLnTx/>
                <a:uFillTx/>
                <a:latin typeface="Meiryo" panose="020B0604030504040204" pitchFamily="34" charset="-128"/>
                <a:ea typeface="Meiryo" panose="020B0604030504040204" pitchFamily="34" charset="-128"/>
              </a:rPr>
              <a:t>ターゲティング設定</a:t>
            </a:r>
          </a:p>
        </p:txBody>
      </p:sp>
      <p:graphicFrame>
        <p:nvGraphicFramePr>
          <p:cNvPr id="6" name="表 5">
            <a:extLst>
              <a:ext uri="{FF2B5EF4-FFF2-40B4-BE49-F238E27FC236}">
                <a16:creationId xmlns:a16="http://schemas.microsoft.com/office/drawing/2014/main" id="{3CC773EC-7702-1210-C76F-09BEA6263F14}"/>
              </a:ext>
            </a:extLst>
          </p:cNvPr>
          <p:cNvGraphicFramePr>
            <a:graphicFrameLocks noGrp="1"/>
          </p:cNvGraphicFramePr>
          <p:nvPr>
            <p:extLst>
              <p:ext uri="{D42A27DB-BD31-4B8C-83A1-F6EECF244321}">
                <p14:modId xmlns:p14="http://schemas.microsoft.com/office/powerpoint/2010/main" val="975770284"/>
              </p:ext>
            </p:extLst>
          </p:nvPr>
        </p:nvGraphicFramePr>
        <p:xfrm>
          <a:off x="479426" y="954768"/>
          <a:ext cx="6247051" cy="3745583"/>
        </p:xfrm>
        <a:graphic>
          <a:graphicData uri="http://schemas.openxmlformats.org/drawingml/2006/table">
            <a:tbl>
              <a:tblPr bandRow="1"/>
              <a:tblGrid>
                <a:gridCol w="1544247">
                  <a:extLst>
                    <a:ext uri="{9D8B030D-6E8A-4147-A177-3AD203B41FA5}">
                      <a16:colId xmlns:a16="http://schemas.microsoft.com/office/drawing/2014/main" val="792911817"/>
                    </a:ext>
                  </a:extLst>
                </a:gridCol>
                <a:gridCol w="2261385">
                  <a:extLst>
                    <a:ext uri="{9D8B030D-6E8A-4147-A177-3AD203B41FA5}">
                      <a16:colId xmlns:a16="http://schemas.microsoft.com/office/drawing/2014/main" val="2515137241"/>
                    </a:ext>
                  </a:extLst>
                </a:gridCol>
                <a:gridCol w="2441419">
                  <a:extLst>
                    <a:ext uri="{9D8B030D-6E8A-4147-A177-3AD203B41FA5}">
                      <a16:colId xmlns:a16="http://schemas.microsoft.com/office/drawing/2014/main" val="598637953"/>
                    </a:ext>
                  </a:extLst>
                </a:gridCol>
              </a:tblGrid>
              <a:tr h="533701">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1">
                          <a:solidFill>
                            <a:schemeClr val="bg1"/>
                          </a:solidFill>
                          <a:latin typeface="Meiryo" panose="020B0604030504040204" pitchFamily="34" charset="-128"/>
                          <a:ea typeface="Meiryo" panose="020B0604030504040204" pitchFamily="34" charset="-128"/>
                        </a:rPr>
                        <a:t>ターゲティング</a:t>
                      </a: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1" kern="1200" dirty="0" err="1">
                          <a:solidFill>
                            <a:schemeClr val="bg1"/>
                          </a:solidFill>
                          <a:latin typeface="Meiryo"/>
                          <a:ea typeface="Meiryo"/>
                        </a:rPr>
                        <a:t>vCPM</a:t>
                      </a:r>
                      <a:r>
                        <a:rPr kumimoji="1" lang="en-US" altLang="ja-JP" sz="1100" b="1" kern="1200" dirty="0">
                          <a:solidFill>
                            <a:schemeClr val="bg1"/>
                          </a:solidFill>
                          <a:latin typeface="Meiryo"/>
                          <a:ea typeface="Meiryo"/>
                        </a:rPr>
                        <a:t> </a:t>
                      </a:r>
                      <a:r>
                        <a:rPr kumimoji="1" lang="ja-JP" altLang="en-US" sz="1100" b="1" kern="1200" dirty="0">
                          <a:solidFill>
                            <a:schemeClr val="bg1"/>
                          </a:solidFill>
                          <a:latin typeface="Meiryo"/>
                          <a:ea typeface="Meiryo"/>
                        </a:rPr>
                        <a:t>掛け率</a:t>
                      </a:r>
                      <a:endParaRPr kumimoji="1" lang="en-US" altLang="ja-JP" sz="1100" b="1" kern="1200" dirty="0">
                        <a:solidFill>
                          <a:schemeClr val="bg1"/>
                        </a:solidFill>
                        <a:latin typeface="Meiryo"/>
                        <a:ea typeface="Meiryo"/>
                        <a:cs typeface="+mn-cs"/>
                      </a:endParaRPr>
                    </a:p>
                  </a:txBody>
                  <a:tcPr marL="45720" marR="45720"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1" kern="1200" dirty="0">
                          <a:solidFill>
                            <a:schemeClr val="bg1"/>
                          </a:solidFill>
                          <a:latin typeface="Meiryo"/>
                          <a:ea typeface="Meiryo"/>
                          <a:cs typeface="+mn-cs"/>
                        </a:rPr>
                        <a:t>ブランドパネル　</a:t>
                      </a:r>
                      <a:r>
                        <a:rPr kumimoji="1" lang="en-US" altLang="ja-JP" sz="1100" b="1" kern="1200" dirty="0">
                          <a:solidFill>
                            <a:schemeClr val="bg1"/>
                          </a:solidFill>
                          <a:latin typeface="Meiryo"/>
                          <a:ea typeface="Meiryo"/>
                          <a:cs typeface="+mn-cs"/>
                        </a:rPr>
                        <a:t>MD</a:t>
                      </a:r>
                      <a:r>
                        <a:rPr kumimoji="1" lang="ja-JP" altLang="en-US" sz="1100" b="1" kern="1200" dirty="0">
                          <a:solidFill>
                            <a:schemeClr val="bg1"/>
                          </a:solidFill>
                          <a:latin typeface="Meiryo"/>
                          <a:ea typeface="Meiryo"/>
                          <a:cs typeface="+mn-cs"/>
                        </a:rPr>
                        <a:t>　スクエア</a:t>
                      </a:r>
                      <a:endParaRPr kumimoji="1" lang="en-US" altLang="ja-JP" sz="1100" b="1" kern="1200" dirty="0">
                        <a:solidFill>
                          <a:schemeClr val="bg1"/>
                        </a:solidFill>
                        <a:latin typeface="Meiryo"/>
                        <a:ea typeface="Meiryo"/>
                        <a:cs typeface="+mn-cs"/>
                      </a:endParaRPr>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117335041"/>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a:solidFill>
                            <a:schemeClr val="bg1"/>
                          </a:solidFill>
                          <a:latin typeface="Meiryo" panose="020B0604030504040204" pitchFamily="34" charset="-128"/>
                          <a:ea typeface="Meiryo" panose="020B0604030504040204" pitchFamily="34" charset="-128"/>
                        </a:rPr>
                        <a:t>性別</a:t>
                      </a: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dirty="0">
                          <a:solidFill>
                            <a:schemeClr val="bg1"/>
                          </a:solidFill>
                          <a:latin typeface="Meiryo"/>
                          <a:ea typeface="Meiryo"/>
                        </a:rPr>
                        <a:t>1.2</a:t>
                      </a:r>
                      <a:r>
                        <a:rPr kumimoji="1" lang="ja-JP" altLang="en-US" sz="1100" b="0" dirty="0">
                          <a:solidFill>
                            <a:schemeClr val="bg1"/>
                          </a:solidFill>
                          <a:latin typeface="Meiryo"/>
                          <a:ea typeface="Meiryo"/>
                        </a:rPr>
                        <a:t>倍</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400" b="1" kern="1200">
                          <a:solidFill>
                            <a:srgbClr val="0D0D0D"/>
                          </a:solidFill>
                          <a:latin typeface="Meiryo" panose="020B0604030504040204" pitchFamily="34" charset="-128"/>
                          <a:ea typeface="Meiryo" panose="020B0604030504040204" pitchFamily="34" charset="-128"/>
                        </a:rPr>
                        <a:t>●</a:t>
                      </a:r>
                      <a:endParaRPr kumimoji="1" lang="ja-JP" altLang="en-US" sz="1400" b="1" i="0" kern="1200">
                        <a:solidFill>
                          <a:srgbClr val="0D0D0D"/>
                        </a:solidFill>
                        <a:latin typeface="Meiryo" panose="020B0604030504040204" pitchFamily="34" charset="-128"/>
                        <a:ea typeface="Meiryo" panose="020B0604030504040204" pitchFamily="34" charset="-128"/>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84434171"/>
                  </a:ext>
                </a:extLst>
              </a:tr>
              <a:tr h="31398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a:solidFill>
                            <a:schemeClr val="bg1"/>
                          </a:solidFill>
                          <a:latin typeface="Meiryo" panose="020B0604030504040204" pitchFamily="34" charset="-128"/>
                          <a:ea typeface="Meiryo" panose="020B0604030504040204" pitchFamily="34" charset="-128"/>
                        </a:rPr>
                        <a:t>年齢</a:t>
                      </a: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a:ea typeface="Meiryo"/>
                        </a:rPr>
                        <a:t>1.2</a:t>
                      </a:r>
                      <a:r>
                        <a:rPr kumimoji="1" lang="ja-JP" altLang="en-US" sz="1100" b="0" kern="1200" dirty="0">
                          <a:solidFill>
                            <a:schemeClr val="bg1"/>
                          </a:solidFill>
                          <a:latin typeface="Meiryo"/>
                          <a:ea typeface="Meiryo"/>
                        </a:rPr>
                        <a:t>倍</a:t>
                      </a:r>
                      <a:endParaRPr kumimoji="1" lang="ja-JP" altLang="en-US" sz="1100" b="0" kern="1200" dirty="0">
                        <a:solidFill>
                          <a:schemeClr val="bg1"/>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400" b="1" kern="1200">
                          <a:solidFill>
                            <a:srgbClr val="0D0D0D"/>
                          </a:solidFill>
                          <a:latin typeface="Meiryo" panose="020B0604030504040204" pitchFamily="34" charset="-128"/>
                          <a:ea typeface="Meiryo" panose="020B0604030504040204" pitchFamily="34" charset="-128"/>
                        </a:rPr>
                        <a:t>●</a:t>
                      </a:r>
                      <a:endParaRPr kumimoji="1" lang="ja-JP" altLang="en-US" sz="1400" b="1" i="0" kern="1200">
                        <a:solidFill>
                          <a:srgbClr val="0D0D0D"/>
                        </a:solidFill>
                        <a:latin typeface="Meiryo" panose="020B0604030504040204" pitchFamily="34" charset="-128"/>
                        <a:ea typeface="Meiryo" panose="020B0604030504040204" pitchFamily="34" charset="-128"/>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931917948"/>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地域（都道府県）</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a:ea typeface="Meiryo"/>
                        </a:rPr>
                        <a:t>1.3</a:t>
                      </a:r>
                      <a:r>
                        <a:rPr kumimoji="1" lang="ja-JP" altLang="en-US" sz="1100" b="0" kern="1200" dirty="0">
                          <a:solidFill>
                            <a:schemeClr val="bg1"/>
                          </a:solidFill>
                          <a:latin typeface="Meiryo"/>
                          <a:ea typeface="Meiryo"/>
                        </a:rPr>
                        <a:t>倍</a:t>
                      </a:r>
                      <a:endParaRPr kumimoji="1" lang="ja-JP" altLang="en-US" sz="1100" b="0" kern="1200" dirty="0">
                        <a:solidFill>
                          <a:schemeClr val="bg1"/>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66098080"/>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a:solidFill>
                            <a:schemeClr val="bg1"/>
                          </a:solidFill>
                          <a:latin typeface="Meiryo" panose="020B0604030504040204" pitchFamily="34" charset="-128"/>
                          <a:ea typeface="Meiryo" panose="020B0604030504040204" pitchFamily="34" charset="-128"/>
                        </a:rPr>
                        <a:t>地域（市区郡）</a:t>
                      </a: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100" b="0" kern="1200" dirty="0">
                          <a:solidFill>
                            <a:schemeClr val="bg1"/>
                          </a:solidFill>
                          <a:latin typeface="Meiryo"/>
                          <a:ea typeface="Meiryo"/>
                        </a:rPr>
                        <a:t>1.56</a:t>
                      </a:r>
                      <a:r>
                        <a:rPr kumimoji="1" lang="ja-JP" altLang="en-US" sz="1100" b="0" kern="1200" dirty="0">
                          <a:solidFill>
                            <a:schemeClr val="bg1"/>
                          </a:solidFill>
                          <a:latin typeface="Meiryo"/>
                          <a:ea typeface="Meiryo"/>
                        </a:rPr>
                        <a:t>倍</a:t>
                      </a:r>
                      <a:endParaRPr kumimoji="1" lang="ja-JP" altLang="en-US" sz="1100" b="0" kern="1200" dirty="0">
                        <a:solidFill>
                          <a:schemeClr val="bg1"/>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463668774"/>
                  </a:ext>
                </a:extLst>
              </a:tr>
              <a:tr h="35177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曜日・</a:t>
                      </a:r>
                      <a:r>
                        <a:rPr kumimoji="1" lang="ja-JP" altLang="en-US" sz="1100" b="0">
                          <a:solidFill>
                            <a:schemeClr val="bg1"/>
                          </a:solidFill>
                          <a:latin typeface="Meiryo" panose="020B0604030504040204" pitchFamily="34" charset="-128"/>
                          <a:ea typeface="Meiryo" panose="020B0604030504040204" pitchFamily="34" charset="-128"/>
                        </a:rPr>
                        <a:t>時間帯</a:t>
                      </a: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1.2</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57742112"/>
                  </a:ext>
                </a:extLst>
              </a:tr>
              <a:tr h="556513">
                <a:tc rowSpan="2">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オーディエンス</a:t>
                      </a:r>
                      <a:endParaRPr kumimoji="1" lang="en-US" altLang="ja-JP" sz="1100" b="0" kern="120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リスト</a:t>
                      </a:r>
                      <a:endParaRPr kumimoji="1" lang="en-US" altLang="ja-JP" sz="1100" b="0" kern="1200">
                        <a:solidFill>
                          <a:schemeClr val="bg1"/>
                        </a:solidFill>
                        <a:latin typeface="Meiryo" panose="020B0604030504040204" pitchFamily="34" charset="-128"/>
                        <a:ea typeface="Meiryo" panose="020B0604030504040204" pitchFamily="34" charset="-128"/>
                      </a:endParaRP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bg1"/>
                          </a:solidFill>
                          <a:latin typeface="Meiryo" panose="020B0604030504040204" pitchFamily="34" charset="-128"/>
                          <a:ea typeface="Meiryo" panose="020B0604030504040204" pitchFamily="34" charset="-128"/>
                        </a:rPr>
                        <a:t>興味関心、購買意向、</a:t>
                      </a:r>
                      <a:endParaRPr kumimoji="1" lang="en-US" altLang="ja-JP" sz="11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bg1"/>
                          </a:solidFill>
                          <a:latin typeface="Meiryo" panose="020B0604030504040204" pitchFamily="34" charset="-128"/>
                          <a:ea typeface="Meiryo" panose="020B0604030504040204" pitchFamily="34" charset="-128"/>
                        </a:rPr>
                        <a:t>属性・ライフイベント</a:t>
                      </a:r>
                      <a:r>
                        <a:rPr kumimoji="1" lang="en-US" altLang="ja-JP" sz="1100" b="0" kern="1200" dirty="0">
                          <a:solidFill>
                            <a:schemeClr val="bg1"/>
                          </a:solidFill>
                          <a:latin typeface="Meiryo" panose="020B0604030504040204" pitchFamily="34" charset="-128"/>
                          <a:ea typeface="Meiryo" panose="020B0604030504040204" pitchFamily="34" charset="-128"/>
                        </a:rPr>
                        <a:t>※</a:t>
                      </a:r>
                      <a:r>
                        <a:rPr kumimoji="1" lang="ja-JP" altLang="en-US" sz="1100" b="0" kern="1200" dirty="0">
                          <a:solidFill>
                            <a:schemeClr val="bg1"/>
                          </a:solidFill>
                          <a:latin typeface="Meiryo" panose="020B0604030504040204" pitchFamily="34" charset="-128"/>
                          <a:ea typeface="Meiryo" panose="020B0604030504040204" pitchFamily="34" charset="-128"/>
                        </a:rPr>
                        <a:t>１</a:t>
                      </a:r>
                      <a:endParaRPr kumimoji="1" lang="en-US" altLang="ja-JP" sz="11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1.8</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400" b="1" kern="1200">
                          <a:solidFill>
                            <a:srgbClr val="0D0D0D"/>
                          </a:solidFill>
                          <a:latin typeface="Meiryo" panose="020B0604030504040204" pitchFamily="34" charset="-128"/>
                          <a:ea typeface="Meiryo" panose="020B0604030504040204" pitchFamily="34" charset="-128"/>
                        </a:rPr>
                        <a:t>●</a:t>
                      </a:r>
                      <a:endParaRPr kumimoji="1" lang="ja-JP" altLang="en-US" sz="1400" b="1" i="0" kern="1200">
                        <a:solidFill>
                          <a:srgbClr val="0D0D0D"/>
                        </a:solidFill>
                        <a:latin typeface="Meiryo" panose="020B0604030504040204" pitchFamily="34" charset="-128"/>
                        <a:ea typeface="Meiryo" panose="020B0604030504040204" pitchFamily="34" charset="-128"/>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967014782"/>
                  </a:ext>
                </a:extLst>
              </a:tr>
              <a:tr h="542909">
                <a:tc vMerge="1">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オーディエンスリスト</a:t>
                      </a:r>
                      <a:endParaRPr kumimoji="1" lang="en-US" altLang="ja-JP" sz="1100" b="0" kern="120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（ヤフー提供）　</a:t>
                      </a:r>
                      <a:r>
                        <a:rPr kumimoji="1" lang="en-US" altLang="ja-JP" sz="1100" b="0" kern="1200">
                          <a:solidFill>
                            <a:schemeClr val="bg1"/>
                          </a:solidFill>
                          <a:latin typeface="Meiryo" panose="020B0604030504040204" pitchFamily="34" charset="-128"/>
                          <a:ea typeface="Meiryo" panose="020B0604030504040204" pitchFamily="34" charset="-128"/>
                        </a:rPr>
                        <a:t>※2</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LINE</a:t>
                      </a:r>
                      <a:r>
                        <a:rPr kumimoji="1" lang="ja-JP" altLang="en-US" sz="1100" b="0" kern="1200" dirty="0">
                          <a:solidFill>
                            <a:schemeClr val="bg1"/>
                          </a:solidFill>
                          <a:latin typeface="Meiryo" panose="020B0604030504040204" pitchFamily="34" charset="-128"/>
                          <a:ea typeface="Meiryo" panose="020B0604030504040204" pitchFamily="34" charset="-128"/>
                        </a:rPr>
                        <a:t>ヤフー提供</a:t>
                      </a:r>
                      <a:endParaRPr kumimoji="1" lang="en-US" altLang="ja-JP" sz="11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bg1"/>
                          </a:solidFill>
                          <a:latin typeface="Meiryo" panose="020B0604030504040204" pitchFamily="34" charset="-128"/>
                          <a:ea typeface="Meiryo" panose="020B0604030504040204" pitchFamily="34" charset="-128"/>
                        </a:rPr>
                        <a:t>（共通オーディエンス）</a:t>
                      </a:r>
                      <a:endParaRPr kumimoji="1" lang="en-US" altLang="ja-JP" sz="11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a:t>
                      </a:r>
                      <a:r>
                        <a:rPr kumimoji="1" lang="ja-JP" altLang="en-US" sz="1100" b="0" kern="1200" dirty="0">
                          <a:solidFill>
                            <a:schemeClr val="bg1"/>
                          </a:solidFill>
                          <a:latin typeface="Meiryo" panose="020B0604030504040204" pitchFamily="34" charset="-128"/>
                          <a:ea typeface="Meiryo" panose="020B0604030504040204" pitchFamily="34" charset="-128"/>
                        </a:rPr>
                        <a:t>リスト参照</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400" b="1" kern="1200">
                          <a:solidFill>
                            <a:srgbClr val="0D0D0D"/>
                          </a:solidFill>
                          <a:latin typeface="Meiryo" panose="020B0604030504040204" pitchFamily="34" charset="-128"/>
                          <a:ea typeface="Meiryo" panose="020B0604030504040204" pitchFamily="34" charset="-128"/>
                        </a:rPr>
                        <a:t>●</a:t>
                      </a:r>
                      <a:endParaRPr kumimoji="1" lang="ja-JP" altLang="en-US" sz="1400" b="1" i="0" kern="1200">
                        <a:solidFill>
                          <a:srgbClr val="0D0D0D"/>
                        </a:solidFill>
                        <a:latin typeface="Meiryo" panose="020B0604030504040204" pitchFamily="34" charset="-128"/>
                        <a:ea typeface="Meiryo" panose="020B0604030504040204" pitchFamily="34" charset="-128"/>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50538939"/>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a:solidFill>
                            <a:schemeClr val="bg1"/>
                          </a:solidFill>
                          <a:latin typeface="Meiryo" panose="020B0604030504040204" pitchFamily="34" charset="-128"/>
                          <a:ea typeface="Meiryo" panose="020B0604030504040204" pitchFamily="34" charset="-128"/>
                        </a:rPr>
                        <a:t>フリークエンシー</a:t>
                      </a: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a:ea typeface="Meiryo"/>
                        </a:rPr>
                        <a:t>2.0</a:t>
                      </a:r>
                      <a:r>
                        <a:rPr kumimoji="1" lang="ja-JP" altLang="en-US" sz="1100" b="0" kern="1200" dirty="0">
                          <a:solidFill>
                            <a:schemeClr val="bg1"/>
                          </a:solidFill>
                          <a:latin typeface="Meiryo"/>
                          <a:ea typeface="Meiryo"/>
                        </a:rPr>
                        <a:t>倍</a:t>
                      </a:r>
                      <a:endParaRPr kumimoji="1" lang="ja-JP" altLang="en-US" sz="1100" b="0" kern="1200" dirty="0">
                        <a:solidFill>
                          <a:schemeClr val="bg1"/>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Meiryo"/>
                          <a:ea typeface="Meiryo"/>
                        </a:rPr>
                        <a:t>-</a:t>
                      </a:r>
                      <a:endParaRPr kumimoji="1" lang="ja-JP" altLang="en-US" sz="1400" b="1" kern="1200" dirty="0">
                        <a:solidFill>
                          <a:srgbClr val="0D0D0D"/>
                        </a:solidFill>
                        <a:latin typeface="Meiryo"/>
                        <a:ea typeface="Meiryo"/>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256108755"/>
                  </a:ext>
                </a:extLst>
              </a:tr>
            </a:tbl>
          </a:graphicData>
        </a:graphic>
      </p:graphicFrame>
      <p:sp>
        <p:nvSpPr>
          <p:cNvPr id="3" name="テキスト ボックス 2">
            <a:extLst>
              <a:ext uri="{FF2B5EF4-FFF2-40B4-BE49-F238E27FC236}">
                <a16:creationId xmlns:a16="http://schemas.microsoft.com/office/drawing/2014/main" id="{E29D2CB8-F001-CB3C-340C-23FA706FE602}"/>
              </a:ext>
            </a:extLst>
          </p:cNvPr>
          <p:cNvSpPr txBox="1"/>
          <p:nvPr/>
        </p:nvSpPr>
        <p:spPr>
          <a:xfrm>
            <a:off x="555391" y="800210"/>
            <a:ext cx="5611309" cy="153888"/>
          </a:xfrm>
          <a:prstGeom prst="rect">
            <a:avLst/>
          </a:prstGeom>
          <a:noFill/>
        </p:spPr>
        <p:txBody>
          <a:bodyPr wrap="square" lIns="0" tIns="0" rIns="0" bIns="0" rtlCol="0" anchor="t">
            <a:spAutoFit/>
          </a:bodyPr>
          <a:lstStyle/>
          <a:p>
            <a:pPr>
              <a:defRPr/>
            </a:pPr>
            <a:r>
              <a:rPr lang="en-US" altLang="ja-JP" sz="1000" dirty="0">
                <a:solidFill>
                  <a:srgbClr val="002AFF"/>
                </a:solidFill>
                <a:latin typeface="Meiryo"/>
                <a:ea typeface="Meiryo"/>
              </a:rPr>
              <a:t>※</a:t>
            </a:r>
            <a:r>
              <a:rPr lang="ja-JP" altLang="en-US" sz="1000" dirty="0">
                <a:solidFill>
                  <a:srgbClr val="002AFF"/>
                </a:solidFill>
                <a:latin typeface="Meiryo"/>
                <a:ea typeface="Meiryo"/>
              </a:rPr>
              <a:t>掲載期間により</a:t>
            </a:r>
            <a:r>
              <a:rPr lang="en-US" altLang="ja-JP" sz="1000" dirty="0" err="1">
                <a:solidFill>
                  <a:srgbClr val="002AFF"/>
                </a:solidFill>
                <a:latin typeface="Meiryo"/>
                <a:ea typeface="Meiryo"/>
              </a:rPr>
              <a:t>vCPM</a:t>
            </a:r>
            <a:r>
              <a:rPr lang="en-US" altLang="ja-JP" sz="1000" dirty="0">
                <a:solidFill>
                  <a:srgbClr val="002AFF"/>
                </a:solidFill>
                <a:latin typeface="Meiryo"/>
                <a:ea typeface="Meiryo"/>
              </a:rPr>
              <a:t> </a:t>
            </a:r>
            <a:r>
              <a:rPr lang="ja-JP" altLang="en-US" sz="1000" dirty="0">
                <a:solidFill>
                  <a:srgbClr val="002AFF"/>
                </a:solidFill>
                <a:latin typeface="Meiryo"/>
                <a:ea typeface="Meiryo"/>
              </a:rPr>
              <a:t>掛け率が異なります。</a:t>
            </a:r>
          </a:p>
        </p:txBody>
      </p:sp>
      <p:sp>
        <p:nvSpPr>
          <p:cNvPr id="7" name="テキスト ボックス 5">
            <a:extLst>
              <a:ext uri="{FF2B5EF4-FFF2-40B4-BE49-F238E27FC236}">
                <a16:creationId xmlns:a16="http://schemas.microsoft.com/office/drawing/2014/main" id="{D44C5A22-6EFB-767B-DDC9-34A2C1A05DE7}"/>
              </a:ext>
            </a:extLst>
          </p:cNvPr>
          <p:cNvSpPr txBox="1"/>
          <p:nvPr/>
        </p:nvSpPr>
        <p:spPr>
          <a:xfrm>
            <a:off x="479424" y="4790452"/>
            <a:ext cx="11233147" cy="1768176"/>
          </a:xfrm>
          <a:prstGeom prst="rect">
            <a:avLst/>
          </a:prstGeom>
          <a:noFill/>
        </p:spPr>
        <p:txBody>
          <a:bodyPr wrap="square" lIns="0" tIns="45720" rIns="0" bIns="45720" rtlCol="0" anchor="t">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上記表の「●」がターゲティング設定可になります。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年齢は以下の区分で指定が可能です。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18</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20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24</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25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30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34</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35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39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40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44</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45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49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50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54</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55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59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60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64</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65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69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70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歳以上</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は「基本料金</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ターゲティングごとに設定されている掛け率」（小数点以下切り捨て）によって決定されます。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掛け率の最大値は</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倍になります。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例：性別、年齢、オーディエンスリスト（興味関心、購買意向、属性・ライフイベント）を設定した場合、</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1.2</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1.2</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1.8</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=2.59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倍となりますが、最大値が</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倍のため、</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倍で設定可能となります。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オーディエンスリストを複数選択した場合、</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掛け率は高い方が選択されます。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例：「メディア視聴ターゲティング」</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倍と「ファンターゲティング」</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1.8</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倍を選択した場合、</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掛け率は</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1.8</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倍が適用されます。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「枠購入型」や「時間帯ジャック購入型」配信商品の場合は、ターゲティング項目ごとの「</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掛け率」を含んだ金額を記載しています。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※SP</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はスマートフォン、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PC</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はパソコン、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MD</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はマルチデバイスの略称です。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オーディエンスリストの詳細は、</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Yahoo!</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広告ヘルプを参照してください。</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en-US" altLang="ja-JP" sz="900" b="0" i="0" u="none" strike="noStrike" kern="120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hlinkClick r:id="rId3"/>
              </a:rPr>
              <a:t>https://ads-help.yahoo-net.jp/s/article/H000044833?language=ja</a:t>
            </a:r>
            <a:endParaRPr kumimoji="1" lang="en-US" altLang="ja-JP" sz="900" b="0" i="0" u="none" strike="noStrike" kern="120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endParaRPr>
          </a:p>
        </p:txBody>
      </p:sp>
      <p:sp>
        <p:nvSpPr>
          <p:cNvPr id="12" name="テキスト プレースホルダー 35">
            <a:extLst>
              <a:ext uri="{FF2B5EF4-FFF2-40B4-BE49-F238E27FC236}">
                <a16:creationId xmlns:a16="http://schemas.microsoft.com/office/drawing/2014/main" id="{56168DBB-4D9B-F0EC-E734-48F4DCC1ED5B}"/>
              </a:ext>
            </a:extLst>
          </p:cNvPr>
          <p:cNvSpPr txBox="1">
            <a:spLocks noGrp="1"/>
          </p:cNvSpPr>
          <p:nvPr>
            <p:ph type="body" sz="quarter" idx="10"/>
          </p:nvPr>
        </p:nvSpPr>
        <p:spPr>
          <a:xfrm>
            <a:off x="3539672" y="145683"/>
            <a:ext cx="6017986" cy="577827"/>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600" dirty="0">
                <a:solidFill>
                  <a:srgbClr val="000048"/>
                </a:solidFill>
                <a:latin typeface="Meiryo" panose="020B0604030504040204" pitchFamily="34" charset="-128"/>
                <a:ea typeface="Meiryo" panose="020B0604030504040204" pitchFamily="34" charset="-128"/>
              </a:rPr>
              <a:t>ブランドパネル　</a:t>
            </a:r>
            <a:r>
              <a:rPr lang="en-US" altLang="ja-JP" sz="1600" dirty="0">
                <a:solidFill>
                  <a:srgbClr val="000048"/>
                </a:solidFill>
                <a:latin typeface="Meiryo" panose="020B0604030504040204" pitchFamily="34" charset="-128"/>
                <a:ea typeface="Meiryo" panose="020B0604030504040204" pitchFamily="34" charset="-128"/>
              </a:rPr>
              <a:t>MD</a:t>
            </a:r>
            <a:r>
              <a:rPr lang="ja-JP" altLang="en-US" sz="1600" dirty="0">
                <a:solidFill>
                  <a:srgbClr val="000048"/>
                </a:solidFill>
                <a:latin typeface="Meiryo" panose="020B0604030504040204" pitchFamily="34" charset="-128"/>
                <a:ea typeface="Meiryo" panose="020B0604030504040204" pitchFamily="34" charset="-128"/>
              </a:rPr>
              <a:t>　スクエア</a:t>
            </a:r>
            <a:endParaRPr lang="en-US" altLang="ja-JP" sz="1600" dirty="0">
              <a:solidFill>
                <a:srgbClr val="000048"/>
              </a:solidFill>
              <a:latin typeface="Meiryo" panose="020B0604030504040204" pitchFamily="34" charset="-128"/>
              <a:ea typeface="Meiryo" panose="020B0604030504040204" pitchFamily="34" charset="-128"/>
            </a:endParaRPr>
          </a:p>
          <a:p>
            <a:pPr marL="0" indent="0">
              <a:buNone/>
            </a:pPr>
            <a:r>
              <a:rPr lang="ja-JP" altLang="en-US" sz="1600" dirty="0">
                <a:solidFill>
                  <a:srgbClr val="000048"/>
                </a:solidFill>
                <a:latin typeface="Meiryo" panose="020B0604030504040204" pitchFamily="34" charset="-128"/>
                <a:ea typeface="Meiryo" panose="020B0604030504040204" pitchFamily="34" charset="-128"/>
              </a:rPr>
              <a:t>掲載期間：</a:t>
            </a:r>
            <a:r>
              <a:rPr lang="en-US" altLang="ja-JP" sz="1600" dirty="0">
                <a:solidFill>
                  <a:srgbClr val="000048"/>
                </a:solidFill>
                <a:latin typeface="Meiryo" panose="020B0604030504040204" pitchFamily="34" charset="-128"/>
                <a:ea typeface="Meiryo" panose="020B0604030504040204" pitchFamily="34" charset="-128"/>
              </a:rPr>
              <a:t>2026</a:t>
            </a:r>
            <a:r>
              <a:rPr lang="ja-JP" altLang="en-US" sz="1600" dirty="0">
                <a:solidFill>
                  <a:srgbClr val="000048"/>
                </a:solidFill>
                <a:latin typeface="Meiryo" panose="020B0604030504040204" pitchFamily="34" charset="-128"/>
                <a:ea typeface="Meiryo" panose="020B0604030504040204" pitchFamily="34" charset="-128"/>
              </a:rPr>
              <a:t>年</a:t>
            </a:r>
            <a:r>
              <a:rPr lang="en-US" altLang="ja-JP" sz="1600" dirty="0">
                <a:solidFill>
                  <a:srgbClr val="000048"/>
                </a:solidFill>
                <a:latin typeface="Meiryo" panose="020B0604030504040204" pitchFamily="34" charset="-128"/>
                <a:ea typeface="Meiryo" panose="020B0604030504040204" pitchFamily="34" charset="-128"/>
              </a:rPr>
              <a:t>3</a:t>
            </a:r>
            <a:r>
              <a:rPr lang="ja-JP" altLang="en-US" sz="1600" dirty="0">
                <a:solidFill>
                  <a:srgbClr val="000048"/>
                </a:solidFill>
                <a:latin typeface="Meiryo" panose="020B0604030504040204" pitchFamily="34" charset="-128"/>
                <a:ea typeface="Meiryo" panose="020B0604030504040204" pitchFamily="34" charset="-128"/>
              </a:rPr>
              <a:t>月</a:t>
            </a:r>
            <a:r>
              <a:rPr lang="en-US" altLang="ja-JP" sz="1600" dirty="0">
                <a:solidFill>
                  <a:srgbClr val="000048"/>
                </a:solidFill>
                <a:latin typeface="Meiryo" panose="020B0604030504040204" pitchFamily="34" charset="-128"/>
                <a:ea typeface="Meiryo" panose="020B0604030504040204" pitchFamily="34" charset="-128"/>
              </a:rPr>
              <a:t>12</a:t>
            </a:r>
            <a:r>
              <a:rPr lang="ja-JP" altLang="en-US" sz="1600" dirty="0">
                <a:solidFill>
                  <a:srgbClr val="000048"/>
                </a:solidFill>
                <a:latin typeface="Meiryo" panose="020B0604030504040204" pitchFamily="34" charset="-128"/>
                <a:ea typeface="Meiryo" panose="020B0604030504040204" pitchFamily="34" charset="-128"/>
              </a:rPr>
              <a:t>日～</a:t>
            </a:r>
            <a:r>
              <a:rPr lang="en-US" altLang="ja-JP" sz="1600" dirty="0">
                <a:solidFill>
                  <a:srgbClr val="000048"/>
                </a:solidFill>
                <a:latin typeface="Meiryo" panose="020B0604030504040204" pitchFamily="34" charset="-128"/>
                <a:ea typeface="Meiryo" panose="020B0604030504040204" pitchFamily="34" charset="-128"/>
              </a:rPr>
              <a:t>2026</a:t>
            </a:r>
            <a:r>
              <a:rPr lang="ja-JP" altLang="en-US" sz="1600" dirty="0">
                <a:solidFill>
                  <a:srgbClr val="000048"/>
                </a:solidFill>
                <a:latin typeface="Meiryo" panose="020B0604030504040204" pitchFamily="34" charset="-128"/>
                <a:ea typeface="Meiryo" panose="020B0604030504040204" pitchFamily="34" charset="-128"/>
              </a:rPr>
              <a:t>年</a:t>
            </a:r>
            <a:r>
              <a:rPr lang="en-US" altLang="ja-JP" sz="1600" dirty="0">
                <a:solidFill>
                  <a:srgbClr val="000048"/>
                </a:solidFill>
                <a:latin typeface="Meiryo" panose="020B0604030504040204" pitchFamily="34" charset="-128"/>
                <a:ea typeface="Meiryo" panose="020B0604030504040204" pitchFamily="34" charset="-128"/>
              </a:rPr>
              <a:t>4</a:t>
            </a:r>
            <a:r>
              <a:rPr lang="ja-JP" altLang="en-US" sz="1600" dirty="0">
                <a:solidFill>
                  <a:srgbClr val="000048"/>
                </a:solidFill>
                <a:latin typeface="Meiryo" panose="020B0604030504040204" pitchFamily="34" charset="-128"/>
                <a:ea typeface="Meiryo" panose="020B0604030504040204" pitchFamily="34" charset="-128"/>
              </a:rPr>
              <a:t>月</a:t>
            </a:r>
            <a:r>
              <a:rPr lang="en-US" altLang="ja-JP" sz="1600" dirty="0">
                <a:solidFill>
                  <a:srgbClr val="000048"/>
                </a:solidFill>
                <a:latin typeface="Meiryo" panose="020B0604030504040204" pitchFamily="34" charset="-128"/>
                <a:ea typeface="Meiryo" panose="020B0604030504040204" pitchFamily="34" charset="-128"/>
              </a:rPr>
              <a:t>30</a:t>
            </a:r>
            <a:r>
              <a:rPr lang="ja-JP" altLang="en-US" sz="1600" dirty="0">
                <a:solidFill>
                  <a:srgbClr val="000048"/>
                </a:solidFill>
                <a:latin typeface="Meiryo" panose="020B0604030504040204" pitchFamily="34" charset="-128"/>
                <a:ea typeface="Meiryo" panose="020B0604030504040204" pitchFamily="34" charset="-128"/>
              </a:rPr>
              <a:t>日</a:t>
            </a:r>
          </a:p>
        </p:txBody>
      </p:sp>
    </p:spTree>
    <p:extLst>
      <p:ext uri="{BB962C8B-B14F-4D97-AF65-F5344CB8AC3E}">
        <p14:creationId xmlns:p14="http://schemas.microsoft.com/office/powerpoint/2010/main" val="42040456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9C1884-8B59-2641-E793-6653282F4AA4}"/>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4E44E524-717B-76D1-A189-4C4BF3E17894}"/>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13F25F18-93BC-5922-EDD9-BF8D0D05B516}"/>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6" name="正方形/長方形 5">
            <a:extLst>
              <a:ext uri="{FF2B5EF4-FFF2-40B4-BE49-F238E27FC236}">
                <a16:creationId xmlns:a16="http://schemas.microsoft.com/office/drawing/2014/main" id="{416B96D4-B154-CD9E-61A1-B2CC8404FE51}"/>
              </a:ext>
            </a:extLst>
          </p:cNvPr>
          <p:cNvSpPr/>
          <p:nvPr/>
        </p:nvSpPr>
        <p:spPr>
          <a:xfrm>
            <a:off x="443707" y="6133944"/>
            <a:ext cx="9820652" cy="415498"/>
          </a:xfrm>
          <a:prstGeom prst="rect">
            <a:avLst/>
          </a:prstGeom>
        </p:spPr>
        <p:txBody>
          <a:bodyPr wrap="square" lIns="91440" tIns="45720" rIns="91440" bIns="45720" anchor="t">
            <a:spAutoFit/>
          </a:bodyPr>
          <a:lstStyle/>
          <a:p>
            <a:pPr marL="0" marR="0" lvl="0" indent="0" defTabSz="914400" eaLnBrk="1" fontAlgn="auto" latinLnBrk="0" hangingPunct="1">
              <a:spcBef>
                <a:spcPts val="0"/>
              </a:spcBef>
              <a:spcAft>
                <a:spcPts val="0"/>
              </a:spcAft>
              <a:buClrTx/>
              <a:buSzTx/>
              <a:buFontTx/>
              <a:buNone/>
              <a:tabLst/>
              <a:defRPr/>
            </a:pPr>
            <a:r>
              <a:rPr lang="en-US" altLang="ja-JP" sz="700" b="0" i="0" u="none" strike="noStrike" kern="0" cap="none" spc="0" normalizeH="0" baseline="0" noProof="0" dirty="0">
                <a:ln>
                  <a:noFill/>
                </a:ln>
                <a:solidFill>
                  <a:srgbClr val="0D0D0D"/>
                </a:solidFill>
                <a:effectLst/>
                <a:uLnTx/>
                <a:uFillTx/>
                <a:latin typeface="Meiryo"/>
                <a:ea typeface="Meiryo"/>
              </a:rPr>
              <a:t>※SP</a:t>
            </a:r>
            <a:r>
              <a:rPr lang="ja-JP" altLang="en-US" sz="700" b="0" i="0" u="none" strike="noStrike" kern="0" cap="none" spc="0" normalizeH="0" baseline="0" noProof="0" dirty="0">
                <a:ln>
                  <a:noFill/>
                </a:ln>
                <a:solidFill>
                  <a:srgbClr val="0D0D0D"/>
                </a:solidFill>
                <a:effectLst/>
                <a:uLnTx/>
                <a:uFillTx/>
                <a:latin typeface="Meiryo"/>
                <a:ea typeface="Meiryo"/>
              </a:rPr>
              <a:t>はスマートフォン、</a:t>
            </a:r>
            <a:r>
              <a:rPr lang="en-US" altLang="ja-JP" sz="700" b="0" i="0" u="none" strike="noStrike" kern="0" cap="none" spc="0" normalizeH="0" baseline="0" noProof="0" dirty="0">
                <a:ln>
                  <a:noFill/>
                </a:ln>
                <a:solidFill>
                  <a:srgbClr val="0D0D0D"/>
                </a:solidFill>
                <a:effectLst/>
                <a:uLnTx/>
                <a:uFillTx/>
                <a:latin typeface="Meiryo"/>
                <a:ea typeface="Meiryo"/>
              </a:rPr>
              <a:t>PC</a:t>
            </a:r>
            <a:r>
              <a:rPr lang="ja-JP" altLang="en-US" sz="700" b="0" i="0" u="none" strike="noStrike" kern="0" cap="none" spc="0" normalizeH="0" baseline="0" noProof="0" dirty="0">
                <a:ln>
                  <a:noFill/>
                </a:ln>
                <a:solidFill>
                  <a:srgbClr val="0D0D0D"/>
                </a:solidFill>
                <a:effectLst/>
                <a:uLnTx/>
                <a:uFillTx/>
                <a:latin typeface="Meiryo"/>
                <a:ea typeface="Meiryo"/>
              </a:rPr>
              <a:t>はパソコン、</a:t>
            </a:r>
            <a:r>
              <a:rPr lang="en-US" altLang="ja-JP" sz="700" b="0" i="0" u="none" strike="noStrike" kern="0" cap="none" spc="0" normalizeH="0" baseline="0" noProof="0" dirty="0">
                <a:ln>
                  <a:noFill/>
                </a:ln>
                <a:solidFill>
                  <a:srgbClr val="0D0D0D"/>
                </a:solidFill>
                <a:effectLst/>
                <a:uLnTx/>
                <a:uFillTx/>
                <a:latin typeface="Meiryo"/>
                <a:ea typeface="Meiryo"/>
              </a:rPr>
              <a:t>MD</a:t>
            </a:r>
            <a:r>
              <a:rPr lang="ja-JP" altLang="en-US" sz="700" b="0" i="0" u="none" strike="noStrike" kern="0" cap="none" spc="0" normalizeH="0" baseline="0" noProof="0" dirty="0">
                <a:ln>
                  <a:noFill/>
                </a:ln>
                <a:solidFill>
                  <a:srgbClr val="0D0D0D"/>
                </a:solidFill>
                <a:effectLst/>
                <a:uLnTx/>
                <a:uFillTx/>
                <a:latin typeface="Meiryo"/>
                <a:ea typeface="Meiryo"/>
              </a:rPr>
              <a:t>はマルチデバイスの略称です。</a:t>
            </a:r>
          </a:p>
          <a:p>
            <a:pPr marL="0" marR="0" lvl="0" indent="0" defTabSz="914400" eaLnBrk="1" fontAlgn="auto" latinLnBrk="0" hangingPunct="1">
              <a:spcBef>
                <a:spcPts val="0"/>
              </a:spcBef>
              <a:spcAft>
                <a:spcPts val="0"/>
              </a:spcAft>
              <a:buClrTx/>
              <a:buSzTx/>
              <a:buFontTx/>
              <a:buNone/>
              <a:tabLst/>
              <a:defRPr/>
            </a:pPr>
            <a:r>
              <a:rPr lang="en-US" altLang="ja-JP" sz="700" b="0" i="0" u="none" strike="noStrike" kern="0" cap="none" spc="0" normalizeH="0" baseline="0" noProof="0" dirty="0">
                <a:ln>
                  <a:noFill/>
                </a:ln>
                <a:solidFill>
                  <a:srgbClr val="0D0D0D"/>
                </a:solidFill>
                <a:effectLst/>
                <a:uLnTx/>
                <a:uFillTx/>
                <a:latin typeface="Meiryo"/>
                <a:ea typeface="Meiryo"/>
              </a:rPr>
              <a:t>※</a:t>
            </a:r>
            <a:r>
              <a:rPr lang="en-US" altLang="ja-JP" sz="700" b="0" i="0" u="none" strike="noStrike" kern="0" cap="none" spc="0" normalizeH="0" baseline="0" noProof="0" dirty="0" err="1">
                <a:ln>
                  <a:noFill/>
                </a:ln>
                <a:solidFill>
                  <a:srgbClr val="0D0D0D"/>
                </a:solidFill>
                <a:effectLst/>
                <a:uLnTx/>
                <a:uFillTx/>
                <a:latin typeface="Meiryo"/>
                <a:ea typeface="Meiryo"/>
              </a:rPr>
              <a:t>vCPM</a:t>
            </a:r>
            <a:r>
              <a:rPr lang="ja-JP" altLang="en-US" sz="700" b="0" i="0" u="none" strike="noStrike" kern="0" cap="none" spc="0" normalizeH="0" baseline="0" noProof="0" dirty="0">
                <a:ln>
                  <a:noFill/>
                </a:ln>
                <a:solidFill>
                  <a:srgbClr val="0D0D0D"/>
                </a:solidFill>
                <a:effectLst/>
                <a:uLnTx/>
                <a:uFillTx/>
                <a:latin typeface="Meiryo"/>
                <a:ea typeface="Meiryo"/>
              </a:rPr>
              <a:t>はビューアブルインプレッション</a:t>
            </a:r>
            <a:r>
              <a:rPr lang="en-US" altLang="ja-JP" sz="700" b="0" i="0" u="none" strike="noStrike" kern="0" cap="none" spc="0" normalizeH="0" baseline="0" noProof="0" dirty="0">
                <a:ln>
                  <a:noFill/>
                </a:ln>
                <a:solidFill>
                  <a:srgbClr val="0D0D0D"/>
                </a:solidFill>
                <a:effectLst/>
                <a:uLnTx/>
                <a:uFillTx/>
                <a:latin typeface="Meiryo"/>
                <a:ea typeface="Meiryo"/>
              </a:rPr>
              <a:t>1,000</a:t>
            </a:r>
            <a:r>
              <a:rPr lang="ja-JP" altLang="en-US" sz="700" b="0" i="0" u="none" strike="noStrike" kern="0" cap="none" spc="0" normalizeH="0" baseline="0" noProof="0" dirty="0">
                <a:ln>
                  <a:noFill/>
                </a:ln>
                <a:solidFill>
                  <a:srgbClr val="0D0D0D"/>
                </a:solidFill>
                <a:effectLst/>
                <a:uLnTx/>
                <a:uFillTx/>
                <a:latin typeface="Meiryo"/>
                <a:ea typeface="Meiryo"/>
              </a:rPr>
              <a:t>回あたりにかかる見込み広告費用です。 </a:t>
            </a:r>
          </a:p>
          <a:p>
            <a:pPr marL="0" marR="0" lvl="0" indent="0" defTabSz="914400" eaLnBrk="1" fontAlgn="auto" latinLnBrk="0" hangingPunct="1">
              <a:spcBef>
                <a:spcPts val="0"/>
              </a:spcBef>
              <a:spcAft>
                <a:spcPts val="0"/>
              </a:spcAft>
              <a:buClrTx/>
              <a:buSzTx/>
              <a:buFontTx/>
              <a:buNone/>
              <a:tabLst/>
              <a:defRPr/>
            </a:pPr>
            <a:r>
              <a:rPr lang="en-US" altLang="ja-JP" sz="700" b="0" i="0" u="none" strike="noStrike" kern="0" cap="none" spc="0" normalizeH="0" baseline="0" noProof="0" dirty="0">
                <a:ln>
                  <a:noFill/>
                </a:ln>
                <a:solidFill>
                  <a:srgbClr val="0D0D0D"/>
                </a:solidFill>
                <a:effectLst/>
                <a:uLnTx/>
                <a:uFillTx/>
                <a:latin typeface="Meiryo"/>
                <a:ea typeface="Meiryo"/>
              </a:rPr>
              <a:t>※</a:t>
            </a:r>
            <a:r>
              <a:rPr lang="en-US" altLang="ja-JP" sz="700" b="0" i="0" u="none" strike="noStrike" kern="0" cap="none" spc="0" normalizeH="0" baseline="0" noProof="0" dirty="0" err="1">
                <a:ln>
                  <a:noFill/>
                </a:ln>
                <a:solidFill>
                  <a:srgbClr val="0D0D0D"/>
                </a:solidFill>
                <a:effectLst/>
                <a:uLnTx/>
                <a:uFillTx/>
                <a:latin typeface="Meiryo"/>
                <a:ea typeface="Meiryo"/>
              </a:rPr>
              <a:t>vimps</a:t>
            </a:r>
            <a:r>
              <a:rPr lang="ja-JP" altLang="en-US" sz="700" b="0" i="0" u="none" strike="noStrike" kern="0" cap="none" spc="0" normalizeH="0" baseline="0" noProof="0" dirty="0">
                <a:ln>
                  <a:noFill/>
                </a:ln>
                <a:solidFill>
                  <a:srgbClr val="0D0D0D"/>
                </a:solidFill>
                <a:effectLst/>
                <a:uLnTx/>
                <a:uFillTx/>
                <a:latin typeface="Meiryo"/>
                <a:ea typeface="Meiryo"/>
              </a:rPr>
              <a:t>はビューアブルインプレッションの略称です。</a:t>
            </a:r>
          </a:p>
        </p:txBody>
      </p:sp>
      <p:sp>
        <p:nvSpPr>
          <p:cNvPr id="9" name="角丸四角形 3">
            <a:extLst>
              <a:ext uri="{FF2B5EF4-FFF2-40B4-BE49-F238E27FC236}">
                <a16:creationId xmlns:a16="http://schemas.microsoft.com/office/drawing/2014/main" id="{F5E787F2-070B-8DA8-F475-A24C2C2EF823}"/>
              </a:ext>
            </a:extLst>
          </p:cNvPr>
          <p:cNvSpPr/>
          <p:nvPr/>
        </p:nvSpPr>
        <p:spPr>
          <a:xfrm>
            <a:off x="1817843" y="186644"/>
            <a:ext cx="1474299"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48"/>
                </a:solidFill>
                <a:effectLst/>
                <a:uLnTx/>
                <a:uFillTx/>
                <a:latin typeface="Meiryo" panose="020B0604030504040204" pitchFamily="34" charset="-128"/>
                <a:ea typeface="Meiryo" panose="020B0604030504040204" pitchFamily="34" charset="-128"/>
              </a:rPr>
              <a:t>商品一覧</a:t>
            </a:r>
          </a:p>
        </p:txBody>
      </p:sp>
      <p:graphicFrame>
        <p:nvGraphicFramePr>
          <p:cNvPr id="4" name="表 3">
            <a:extLst>
              <a:ext uri="{FF2B5EF4-FFF2-40B4-BE49-F238E27FC236}">
                <a16:creationId xmlns:a16="http://schemas.microsoft.com/office/drawing/2014/main" id="{B74F7B5A-46E6-707B-4C41-9C4CAFA71ED6}"/>
              </a:ext>
            </a:extLst>
          </p:cNvPr>
          <p:cNvGraphicFramePr>
            <a:graphicFrameLocks noGrp="1"/>
          </p:cNvGraphicFramePr>
          <p:nvPr>
            <p:extLst>
              <p:ext uri="{D42A27DB-BD31-4B8C-83A1-F6EECF244321}">
                <p14:modId xmlns:p14="http://schemas.microsoft.com/office/powerpoint/2010/main" val="2169483755"/>
              </p:ext>
            </p:extLst>
          </p:nvPr>
        </p:nvGraphicFramePr>
        <p:xfrm>
          <a:off x="443707" y="1034144"/>
          <a:ext cx="11233149" cy="4958675"/>
        </p:xfrm>
        <a:graphic>
          <a:graphicData uri="http://schemas.openxmlformats.org/drawingml/2006/table">
            <a:tbl>
              <a:tblPr firstCol="1" bandRow="1"/>
              <a:tblGrid>
                <a:gridCol w="1472433">
                  <a:extLst>
                    <a:ext uri="{9D8B030D-6E8A-4147-A177-3AD203B41FA5}">
                      <a16:colId xmlns:a16="http://schemas.microsoft.com/office/drawing/2014/main" val="792911817"/>
                    </a:ext>
                  </a:extLst>
                </a:gridCol>
                <a:gridCol w="542262">
                  <a:extLst>
                    <a:ext uri="{9D8B030D-6E8A-4147-A177-3AD203B41FA5}">
                      <a16:colId xmlns:a16="http://schemas.microsoft.com/office/drawing/2014/main" val="1525620392"/>
                    </a:ext>
                  </a:extLst>
                </a:gridCol>
                <a:gridCol w="1084524">
                  <a:extLst>
                    <a:ext uri="{9D8B030D-6E8A-4147-A177-3AD203B41FA5}">
                      <a16:colId xmlns:a16="http://schemas.microsoft.com/office/drawing/2014/main" val="3835180974"/>
                    </a:ext>
                  </a:extLst>
                </a:gridCol>
                <a:gridCol w="542262">
                  <a:extLst>
                    <a:ext uri="{9D8B030D-6E8A-4147-A177-3AD203B41FA5}">
                      <a16:colId xmlns:a16="http://schemas.microsoft.com/office/drawing/2014/main" val="4269922740"/>
                    </a:ext>
                  </a:extLst>
                </a:gridCol>
                <a:gridCol w="1084524">
                  <a:extLst>
                    <a:ext uri="{9D8B030D-6E8A-4147-A177-3AD203B41FA5}">
                      <a16:colId xmlns:a16="http://schemas.microsoft.com/office/drawing/2014/main" val="360912566"/>
                    </a:ext>
                  </a:extLst>
                </a:gridCol>
                <a:gridCol w="542262">
                  <a:extLst>
                    <a:ext uri="{9D8B030D-6E8A-4147-A177-3AD203B41FA5}">
                      <a16:colId xmlns:a16="http://schemas.microsoft.com/office/drawing/2014/main" val="1933156410"/>
                    </a:ext>
                  </a:extLst>
                </a:gridCol>
                <a:gridCol w="1084524">
                  <a:extLst>
                    <a:ext uri="{9D8B030D-6E8A-4147-A177-3AD203B41FA5}">
                      <a16:colId xmlns:a16="http://schemas.microsoft.com/office/drawing/2014/main" val="846502076"/>
                    </a:ext>
                  </a:extLst>
                </a:gridCol>
                <a:gridCol w="542262">
                  <a:extLst>
                    <a:ext uri="{9D8B030D-6E8A-4147-A177-3AD203B41FA5}">
                      <a16:colId xmlns:a16="http://schemas.microsoft.com/office/drawing/2014/main" val="4196219788"/>
                    </a:ext>
                  </a:extLst>
                </a:gridCol>
                <a:gridCol w="1084524">
                  <a:extLst>
                    <a:ext uri="{9D8B030D-6E8A-4147-A177-3AD203B41FA5}">
                      <a16:colId xmlns:a16="http://schemas.microsoft.com/office/drawing/2014/main" val="943744829"/>
                    </a:ext>
                  </a:extLst>
                </a:gridCol>
                <a:gridCol w="542262">
                  <a:extLst>
                    <a:ext uri="{9D8B030D-6E8A-4147-A177-3AD203B41FA5}">
                      <a16:colId xmlns:a16="http://schemas.microsoft.com/office/drawing/2014/main" val="2494124302"/>
                    </a:ext>
                  </a:extLst>
                </a:gridCol>
                <a:gridCol w="1084524">
                  <a:extLst>
                    <a:ext uri="{9D8B030D-6E8A-4147-A177-3AD203B41FA5}">
                      <a16:colId xmlns:a16="http://schemas.microsoft.com/office/drawing/2014/main" val="3445193374"/>
                    </a:ext>
                  </a:extLst>
                </a:gridCol>
                <a:gridCol w="542262">
                  <a:extLst>
                    <a:ext uri="{9D8B030D-6E8A-4147-A177-3AD203B41FA5}">
                      <a16:colId xmlns:a16="http://schemas.microsoft.com/office/drawing/2014/main" val="739266037"/>
                    </a:ext>
                  </a:extLst>
                </a:gridCol>
                <a:gridCol w="1084524">
                  <a:extLst>
                    <a:ext uri="{9D8B030D-6E8A-4147-A177-3AD203B41FA5}">
                      <a16:colId xmlns:a16="http://schemas.microsoft.com/office/drawing/2014/main" val="3201855149"/>
                    </a:ext>
                  </a:extLst>
                </a:gridCol>
              </a:tblGrid>
              <a:tr h="51427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850" b="1">
                          <a:solidFill>
                            <a:schemeClr val="bg2"/>
                          </a:solidFill>
                          <a:latin typeface="Meiryo" panose="020B0604030504040204" pitchFamily="34" charset="-128"/>
                          <a:ea typeface="Meiryo" panose="020B0604030504040204" pitchFamily="34" charset="-128"/>
                        </a:rPr>
                        <a:t>商品名</a:t>
                      </a:r>
                    </a:p>
                  </a:txBody>
                  <a:tcPr marT="72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50" b="1" kern="1200" dirty="0">
                          <a:solidFill>
                            <a:schemeClr val="bg1"/>
                          </a:solidFill>
                          <a:latin typeface="Meiryo"/>
                          <a:ea typeface="Meiryo"/>
                          <a:cs typeface="+mn-cs"/>
                        </a:rPr>
                        <a:t>Yahoo! JAPAN</a:t>
                      </a:r>
                      <a:r>
                        <a:rPr kumimoji="1" lang="ja-JP" altLang="en-US" sz="850" b="1" kern="1200" dirty="0">
                          <a:solidFill>
                            <a:schemeClr val="bg1"/>
                          </a:solidFill>
                          <a:latin typeface="Meiryo"/>
                          <a:ea typeface="Meiryo"/>
                          <a:cs typeface="+mn-cs"/>
                        </a:rPr>
                        <a:t>トップページ　ブランドパネル　</a:t>
                      </a:r>
                      <a:r>
                        <a:rPr kumimoji="1" lang="en-US" altLang="ja-JP" sz="850" b="1" kern="1200" dirty="0">
                          <a:solidFill>
                            <a:schemeClr val="bg1"/>
                          </a:solidFill>
                          <a:latin typeface="Meiryo"/>
                          <a:ea typeface="Meiryo"/>
                          <a:cs typeface="+mn-cs"/>
                        </a:rPr>
                        <a:t>MD</a:t>
                      </a:r>
                      <a:r>
                        <a:rPr kumimoji="1" lang="ja-JP" altLang="en-US" sz="850" b="1" kern="1200" dirty="0">
                          <a:solidFill>
                            <a:schemeClr val="bg1"/>
                          </a:solidFill>
                          <a:latin typeface="Meiryo"/>
                          <a:ea typeface="Meiryo"/>
                          <a:cs typeface="+mn-cs"/>
                        </a:rPr>
                        <a:t>　スクエア（</a:t>
                      </a:r>
                      <a:r>
                        <a:rPr kumimoji="1" lang="en-US" altLang="ja-JP" sz="850" b="1" kern="1200" dirty="0">
                          <a:solidFill>
                            <a:schemeClr val="bg1"/>
                          </a:solidFill>
                          <a:latin typeface="Meiryo"/>
                          <a:ea typeface="Meiryo"/>
                          <a:cs typeface="+mn-cs"/>
                        </a:rPr>
                        <a:t>500</a:t>
                      </a:r>
                      <a:r>
                        <a:rPr kumimoji="1" lang="ja-JP" altLang="en-US" sz="850" b="1" kern="1200" dirty="0">
                          <a:solidFill>
                            <a:schemeClr val="bg1"/>
                          </a:solidFill>
                          <a:latin typeface="Meiryo"/>
                          <a:ea typeface="Meiryo"/>
                          <a:cs typeface="+mn-cs"/>
                        </a:rPr>
                        <a:t>万円～）</a:t>
                      </a:r>
                      <a:endParaRPr kumimoji="1" lang="en-US" altLang="ja-JP" sz="850" b="1" kern="1200" dirty="0">
                        <a:solidFill>
                          <a:schemeClr val="bg1"/>
                        </a:solidFill>
                        <a:latin typeface="Meiryo"/>
                        <a:ea typeface="Meiryo"/>
                        <a:cs typeface="+mn-cs"/>
                      </a:endParaRPr>
                    </a:p>
                  </a:txBody>
                  <a:tcPr marT="72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850" b="1" dirty="0">
                          <a:solidFill>
                            <a:schemeClr val="bg1"/>
                          </a:solidFill>
                          <a:latin typeface="Meiryo"/>
                          <a:ea typeface="Meiryo"/>
                        </a:rPr>
                        <a:t>Yahoo! JAPAN</a:t>
                      </a:r>
                      <a:r>
                        <a:rPr kumimoji="1" lang="ja-JP" altLang="en-US" sz="850" b="1" dirty="0">
                          <a:solidFill>
                            <a:schemeClr val="bg1"/>
                          </a:solidFill>
                          <a:latin typeface="Meiryo"/>
                          <a:ea typeface="Meiryo"/>
                        </a:rPr>
                        <a:t>トップページ　ブランドパネル　</a:t>
                      </a:r>
                      <a:r>
                        <a:rPr kumimoji="1" lang="en-US" altLang="ja-JP" sz="850" b="1" dirty="0">
                          <a:solidFill>
                            <a:schemeClr val="bg1"/>
                          </a:solidFill>
                          <a:latin typeface="Meiryo"/>
                          <a:ea typeface="Meiryo"/>
                        </a:rPr>
                        <a:t>MD</a:t>
                      </a:r>
                      <a:r>
                        <a:rPr kumimoji="1" lang="ja-JP" altLang="en-US" sz="850" b="1" dirty="0">
                          <a:solidFill>
                            <a:schemeClr val="bg1"/>
                          </a:solidFill>
                          <a:latin typeface="Meiryo"/>
                          <a:ea typeface="Meiryo"/>
                        </a:rPr>
                        <a:t>　スクエア（</a:t>
                      </a:r>
                      <a:r>
                        <a:rPr kumimoji="1" lang="en-US" altLang="ja-JP" sz="850" b="1" dirty="0">
                          <a:solidFill>
                            <a:schemeClr val="bg1"/>
                          </a:solidFill>
                          <a:latin typeface="Meiryo"/>
                          <a:ea typeface="Meiryo"/>
                        </a:rPr>
                        <a:t>1000</a:t>
                      </a:r>
                      <a:r>
                        <a:rPr kumimoji="1" lang="ja-JP" altLang="en-US" sz="850" b="1" dirty="0">
                          <a:solidFill>
                            <a:schemeClr val="bg1"/>
                          </a:solidFill>
                          <a:latin typeface="Meiryo"/>
                          <a:ea typeface="Meiryo"/>
                        </a:rPr>
                        <a:t>万円～）</a:t>
                      </a:r>
                    </a:p>
                  </a:txBody>
                  <a:tcPr marT="72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850" b="1" kern="1200" dirty="0">
                          <a:solidFill>
                            <a:schemeClr val="bg1"/>
                          </a:solidFill>
                          <a:latin typeface="Meiryo"/>
                          <a:ea typeface="Meiryo"/>
                          <a:cs typeface="+mn-cs"/>
                        </a:rPr>
                        <a:t>Yahoo! JAPAN</a:t>
                      </a:r>
                      <a:r>
                        <a:rPr kumimoji="1" lang="ja-JP" altLang="en-US" sz="850" b="1" kern="1200" dirty="0">
                          <a:solidFill>
                            <a:schemeClr val="bg1"/>
                          </a:solidFill>
                          <a:latin typeface="Meiryo"/>
                          <a:ea typeface="Meiryo"/>
                          <a:cs typeface="+mn-cs"/>
                        </a:rPr>
                        <a:t>トップページ　ブランドパネル　</a:t>
                      </a:r>
                      <a:r>
                        <a:rPr kumimoji="1" lang="en-US" altLang="ja-JP" sz="850" b="1" kern="1200" dirty="0">
                          <a:solidFill>
                            <a:schemeClr val="bg1"/>
                          </a:solidFill>
                          <a:latin typeface="Meiryo"/>
                          <a:ea typeface="Meiryo"/>
                          <a:cs typeface="+mn-cs"/>
                        </a:rPr>
                        <a:t>MD</a:t>
                      </a:r>
                      <a:r>
                        <a:rPr kumimoji="1" lang="ja-JP" altLang="en-US" sz="850" b="1" kern="1200" dirty="0">
                          <a:solidFill>
                            <a:schemeClr val="bg1"/>
                          </a:solidFill>
                          <a:latin typeface="Meiryo"/>
                          <a:ea typeface="Meiryo"/>
                          <a:cs typeface="+mn-cs"/>
                        </a:rPr>
                        <a:t>　スクエア（</a:t>
                      </a:r>
                      <a:r>
                        <a:rPr kumimoji="1" lang="en-US" altLang="ja-JP" sz="850" b="1" kern="1200" dirty="0">
                          <a:solidFill>
                            <a:schemeClr val="bg1"/>
                          </a:solidFill>
                          <a:latin typeface="Meiryo"/>
                          <a:ea typeface="Meiryo"/>
                          <a:cs typeface="+mn-cs"/>
                        </a:rPr>
                        <a:t>FQ1</a:t>
                      </a:r>
                      <a:r>
                        <a:rPr kumimoji="1" lang="ja-JP" altLang="en-US" sz="850" b="1" kern="1200" dirty="0">
                          <a:solidFill>
                            <a:schemeClr val="bg1"/>
                          </a:solidFill>
                          <a:latin typeface="Meiryo"/>
                          <a:ea typeface="Meiryo"/>
                          <a:cs typeface="+mn-cs"/>
                        </a:rPr>
                        <a:t>）</a:t>
                      </a:r>
                      <a:endParaRPr kumimoji="1" lang="en-US" altLang="ja-JP" sz="850" b="1" kern="1200" dirty="0">
                        <a:solidFill>
                          <a:schemeClr val="bg1"/>
                        </a:solidFill>
                        <a:latin typeface="Meiryo"/>
                        <a:ea typeface="Meiryo"/>
                        <a:cs typeface="+mn-cs"/>
                      </a:endParaRPr>
                    </a:p>
                  </a:txBody>
                  <a:tcPr marT="72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850" b="1" kern="1200" dirty="0">
                          <a:solidFill>
                            <a:schemeClr val="bg1"/>
                          </a:solidFill>
                          <a:latin typeface="Meiryo"/>
                          <a:ea typeface="Meiryo"/>
                          <a:cs typeface="+mn-cs"/>
                        </a:rPr>
                        <a:t>Yahoo! JAPAN</a:t>
                      </a:r>
                      <a:r>
                        <a:rPr kumimoji="1" lang="ja-JP" altLang="en-US" sz="850" b="1" kern="1200" dirty="0">
                          <a:solidFill>
                            <a:schemeClr val="bg1"/>
                          </a:solidFill>
                          <a:latin typeface="Meiryo"/>
                          <a:ea typeface="Meiryo"/>
                          <a:cs typeface="+mn-cs"/>
                        </a:rPr>
                        <a:t>トップページ　ブランドパネル　</a:t>
                      </a:r>
                      <a:r>
                        <a:rPr kumimoji="1" lang="en-US" altLang="ja-JP" sz="850" b="1" kern="1200" dirty="0">
                          <a:solidFill>
                            <a:schemeClr val="bg1"/>
                          </a:solidFill>
                          <a:latin typeface="Meiryo"/>
                          <a:ea typeface="Meiryo"/>
                          <a:cs typeface="+mn-cs"/>
                        </a:rPr>
                        <a:t>MD</a:t>
                      </a:r>
                      <a:r>
                        <a:rPr kumimoji="1" lang="ja-JP" altLang="en-US" sz="850" b="1" kern="1200" dirty="0">
                          <a:solidFill>
                            <a:schemeClr val="bg1"/>
                          </a:solidFill>
                          <a:latin typeface="Meiryo"/>
                          <a:ea typeface="Meiryo"/>
                          <a:cs typeface="+mn-cs"/>
                        </a:rPr>
                        <a:t>　スクエア（都道府県）</a:t>
                      </a:r>
                      <a:endParaRPr kumimoji="1" lang="en-US" altLang="ja-JP" sz="850" b="1" kern="1200" dirty="0">
                        <a:solidFill>
                          <a:schemeClr val="bg1"/>
                        </a:solidFill>
                        <a:latin typeface="Meiryo"/>
                        <a:ea typeface="Meiryo"/>
                        <a:cs typeface="+mn-cs"/>
                      </a:endParaRPr>
                    </a:p>
                    <a:p>
                      <a:pPr algn="ctr"/>
                      <a:r>
                        <a:rPr kumimoji="1" lang="ja-JP" altLang="en-US" sz="850" b="1" kern="1200" dirty="0">
                          <a:solidFill>
                            <a:schemeClr val="bg1"/>
                          </a:solidFill>
                          <a:latin typeface="Meiryo"/>
                          <a:ea typeface="Meiryo"/>
                          <a:cs typeface="+mn-cs"/>
                        </a:rPr>
                        <a:t>（</a:t>
                      </a:r>
                      <a:r>
                        <a:rPr kumimoji="1" lang="en-US" altLang="ja-JP" sz="850" b="1" kern="1200" dirty="0">
                          <a:solidFill>
                            <a:schemeClr val="bg1"/>
                          </a:solidFill>
                          <a:latin typeface="Meiryo"/>
                          <a:ea typeface="Meiryo"/>
                          <a:cs typeface="+mn-cs"/>
                        </a:rPr>
                        <a:t>50</a:t>
                      </a:r>
                      <a:r>
                        <a:rPr kumimoji="1" lang="ja-JP" altLang="en-US" sz="850" b="1" kern="1200" dirty="0">
                          <a:solidFill>
                            <a:schemeClr val="bg1"/>
                          </a:solidFill>
                          <a:latin typeface="Meiryo"/>
                          <a:ea typeface="Meiryo"/>
                          <a:cs typeface="+mn-cs"/>
                        </a:rPr>
                        <a:t>万円～）</a:t>
                      </a:r>
                    </a:p>
                  </a:txBody>
                  <a:tcPr marT="72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850" b="1" kern="1200" dirty="0">
                          <a:solidFill>
                            <a:schemeClr val="bg1"/>
                          </a:solidFill>
                          <a:latin typeface="Meiryo"/>
                          <a:ea typeface="Meiryo"/>
                          <a:cs typeface="+mn-cs"/>
                        </a:rPr>
                        <a:t>Yahoo! JAPAN</a:t>
                      </a:r>
                      <a:r>
                        <a:rPr kumimoji="1" lang="ja-JP" altLang="en-US" sz="850" b="1" kern="1200" dirty="0">
                          <a:solidFill>
                            <a:schemeClr val="bg1"/>
                          </a:solidFill>
                          <a:latin typeface="Meiryo"/>
                          <a:ea typeface="Meiryo"/>
                          <a:cs typeface="+mn-cs"/>
                        </a:rPr>
                        <a:t>トップページ　ブランドパネル　</a:t>
                      </a:r>
                      <a:r>
                        <a:rPr kumimoji="1" lang="en-US" altLang="ja-JP" sz="850" b="1" kern="1200" dirty="0">
                          <a:solidFill>
                            <a:schemeClr val="bg1"/>
                          </a:solidFill>
                          <a:latin typeface="Meiryo"/>
                          <a:ea typeface="Meiryo"/>
                          <a:cs typeface="+mn-cs"/>
                        </a:rPr>
                        <a:t>MD</a:t>
                      </a:r>
                      <a:r>
                        <a:rPr kumimoji="1" lang="ja-JP" altLang="en-US" sz="850" b="1" kern="1200" dirty="0">
                          <a:solidFill>
                            <a:schemeClr val="bg1"/>
                          </a:solidFill>
                          <a:latin typeface="Meiryo"/>
                          <a:ea typeface="Meiryo"/>
                          <a:cs typeface="+mn-cs"/>
                        </a:rPr>
                        <a:t>　スクエア（都道府県）</a:t>
                      </a:r>
                      <a:endParaRPr kumimoji="1" lang="en-US" altLang="ja-JP" sz="850" b="1" kern="1200" dirty="0">
                        <a:solidFill>
                          <a:schemeClr val="bg1"/>
                        </a:solidFill>
                        <a:latin typeface="Meiryo"/>
                        <a:ea typeface="Meiryo"/>
                        <a:cs typeface="+mn-cs"/>
                      </a:endParaRPr>
                    </a:p>
                    <a:p>
                      <a:pPr algn="ctr"/>
                      <a:r>
                        <a:rPr kumimoji="1" lang="ja-JP" altLang="en-US" sz="850" b="1" kern="1200" dirty="0">
                          <a:solidFill>
                            <a:schemeClr val="bg1"/>
                          </a:solidFill>
                          <a:latin typeface="Meiryo"/>
                          <a:ea typeface="Meiryo"/>
                          <a:cs typeface="+mn-cs"/>
                        </a:rPr>
                        <a:t>（</a:t>
                      </a:r>
                      <a:r>
                        <a:rPr kumimoji="1" lang="en-US" altLang="ja-JP" sz="850" b="1" kern="1200" dirty="0">
                          <a:solidFill>
                            <a:schemeClr val="bg1"/>
                          </a:solidFill>
                          <a:latin typeface="Meiryo"/>
                          <a:ea typeface="Meiryo"/>
                          <a:cs typeface="+mn-cs"/>
                        </a:rPr>
                        <a:t>300</a:t>
                      </a:r>
                      <a:r>
                        <a:rPr kumimoji="1" lang="ja-JP" altLang="en-US" sz="850" b="1" kern="1200" dirty="0">
                          <a:solidFill>
                            <a:schemeClr val="bg1"/>
                          </a:solidFill>
                          <a:latin typeface="Meiryo"/>
                          <a:ea typeface="Meiryo"/>
                          <a:cs typeface="+mn-cs"/>
                        </a:rPr>
                        <a:t>万円～）</a:t>
                      </a:r>
                    </a:p>
                  </a:txBody>
                  <a:tcPr marT="72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850" b="1" kern="1200" dirty="0">
                          <a:solidFill>
                            <a:schemeClr val="bg1"/>
                          </a:solidFill>
                          <a:latin typeface="Meiryo"/>
                          <a:ea typeface="Meiryo"/>
                          <a:cs typeface="+mn-cs"/>
                        </a:rPr>
                        <a:t>Yahoo! JAPAN</a:t>
                      </a:r>
                      <a:r>
                        <a:rPr kumimoji="1" lang="ja-JP" altLang="en-US" sz="850" b="1" kern="1200" dirty="0">
                          <a:solidFill>
                            <a:schemeClr val="bg1"/>
                          </a:solidFill>
                          <a:latin typeface="Meiryo"/>
                          <a:ea typeface="Meiryo"/>
                          <a:cs typeface="+mn-cs"/>
                        </a:rPr>
                        <a:t>トップページ　ブランドパネル　</a:t>
                      </a:r>
                      <a:r>
                        <a:rPr kumimoji="1" lang="en-US" altLang="ja-JP" sz="850" b="1" kern="1200" dirty="0">
                          <a:solidFill>
                            <a:schemeClr val="bg1"/>
                          </a:solidFill>
                          <a:latin typeface="Meiryo"/>
                          <a:ea typeface="Meiryo"/>
                          <a:cs typeface="+mn-cs"/>
                        </a:rPr>
                        <a:t>MD</a:t>
                      </a:r>
                      <a:r>
                        <a:rPr kumimoji="1" lang="ja-JP" altLang="en-US" sz="850" b="1" kern="1200" dirty="0">
                          <a:solidFill>
                            <a:schemeClr val="bg1"/>
                          </a:solidFill>
                          <a:latin typeface="Meiryo"/>
                          <a:ea typeface="Meiryo"/>
                          <a:cs typeface="+mn-cs"/>
                        </a:rPr>
                        <a:t>　スクエア（市区郡）</a:t>
                      </a:r>
                    </a:p>
                  </a:txBody>
                  <a:tcPr marT="72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extLst>
                  <a:ext uri="{0D108BD9-81ED-4DB2-BD59-A6C34878D82A}">
                    <a16:rowId xmlns:a16="http://schemas.microsoft.com/office/drawing/2014/main" val="2117335041"/>
                  </a:ext>
                </a:extLst>
              </a:tr>
              <a:tr h="22487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a:ea typeface="Meiryo"/>
                          <a:cs typeface="+mn-cs"/>
                        </a:rPr>
                        <a:t>リリース種別</a:t>
                      </a:r>
                      <a:r>
                        <a:rPr kumimoji="1" lang="en-US" altLang="ja-JP" sz="900" b="0" kern="1200" dirty="0">
                          <a:solidFill>
                            <a:schemeClr val="bg1"/>
                          </a:solidFill>
                          <a:latin typeface="Meiryo"/>
                          <a:ea typeface="Meiryo"/>
                          <a:cs typeface="+mn-cs"/>
                        </a:rPr>
                        <a:t>/</a:t>
                      </a:r>
                      <a:r>
                        <a:rPr kumimoji="1" lang="ja-JP" altLang="en-US" sz="900" b="0" kern="1200" dirty="0">
                          <a:solidFill>
                            <a:schemeClr val="bg1"/>
                          </a:solidFill>
                          <a:latin typeface="Meiryo"/>
                          <a:ea typeface="Meiryo"/>
                          <a:cs typeface="+mn-cs"/>
                        </a:rPr>
                        <a:t>商品</a:t>
                      </a:r>
                      <a:r>
                        <a:rPr kumimoji="1" lang="en-US" altLang="ja-JP" sz="900" b="0" kern="1200" dirty="0">
                          <a:solidFill>
                            <a:schemeClr val="bg1"/>
                          </a:solidFill>
                          <a:latin typeface="Meiryo"/>
                          <a:ea typeface="Meiryo"/>
                          <a:cs typeface="+mn-cs"/>
                        </a:rPr>
                        <a:t>ID</a:t>
                      </a:r>
                    </a:p>
                  </a:txBody>
                  <a:tcPr marL="0" marR="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lvl="0" algn="ctr">
                        <a:buNone/>
                      </a:pPr>
                      <a:r>
                        <a:rPr lang="ja-JP" altLang="en-US" sz="900" b="0" i="0" u="none" strike="noStrike" noProof="0" dirty="0">
                          <a:solidFill>
                            <a:srgbClr val="0D0D0D"/>
                          </a:solidFill>
                          <a:latin typeface="Meiryo"/>
                          <a:ea typeface="Meiryo"/>
                        </a:rPr>
                        <a:t>新規</a:t>
                      </a:r>
                      <a:endParaRPr lang="en-US" altLang="ja-JP" sz="900" b="0" i="0" u="none" strike="noStrike" noProof="0" dirty="0">
                        <a:solidFill>
                          <a:srgbClr val="0D0D0D"/>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a:lnSpc>
                          <a:spcPct val="100000"/>
                        </a:lnSpc>
                        <a:spcBef>
                          <a:spcPts val="0"/>
                        </a:spcBef>
                        <a:spcAft>
                          <a:spcPts val="0"/>
                        </a:spcAft>
                        <a:buNone/>
                        <a:tabLst/>
                        <a:defRPr/>
                      </a:pPr>
                      <a:r>
                        <a:rPr kumimoji="1" lang="en-US" altLang="ja-JP" sz="900" dirty="0">
                          <a:solidFill>
                            <a:srgbClr val="0D0D0D"/>
                          </a:solidFill>
                          <a:latin typeface="Meiryo"/>
                          <a:ea typeface="Meiryo"/>
                        </a:rPr>
                        <a:t>1000013548</a:t>
                      </a:r>
                      <a:endParaRPr kumimoji="1" lang="ja-JP" altLang="en-US" sz="900" dirty="0">
                        <a:solidFill>
                          <a:srgbClr val="0D0D0D"/>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900" b="0" i="0" u="none" strike="noStrike" noProof="0" dirty="0">
                          <a:solidFill>
                            <a:srgbClr val="0D0D0D"/>
                          </a:solidFill>
                          <a:latin typeface="Meiryo"/>
                          <a:ea typeface="Meiryo"/>
                        </a:rPr>
                        <a:t>新規</a:t>
                      </a:r>
                      <a:endParaRPr lang="en-US" altLang="ja-JP" sz="900" b="0" i="0" u="none" strike="noStrike" noProof="0" dirty="0">
                        <a:solidFill>
                          <a:srgbClr val="0D0D0D"/>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a:lnSpc>
                          <a:spcPct val="100000"/>
                        </a:lnSpc>
                        <a:spcBef>
                          <a:spcPts val="0"/>
                        </a:spcBef>
                        <a:spcAft>
                          <a:spcPts val="0"/>
                        </a:spcAft>
                        <a:buNone/>
                        <a:tabLst/>
                        <a:defRPr/>
                      </a:pPr>
                      <a:r>
                        <a:rPr kumimoji="1" lang="en-US" altLang="ja-JP" sz="900" kern="1200" dirty="0">
                          <a:solidFill>
                            <a:srgbClr val="0D0D0D"/>
                          </a:solidFill>
                          <a:latin typeface="Meiryo"/>
                          <a:ea typeface="Meiryo"/>
                          <a:cs typeface="+mn-cs"/>
                        </a:rPr>
                        <a:t>1000013549</a:t>
                      </a:r>
                      <a:endParaRPr kumimoji="1" lang="ja-JP" altLang="en-US" sz="900" kern="1200" dirty="0">
                        <a:solidFill>
                          <a:srgbClr val="0D0D0D"/>
                        </a:solidFill>
                        <a:latin typeface="Meiryo"/>
                        <a:ea typeface="Meiryo"/>
                        <a:cs typeface="+mn-cs"/>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900" b="0" i="0" u="none" strike="noStrike" noProof="0" dirty="0">
                          <a:solidFill>
                            <a:srgbClr val="0D0D0D"/>
                          </a:solidFill>
                          <a:latin typeface="Meiryo"/>
                          <a:ea typeface="Meiryo"/>
                        </a:rPr>
                        <a:t>新規</a:t>
                      </a:r>
                      <a:endParaRPr lang="en-US" altLang="ja-JP" sz="900" b="0" i="0" u="none" strike="noStrike" noProof="0" dirty="0">
                        <a:solidFill>
                          <a:srgbClr val="0D0D0D"/>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kern="1200" dirty="0">
                          <a:solidFill>
                            <a:srgbClr val="0D0D0D"/>
                          </a:solidFill>
                          <a:latin typeface="Meiryo"/>
                          <a:ea typeface="Meiryo"/>
                          <a:cs typeface="+mn-cs"/>
                        </a:rPr>
                        <a:t>1000013562</a:t>
                      </a:r>
                      <a:endParaRPr kumimoji="1" lang="ja-JP" altLang="en-US" sz="900" kern="1200" dirty="0">
                        <a:solidFill>
                          <a:srgbClr val="0D0D0D"/>
                        </a:solidFill>
                        <a:latin typeface="Meiryo"/>
                        <a:ea typeface="Meiryo"/>
                        <a:cs typeface="+mn-cs"/>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900" b="0" i="0" u="none" strike="noStrike" noProof="0" dirty="0">
                          <a:solidFill>
                            <a:srgbClr val="0D0D0D"/>
                          </a:solidFill>
                          <a:latin typeface="Meiryo"/>
                          <a:ea typeface="Meiryo"/>
                        </a:rPr>
                        <a:t>新規</a:t>
                      </a:r>
                      <a:endParaRPr lang="en-US" altLang="ja-JP" sz="900" b="0" i="0" u="none" strike="noStrike" noProof="0" dirty="0">
                        <a:solidFill>
                          <a:srgbClr val="0D0D0D"/>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a:lnSpc>
                          <a:spcPct val="100000"/>
                        </a:lnSpc>
                        <a:spcBef>
                          <a:spcPts val="0"/>
                        </a:spcBef>
                        <a:spcAft>
                          <a:spcPts val="0"/>
                        </a:spcAft>
                        <a:buNone/>
                        <a:tabLst/>
                        <a:defRPr/>
                      </a:pPr>
                      <a:r>
                        <a:rPr kumimoji="1" lang="en-US" altLang="ja-JP" sz="900" kern="1200" dirty="0">
                          <a:solidFill>
                            <a:srgbClr val="0D0D0D"/>
                          </a:solidFill>
                          <a:latin typeface="Meiryo"/>
                          <a:ea typeface="Meiryo"/>
                          <a:cs typeface="+mn-cs"/>
                        </a:rPr>
                        <a:t>1000013550</a:t>
                      </a:r>
                      <a:endParaRPr kumimoji="1" lang="ja-JP" altLang="en-US" sz="900" kern="1200" dirty="0">
                        <a:solidFill>
                          <a:srgbClr val="0D0D0D"/>
                        </a:solidFill>
                        <a:latin typeface="Meiryo"/>
                        <a:ea typeface="Meiryo"/>
                        <a:cs typeface="+mn-cs"/>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900" b="0" i="0" u="none" strike="noStrike" noProof="0" dirty="0">
                          <a:solidFill>
                            <a:srgbClr val="0D0D0D"/>
                          </a:solidFill>
                          <a:latin typeface="Meiryo"/>
                          <a:ea typeface="Meiryo"/>
                        </a:rPr>
                        <a:t>新規</a:t>
                      </a:r>
                      <a:endParaRPr lang="en-US" altLang="ja-JP" sz="900" b="0" i="0" u="none" strike="noStrike" noProof="0" dirty="0">
                        <a:solidFill>
                          <a:srgbClr val="0D0D0D"/>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a:lnSpc>
                          <a:spcPct val="100000"/>
                        </a:lnSpc>
                        <a:spcBef>
                          <a:spcPts val="0"/>
                        </a:spcBef>
                        <a:spcAft>
                          <a:spcPts val="0"/>
                        </a:spcAft>
                        <a:buNone/>
                        <a:tabLst/>
                        <a:defRPr/>
                      </a:pPr>
                      <a:r>
                        <a:rPr kumimoji="1" lang="en-US" altLang="ja-JP" sz="900" dirty="0">
                          <a:solidFill>
                            <a:srgbClr val="0D0D0D"/>
                          </a:solidFill>
                          <a:latin typeface="Meiryo"/>
                          <a:ea typeface="Meiryo"/>
                        </a:rPr>
                        <a:t>1000013584</a:t>
                      </a:r>
                      <a:endParaRPr kumimoji="1" lang="ja-JP" altLang="en-US" sz="900" dirty="0">
                        <a:solidFill>
                          <a:srgbClr val="0D0D0D"/>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900" b="0" i="0" u="none" strike="noStrike" noProof="0" dirty="0">
                          <a:solidFill>
                            <a:srgbClr val="0D0D0D"/>
                          </a:solidFill>
                          <a:latin typeface="Meiryo"/>
                          <a:ea typeface="Meiryo"/>
                        </a:rPr>
                        <a:t>新規</a:t>
                      </a:r>
                      <a:endParaRPr lang="en-US" altLang="ja-JP" sz="900" b="0" i="0" u="none" strike="noStrike" noProof="0" dirty="0">
                        <a:solidFill>
                          <a:srgbClr val="0D0D0D"/>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kern="1200" dirty="0">
                          <a:solidFill>
                            <a:srgbClr val="0D0D0D"/>
                          </a:solidFill>
                          <a:latin typeface="Meiryo"/>
                          <a:ea typeface="Meiryo"/>
                          <a:cs typeface="+mn-cs"/>
                        </a:rPr>
                        <a:t>1000013585</a:t>
                      </a:r>
                      <a:endParaRPr kumimoji="1" lang="ja-JP" altLang="en-US" sz="900" kern="1200" dirty="0">
                        <a:solidFill>
                          <a:srgbClr val="0D0D0D"/>
                        </a:solidFill>
                        <a:latin typeface="Meiryo"/>
                        <a:ea typeface="Meiryo"/>
                        <a:cs typeface="+mn-cs"/>
                      </a:endParaRPr>
                    </a:p>
                  </a:txBody>
                  <a:tcPr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355075111"/>
                  </a:ext>
                </a:extLst>
              </a:tr>
              <a:tr h="27135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予約開始日</a:t>
                      </a:r>
                    </a:p>
                  </a:txBody>
                  <a:tcPr marL="0" marR="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1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900" kern="1200" dirty="0">
                          <a:solidFill>
                            <a:srgbClr val="0D0D0D"/>
                          </a:solidFill>
                          <a:latin typeface="メイリオ"/>
                          <a:ea typeface="メイリオ"/>
                          <a:cs typeface="+mn-cs"/>
                        </a:rPr>
                        <a:t>2026</a:t>
                      </a:r>
                      <a:r>
                        <a:rPr kumimoji="1" lang="ja-JP" altLang="en-US" sz="900" kern="1200" dirty="0">
                          <a:solidFill>
                            <a:srgbClr val="0D0D0D"/>
                          </a:solidFill>
                          <a:latin typeface="メイリオ"/>
                          <a:ea typeface="メイリオ"/>
                          <a:cs typeface="+mn-cs"/>
                        </a:rPr>
                        <a:t>年</a:t>
                      </a:r>
                      <a:r>
                        <a:rPr kumimoji="1" lang="en-US" altLang="ja-JP" sz="900" kern="1200" dirty="0">
                          <a:solidFill>
                            <a:srgbClr val="0D0D0D"/>
                          </a:solidFill>
                          <a:latin typeface="メイリオ"/>
                          <a:ea typeface="メイリオ"/>
                          <a:cs typeface="+mn-cs"/>
                        </a:rPr>
                        <a:t>3</a:t>
                      </a:r>
                      <a:r>
                        <a:rPr kumimoji="1" lang="ja-JP" altLang="en-US" sz="900" kern="1200" dirty="0">
                          <a:solidFill>
                            <a:srgbClr val="0D0D0D"/>
                          </a:solidFill>
                          <a:latin typeface="メイリオ"/>
                          <a:ea typeface="メイリオ"/>
                          <a:cs typeface="+mn-cs"/>
                        </a:rPr>
                        <a:t>月</a:t>
                      </a:r>
                      <a:r>
                        <a:rPr kumimoji="1" lang="en-US" altLang="ja-JP" sz="900" kern="1200" dirty="0">
                          <a:solidFill>
                            <a:srgbClr val="0D0D0D"/>
                          </a:solidFill>
                          <a:latin typeface="メイリオ"/>
                          <a:ea typeface="メイリオ"/>
                          <a:cs typeface="+mn-cs"/>
                        </a:rPr>
                        <a:t>10</a:t>
                      </a:r>
                      <a:r>
                        <a:rPr kumimoji="1" lang="ja-JP" altLang="en-US" sz="900" kern="1200" dirty="0">
                          <a:solidFill>
                            <a:srgbClr val="0D0D0D"/>
                          </a:solidFill>
                          <a:latin typeface="メイリオ"/>
                          <a:ea typeface="メイリオ"/>
                          <a:cs typeface="+mn-cs"/>
                        </a:rPr>
                        <a:t>日</a:t>
                      </a:r>
                      <a:r>
                        <a:rPr lang="en-US" altLang="ja-JP" sz="900" kern="1200" dirty="0">
                          <a:solidFill>
                            <a:srgbClr val="0D0D0D"/>
                          </a:solidFill>
                          <a:latin typeface="メイリオ"/>
                          <a:ea typeface="メイリオ"/>
                          <a:cs typeface="+mn-cs"/>
                        </a:rPr>
                        <a:t>(</a:t>
                      </a:r>
                      <a:r>
                        <a:rPr lang="ja-JP" altLang="en-US" sz="900" kern="1200" dirty="0">
                          <a:solidFill>
                            <a:srgbClr val="0D0D0D"/>
                          </a:solidFill>
                          <a:latin typeface="メイリオ"/>
                          <a:ea typeface="メイリオ"/>
                          <a:cs typeface="+mn-cs"/>
                        </a:rPr>
                        <a:t>火</a:t>
                      </a:r>
                      <a:r>
                        <a:rPr lang="en-US" altLang="ja-JP" sz="900" kern="1200" dirty="0">
                          <a:solidFill>
                            <a:srgbClr val="0D0D0D"/>
                          </a:solidFill>
                          <a:latin typeface="メイリオ"/>
                          <a:ea typeface="メイリオ"/>
                          <a:cs typeface="+mn-cs"/>
                        </a:rPr>
                        <a:t>)</a:t>
                      </a:r>
                      <a:endParaRPr kumimoji="1" lang="ja-JP" altLang="en-US" sz="900" kern="1200" dirty="0">
                        <a:solidFill>
                          <a:srgbClr val="0D0D0D"/>
                        </a:solidFill>
                        <a:latin typeface="メイリオ"/>
                        <a:ea typeface="メイリオ"/>
                        <a:cs typeface="+mn-cs"/>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6350" cap="flat" cmpd="sng" algn="ctr">
                      <a:solidFill>
                        <a:schemeClr val="tx1">
                          <a:lumMod val="50000"/>
                          <a:lumOff val="50000"/>
                        </a:schemeClr>
                      </a:solidFill>
                      <a:prstDash val="sysDot"/>
                      <a:round/>
                      <a:headEnd type="none" w="med" len="med"/>
                      <a:tailEnd type="none" w="med" len="med"/>
                    </a:lnL>
                    <a:lnR w="6350" cap="flat" cmpd="sng" algn="ctr">
                      <a:noFill/>
                      <a:prstDash val="sysDot"/>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extLst>
                  <a:ext uri="{0D108BD9-81ED-4DB2-BD59-A6C34878D82A}">
                    <a16:rowId xmlns:a16="http://schemas.microsoft.com/office/drawing/2014/main" val="777446988"/>
                  </a:ext>
                </a:extLst>
              </a:tr>
              <a:tr h="27135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入稿前審査対象</a:t>
                      </a:r>
                      <a:endParaRPr kumimoji="1" lang="en-US" altLang="ja-JP" sz="900" b="0" kern="1200">
                        <a:solidFill>
                          <a:schemeClr val="bg1"/>
                        </a:solidFill>
                        <a:latin typeface="Meiryo" panose="020B0604030504040204" pitchFamily="34" charset="-128"/>
                        <a:ea typeface="Meiryo" panose="020B0604030504040204" pitchFamily="34" charset="-128"/>
                        <a:cs typeface="+mn-cs"/>
                      </a:endParaRPr>
                    </a:p>
                  </a:txBody>
                  <a:tcPr marL="0" marR="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kern="1200">
                          <a:solidFill>
                            <a:srgbClr val="0D0D0D"/>
                          </a:solidFill>
                          <a:latin typeface="Meiryo"/>
                          <a:ea typeface="Meiryo"/>
                          <a:cs typeface="+mn-cs"/>
                        </a:rPr>
                        <a:t>-</a:t>
                      </a:r>
                      <a:endParaRPr kumimoji="1" lang="ja-JP" altLang="en-US" sz="900" kern="1200">
                        <a:solidFill>
                          <a:srgbClr val="0D0D0D"/>
                        </a:solidFill>
                        <a:latin typeface="Meiryo"/>
                        <a:ea typeface="Meiryo"/>
                        <a:cs typeface="+mn-cs"/>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kern="1200">
                          <a:solidFill>
                            <a:srgbClr val="0D0D0D"/>
                          </a:solidFill>
                          <a:latin typeface="Meiryo"/>
                          <a:ea typeface="Meiryo"/>
                          <a:cs typeface="+mn-cs"/>
                        </a:rPr>
                        <a:t>-</a:t>
                      </a:r>
                      <a:endParaRPr kumimoji="1" lang="ja-JP" altLang="en-US" sz="900">
                        <a:solidFill>
                          <a:srgbClr val="0D0D0D"/>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kern="1200">
                          <a:solidFill>
                            <a:srgbClr val="0D0D0D"/>
                          </a:solidFill>
                          <a:latin typeface="Meiryo"/>
                          <a:ea typeface="Meiryo"/>
                          <a:cs typeface="+mn-cs"/>
                        </a:rPr>
                        <a:t>-</a:t>
                      </a:r>
                      <a:endParaRPr kumimoji="1" lang="ja-JP" altLang="en-US" sz="900">
                        <a:solidFill>
                          <a:srgbClr val="0D0D0D"/>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kern="1200">
                          <a:solidFill>
                            <a:srgbClr val="0D0D0D"/>
                          </a:solidFill>
                          <a:latin typeface="Meiryo"/>
                          <a:ea typeface="Meiryo"/>
                          <a:cs typeface="+mn-cs"/>
                        </a:rPr>
                        <a:t>-</a:t>
                      </a:r>
                      <a:endParaRPr kumimoji="1" lang="ja-JP" altLang="en-US" sz="900">
                        <a:solidFill>
                          <a:srgbClr val="0D0D0D"/>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kern="1200">
                          <a:solidFill>
                            <a:srgbClr val="0D0D0D"/>
                          </a:solidFill>
                          <a:latin typeface="Meiryo"/>
                          <a:ea typeface="Meiryo"/>
                          <a:cs typeface="+mn-cs"/>
                        </a:rPr>
                        <a:t>-</a:t>
                      </a:r>
                      <a:endParaRPr kumimoji="1" lang="ja-JP" altLang="en-US" sz="900">
                        <a:solidFill>
                          <a:srgbClr val="0D0D0D"/>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a:solidFill>
                            <a:srgbClr val="0D0D0D"/>
                          </a:solidFill>
                          <a:latin typeface="Meiryo"/>
                          <a:ea typeface="Meiryo"/>
                        </a:rPr>
                        <a:t>-</a:t>
                      </a:r>
                      <a:endParaRPr kumimoji="1" lang="ja-JP" altLang="en-US" sz="900">
                        <a:solidFill>
                          <a:srgbClr val="0D0D0D"/>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3112060797"/>
                  </a:ext>
                </a:extLst>
              </a:tr>
              <a:tr h="512299">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800" b="0" kern="1200">
                          <a:solidFill>
                            <a:schemeClr val="bg1"/>
                          </a:solidFill>
                          <a:latin typeface="Meiryo" panose="020B0604030504040204" pitchFamily="34" charset="-128"/>
                          <a:ea typeface="Meiryo" panose="020B0604030504040204" pitchFamily="34" charset="-128"/>
                          <a:cs typeface="+mn-cs"/>
                        </a:rPr>
                        <a:t>広告タイプ</a:t>
                      </a:r>
                      <a:r>
                        <a:rPr kumimoji="1" lang="en-US" altLang="ja-JP" sz="800" b="0" kern="1200">
                          <a:solidFill>
                            <a:schemeClr val="bg1"/>
                          </a:solidFill>
                          <a:latin typeface="Meiryo" panose="020B0604030504040204" pitchFamily="34" charset="-128"/>
                          <a:ea typeface="Meiryo" panose="020B0604030504040204" pitchFamily="34" charset="-128"/>
                          <a:cs typeface="+mn-cs"/>
                        </a:rPr>
                        <a:t>/</a:t>
                      </a:r>
                      <a:r>
                        <a:rPr kumimoji="1" lang="ja-JP" altLang="en-US" sz="800" b="0" kern="1200">
                          <a:solidFill>
                            <a:schemeClr val="bg1"/>
                          </a:solidFill>
                          <a:latin typeface="Meiryo" panose="020B0604030504040204" pitchFamily="34" charset="-128"/>
                          <a:ea typeface="Meiryo" panose="020B0604030504040204" pitchFamily="34" charset="-128"/>
                          <a:cs typeface="+mn-cs"/>
                        </a:rPr>
                        <a:t>メインメディアの</a:t>
                      </a:r>
                      <a:endParaRPr kumimoji="1" lang="en-US" altLang="ja-JP" sz="800" b="0" kern="1200">
                        <a:solidFill>
                          <a:schemeClr val="bg1"/>
                        </a:solidFill>
                        <a:latin typeface="Meiryo" panose="020B0604030504040204" pitchFamily="34" charset="-128"/>
                        <a:ea typeface="Meiryo" panose="020B0604030504040204" pitchFamily="34" charset="-128"/>
                        <a:cs typeface="+mn-cs"/>
                      </a:endParaRPr>
                    </a:p>
                    <a:p>
                      <a:pPr algn="ctr"/>
                      <a:r>
                        <a:rPr kumimoji="1" lang="ja-JP" altLang="en-US" sz="800" b="0" kern="1200">
                          <a:solidFill>
                            <a:schemeClr val="bg1"/>
                          </a:solidFill>
                          <a:latin typeface="Meiryo" panose="020B0604030504040204" pitchFamily="34" charset="-128"/>
                          <a:ea typeface="Meiryo" panose="020B0604030504040204" pitchFamily="34" charset="-128"/>
                          <a:cs typeface="+mn-cs"/>
                        </a:rPr>
                        <a:t>形式</a:t>
                      </a:r>
                      <a:r>
                        <a:rPr kumimoji="1" lang="en-US" altLang="ja-JP" sz="800" b="0" kern="1200">
                          <a:solidFill>
                            <a:schemeClr val="bg1"/>
                          </a:solidFill>
                          <a:latin typeface="Meiryo" panose="020B0604030504040204" pitchFamily="34" charset="-128"/>
                          <a:ea typeface="Meiryo" panose="020B0604030504040204" pitchFamily="34" charset="-128"/>
                          <a:cs typeface="+mn-cs"/>
                        </a:rPr>
                        <a:t>/</a:t>
                      </a:r>
                      <a:r>
                        <a:rPr kumimoji="1" lang="ja-JP" altLang="en-US" sz="800" b="0" kern="1200">
                          <a:solidFill>
                            <a:schemeClr val="bg1"/>
                          </a:solidFill>
                          <a:latin typeface="Meiryo" panose="020B0604030504040204" pitchFamily="34" charset="-128"/>
                          <a:ea typeface="Meiryo" panose="020B0604030504040204" pitchFamily="34" charset="-128"/>
                          <a:cs typeface="+mn-cs"/>
                        </a:rPr>
                        <a:t>アスペクト比</a:t>
                      </a:r>
                    </a:p>
                  </a:txBody>
                  <a:tcPr marL="0" marR="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1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kern="1200" dirty="0">
                          <a:solidFill>
                            <a:srgbClr val="0D0D0D"/>
                          </a:solidFill>
                          <a:latin typeface="Meiryo" panose="020B0604030504040204" pitchFamily="34" charset="-128"/>
                          <a:ea typeface="Meiryo" panose="020B0604030504040204" pitchFamily="34" charset="-128"/>
                          <a:cs typeface="+mn-cs"/>
                        </a:rPr>
                        <a:t>【</a:t>
                      </a:r>
                      <a:r>
                        <a:rPr kumimoji="1" lang="ja-JP" altLang="en-US" sz="900" kern="1200" dirty="0">
                          <a:solidFill>
                            <a:srgbClr val="0D0D0D"/>
                          </a:solidFill>
                          <a:latin typeface="Meiryo" panose="020B0604030504040204" pitchFamily="34" charset="-128"/>
                          <a:ea typeface="Meiryo" panose="020B0604030504040204" pitchFamily="34" charset="-128"/>
                          <a:cs typeface="+mn-cs"/>
                        </a:rPr>
                        <a:t>スマートフォン</a:t>
                      </a:r>
                      <a:r>
                        <a:rPr kumimoji="1" lang="en-US" altLang="ja-JP" sz="900" kern="1200" dirty="0">
                          <a:solidFill>
                            <a:srgbClr val="0D0D0D"/>
                          </a:solidFill>
                          <a:latin typeface="Meiryo" panose="020B0604030504040204" pitchFamily="34" charset="-128"/>
                          <a:ea typeface="Meiryo" panose="020B0604030504040204" pitchFamily="34" charset="-128"/>
                          <a:cs typeface="+mn-cs"/>
                        </a:rPr>
                        <a:t>】</a:t>
                      </a:r>
                      <a:r>
                        <a:rPr kumimoji="1" lang="ja-JP" altLang="en-US" sz="900" kern="1200" dirty="0">
                          <a:solidFill>
                            <a:srgbClr val="0D0D0D"/>
                          </a:solidFill>
                          <a:latin typeface="Meiryo" panose="020B0604030504040204" pitchFamily="34" charset="-128"/>
                          <a:ea typeface="Meiryo" panose="020B0604030504040204" pitchFamily="34" charset="-128"/>
                          <a:cs typeface="+mn-cs"/>
                        </a:rPr>
                        <a:t>バナー</a:t>
                      </a:r>
                      <a:r>
                        <a:rPr kumimoji="1" lang="en-US" altLang="ja-JP" sz="900" kern="1200" dirty="0">
                          <a:solidFill>
                            <a:srgbClr val="0D0D0D"/>
                          </a:solidFill>
                          <a:latin typeface="Meiryo" panose="020B0604030504040204" pitchFamily="34" charset="-128"/>
                          <a:ea typeface="Meiryo" panose="020B0604030504040204" pitchFamily="34" charset="-128"/>
                          <a:cs typeface="+mn-cs"/>
                        </a:rPr>
                        <a:t>/</a:t>
                      </a:r>
                      <a:r>
                        <a:rPr kumimoji="1" lang="ja-JP" altLang="en-US" sz="900" kern="1200" dirty="0">
                          <a:solidFill>
                            <a:srgbClr val="0D0D0D"/>
                          </a:solidFill>
                          <a:latin typeface="Meiryo" panose="020B0604030504040204" pitchFamily="34" charset="-128"/>
                          <a:ea typeface="Meiryo" panose="020B0604030504040204" pitchFamily="34" charset="-128"/>
                          <a:cs typeface="+mn-cs"/>
                        </a:rPr>
                        <a:t>画像</a:t>
                      </a:r>
                      <a:r>
                        <a:rPr kumimoji="1" lang="en-US" altLang="ja-JP" sz="900" kern="1200" dirty="0">
                          <a:solidFill>
                            <a:srgbClr val="0D0D0D"/>
                          </a:solidFill>
                          <a:latin typeface="Meiryo" panose="020B0604030504040204" pitchFamily="34" charset="-128"/>
                          <a:ea typeface="Meiryo" panose="020B0604030504040204" pitchFamily="34" charset="-128"/>
                          <a:cs typeface="+mn-cs"/>
                        </a:rPr>
                        <a:t>/1</a:t>
                      </a:r>
                      <a:r>
                        <a:rPr kumimoji="1" lang="ja-JP" altLang="en-US" sz="900" kern="1200" dirty="0">
                          <a:solidFill>
                            <a:srgbClr val="0D0D0D"/>
                          </a:solidFill>
                          <a:latin typeface="Meiryo" panose="020B0604030504040204" pitchFamily="34" charset="-128"/>
                          <a:ea typeface="Meiryo" panose="020B0604030504040204" pitchFamily="34" charset="-128"/>
                          <a:cs typeface="+mn-cs"/>
                        </a:rPr>
                        <a:t>：</a:t>
                      </a:r>
                      <a:r>
                        <a:rPr kumimoji="1" lang="en-US" altLang="ja-JP" sz="900" kern="1200" dirty="0">
                          <a:solidFill>
                            <a:srgbClr val="0D0D0D"/>
                          </a:solidFill>
                          <a:latin typeface="Meiryo" panose="020B0604030504040204" pitchFamily="34" charset="-128"/>
                          <a:ea typeface="Meiryo" panose="020B0604030504040204" pitchFamily="34" charset="-128"/>
                          <a:cs typeface="+mn-cs"/>
                        </a:rPr>
                        <a:t>1</a:t>
                      </a:r>
                      <a:r>
                        <a:rPr kumimoji="1" lang="ja-JP" altLang="en-US" sz="900" kern="1200" dirty="0">
                          <a:solidFill>
                            <a:srgbClr val="0D0D0D"/>
                          </a:solidFill>
                          <a:latin typeface="Meiryo" panose="020B0604030504040204" pitchFamily="34" charset="-128"/>
                          <a:ea typeface="Meiryo" panose="020B0604030504040204" pitchFamily="34" charset="-128"/>
                          <a:cs typeface="+mn-cs"/>
                        </a:rPr>
                        <a:t>　バナー</a:t>
                      </a:r>
                      <a:r>
                        <a:rPr kumimoji="1" lang="en-US" altLang="ja-JP" sz="900" kern="1200" dirty="0">
                          <a:solidFill>
                            <a:srgbClr val="0D0D0D"/>
                          </a:solidFill>
                          <a:latin typeface="Meiryo" panose="020B0604030504040204" pitchFamily="34" charset="-128"/>
                          <a:ea typeface="Meiryo" panose="020B0604030504040204" pitchFamily="34" charset="-128"/>
                          <a:cs typeface="+mn-cs"/>
                        </a:rPr>
                        <a:t>/</a:t>
                      </a:r>
                      <a:r>
                        <a:rPr kumimoji="1" lang="ja-JP" altLang="en-US" sz="900" kern="1200" dirty="0">
                          <a:solidFill>
                            <a:srgbClr val="0D0D0D"/>
                          </a:solidFill>
                          <a:latin typeface="Meiryo" panose="020B0604030504040204" pitchFamily="34" charset="-128"/>
                          <a:ea typeface="Meiryo" panose="020B0604030504040204" pitchFamily="34" charset="-128"/>
                          <a:cs typeface="+mn-cs"/>
                        </a:rPr>
                        <a:t>動画</a:t>
                      </a:r>
                      <a:r>
                        <a:rPr kumimoji="1" lang="en-US" altLang="ja-JP" sz="900" kern="1200" dirty="0">
                          <a:solidFill>
                            <a:srgbClr val="0D0D0D"/>
                          </a:solidFill>
                          <a:latin typeface="Meiryo" panose="020B0604030504040204" pitchFamily="34" charset="-128"/>
                          <a:ea typeface="Meiryo" panose="020B0604030504040204" pitchFamily="34" charset="-128"/>
                          <a:cs typeface="+mn-cs"/>
                        </a:rPr>
                        <a:t>/1</a:t>
                      </a:r>
                      <a:r>
                        <a:rPr kumimoji="1" lang="ja-JP" altLang="en-US" sz="900" kern="1200" dirty="0">
                          <a:solidFill>
                            <a:srgbClr val="0D0D0D"/>
                          </a:solidFill>
                          <a:latin typeface="Meiryo" panose="020B0604030504040204" pitchFamily="34" charset="-128"/>
                          <a:ea typeface="Meiryo" panose="020B0604030504040204" pitchFamily="34" charset="-128"/>
                          <a:cs typeface="+mn-cs"/>
                        </a:rPr>
                        <a:t>：</a:t>
                      </a:r>
                      <a:r>
                        <a:rPr kumimoji="1" lang="en-US" altLang="ja-JP" sz="900" kern="1200" dirty="0">
                          <a:solidFill>
                            <a:srgbClr val="0D0D0D"/>
                          </a:solidFill>
                          <a:latin typeface="Meiryo" panose="020B0604030504040204" pitchFamily="34" charset="-128"/>
                          <a:ea typeface="Meiryo" panose="020B0604030504040204" pitchFamily="34" charset="-128"/>
                          <a:cs typeface="+mn-cs"/>
                        </a:rPr>
                        <a:t>1</a:t>
                      </a: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kern="1200" dirty="0">
                          <a:solidFill>
                            <a:srgbClr val="0D0D0D"/>
                          </a:solidFill>
                          <a:latin typeface="Meiryo" panose="020B0604030504040204" pitchFamily="34" charset="-128"/>
                          <a:ea typeface="Meiryo" panose="020B0604030504040204" pitchFamily="34" charset="-128"/>
                          <a:cs typeface="+mn-cs"/>
                        </a:rPr>
                        <a:t>【PC】</a:t>
                      </a:r>
                      <a:r>
                        <a:rPr kumimoji="1" lang="ja-JP" altLang="en-US" sz="900" kern="1200" dirty="0">
                          <a:solidFill>
                            <a:srgbClr val="0D0D0D"/>
                          </a:solidFill>
                          <a:latin typeface="Meiryo"/>
                          <a:ea typeface="Meiryo"/>
                          <a:cs typeface="+mn-cs"/>
                        </a:rPr>
                        <a:t>バナー</a:t>
                      </a:r>
                      <a:r>
                        <a:rPr kumimoji="1" lang="en-US" altLang="ja-JP" sz="900" kern="1200" dirty="0">
                          <a:solidFill>
                            <a:srgbClr val="0D0D0D"/>
                          </a:solidFill>
                          <a:latin typeface="Meiryo"/>
                          <a:ea typeface="Meiryo"/>
                          <a:cs typeface="+mn-cs"/>
                        </a:rPr>
                        <a:t>/</a:t>
                      </a:r>
                      <a:r>
                        <a:rPr kumimoji="1" lang="ja-JP" altLang="en-US" sz="900" kern="1200" dirty="0">
                          <a:solidFill>
                            <a:srgbClr val="0D0D0D"/>
                          </a:solidFill>
                          <a:latin typeface="Meiryo"/>
                          <a:ea typeface="Meiryo"/>
                          <a:cs typeface="+mn-cs"/>
                        </a:rPr>
                        <a:t>画像</a:t>
                      </a:r>
                      <a:r>
                        <a:rPr kumimoji="1" lang="en-US" altLang="ja-JP" sz="900" kern="1200" dirty="0">
                          <a:solidFill>
                            <a:srgbClr val="0D0D0D"/>
                          </a:solidFill>
                          <a:latin typeface="Meiryo"/>
                          <a:ea typeface="Meiryo"/>
                          <a:cs typeface="+mn-cs"/>
                        </a:rPr>
                        <a:t>/1</a:t>
                      </a:r>
                      <a:r>
                        <a:rPr kumimoji="1" lang="ja-JP" altLang="en-US" sz="900" kern="1200" dirty="0">
                          <a:solidFill>
                            <a:srgbClr val="0D0D0D"/>
                          </a:solidFill>
                          <a:latin typeface="Meiryo"/>
                          <a:ea typeface="Meiryo"/>
                          <a:cs typeface="+mn-cs"/>
                        </a:rPr>
                        <a:t>：</a:t>
                      </a:r>
                      <a:r>
                        <a:rPr kumimoji="1" lang="en-US" altLang="ja-JP" sz="900" kern="1200" dirty="0">
                          <a:solidFill>
                            <a:srgbClr val="0D0D0D"/>
                          </a:solidFill>
                          <a:latin typeface="Meiryo"/>
                          <a:ea typeface="Meiryo"/>
                          <a:cs typeface="+mn-cs"/>
                        </a:rPr>
                        <a:t>1</a:t>
                      </a:r>
                      <a:r>
                        <a:rPr kumimoji="1" lang="ja-JP" altLang="en-US" sz="900" kern="1200" dirty="0">
                          <a:solidFill>
                            <a:srgbClr val="0D0D0D"/>
                          </a:solidFill>
                          <a:latin typeface="Meiryo"/>
                          <a:ea typeface="Meiryo"/>
                          <a:cs typeface="+mn-cs"/>
                        </a:rPr>
                        <a:t>　バナー</a:t>
                      </a:r>
                      <a:r>
                        <a:rPr kumimoji="1" lang="en-US" altLang="ja-JP" sz="900" kern="1200" dirty="0">
                          <a:solidFill>
                            <a:srgbClr val="0D0D0D"/>
                          </a:solidFill>
                          <a:latin typeface="Meiryo"/>
                          <a:ea typeface="Meiryo"/>
                          <a:cs typeface="+mn-cs"/>
                        </a:rPr>
                        <a:t>/</a:t>
                      </a:r>
                      <a:r>
                        <a:rPr kumimoji="1" lang="ja-JP" altLang="en-US" sz="900" kern="1200" dirty="0">
                          <a:solidFill>
                            <a:srgbClr val="0D0D0D"/>
                          </a:solidFill>
                          <a:latin typeface="Meiryo"/>
                          <a:ea typeface="Meiryo"/>
                          <a:cs typeface="+mn-cs"/>
                        </a:rPr>
                        <a:t>動画</a:t>
                      </a:r>
                      <a:r>
                        <a:rPr kumimoji="1" lang="en-US" altLang="ja-JP" sz="900" kern="1200" dirty="0">
                          <a:solidFill>
                            <a:srgbClr val="0D0D0D"/>
                          </a:solidFill>
                          <a:latin typeface="Meiryo"/>
                          <a:ea typeface="Meiryo"/>
                          <a:cs typeface="+mn-cs"/>
                        </a:rPr>
                        <a:t>/1</a:t>
                      </a:r>
                      <a:r>
                        <a:rPr kumimoji="1" lang="ja-JP" altLang="en-US" sz="900" kern="1200" dirty="0">
                          <a:solidFill>
                            <a:srgbClr val="0D0D0D"/>
                          </a:solidFill>
                          <a:latin typeface="Meiryo"/>
                          <a:ea typeface="Meiryo"/>
                          <a:cs typeface="+mn-cs"/>
                        </a:rPr>
                        <a:t>：</a:t>
                      </a:r>
                      <a:r>
                        <a:rPr kumimoji="1" lang="en-US" altLang="ja-JP" sz="900" kern="1200" dirty="0">
                          <a:solidFill>
                            <a:srgbClr val="0D0D0D"/>
                          </a:solidFill>
                          <a:latin typeface="Meiryo"/>
                          <a:ea typeface="Meiryo"/>
                          <a:cs typeface="+mn-cs"/>
                        </a:rPr>
                        <a:t>1</a:t>
                      </a:r>
                      <a:endParaRPr kumimoji="1" lang="ja-JP" altLang="en-US" sz="900" kern="1200" dirty="0">
                        <a:solidFill>
                          <a:srgbClr val="0D0D0D"/>
                        </a:solidFill>
                        <a:latin typeface="Meiryo"/>
                        <a:ea typeface="Meiryo"/>
                        <a:cs typeface="+mn-cs"/>
                      </a:endParaRPr>
                    </a:p>
                  </a:txBody>
                  <a:tcPr marL="0" marR="0" marT="72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algn="ctr"/>
                      <a:endParaRPr kumimoji="1" lang="ja-JP" altLang="en-US" sz="800">
                        <a:solidFill>
                          <a:schemeClr val="tx1">
                            <a:lumMod val="65000"/>
                            <a:lumOff val="35000"/>
                          </a:schemeClr>
                        </a:solidFill>
                        <a:latin typeface="+mj-lt"/>
                        <a:ea typeface="+mj-ea"/>
                      </a:endParaRPr>
                    </a:p>
                  </a:txBody>
                  <a:tcPr anchor="ctr">
                    <a:lnL w="6350" cap="flat" cmpd="sng" algn="ctr">
                      <a:noFill/>
                      <a:prstDash val="dot"/>
                      <a:round/>
                      <a:headEnd type="none" w="med" len="med"/>
                      <a:tailEnd type="none" w="med" len="med"/>
                    </a:lnL>
                    <a:lnR w="6350" cap="flat" cmpd="sng" algn="ctr">
                      <a:no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pPr algn="ctr"/>
                      <a:endParaRPr kumimoji="1" lang="ja-JP" altLang="en-US" sz="800">
                        <a:solidFill>
                          <a:schemeClr val="tx1">
                            <a:lumMod val="65000"/>
                            <a:lumOff val="35000"/>
                          </a:schemeClr>
                        </a:solidFill>
                        <a:latin typeface="+mj-lt"/>
                        <a:ea typeface="+mj-ea"/>
                      </a:endParaRPr>
                    </a:p>
                  </a:txBody>
                  <a:tcPr anchor="ctr">
                    <a:lnL w="6350" cap="flat" cmpd="sng" algn="ctr">
                      <a:noFill/>
                      <a:prstDash val="dot"/>
                      <a:round/>
                      <a:headEnd type="none" w="med" len="med"/>
                      <a:tailEnd type="none" w="med" len="med"/>
                    </a:lnL>
                    <a:lnR w="6350" cap="flat" cmpd="sng" algn="ctr">
                      <a:no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pPr algn="ctr"/>
                      <a:endParaRPr kumimoji="1" lang="ja-JP" altLang="en-US" sz="800">
                        <a:solidFill>
                          <a:schemeClr val="tx1">
                            <a:lumMod val="65000"/>
                            <a:lumOff val="35000"/>
                          </a:schemeClr>
                        </a:solidFill>
                        <a:latin typeface="+mj-lt"/>
                        <a:ea typeface="+mj-ea"/>
                      </a:endParaRPr>
                    </a:p>
                  </a:txBody>
                  <a:tcPr anchor="ctr">
                    <a:lnL w="6350" cap="flat" cmpd="sng" algn="ctr">
                      <a:noFill/>
                      <a:prstDash val="dot"/>
                      <a:round/>
                      <a:headEnd type="none" w="med" len="med"/>
                      <a:tailEnd type="none" w="med" len="med"/>
                    </a:lnL>
                    <a:lnR w="6350" cap="flat" cmpd="sng" algn="ctr">
                      <a:no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a:solidFill>
                          <a:schemeClr val="tx1">
                            <a:lumMod val="65000"/>
                            <a:lumOff val="35000"/>
                          </a:schemeClr>
                        </a:solidFill>
                        <a:latin typeface="+mj-lt"/>
                        <a:ea typeface="+mj-ea"/>
                      </a:endParaRPr>
                    </a:p>
                  </a:txBody>
                  <a:tcPr anchor="ctr">
                    <a:lnL w="6350" cap="flat" cmpd="sng" algn="ctr">
                      <a:no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extLst>
                  <a:ext uri="{0D108BD9-81ED-4DB2-BD59-A6C34878D82A}">
                    <a16:rowId xmlns:a16="http://schemas.microsoft.com/office/drawing/2014/main" val="384434171"/>
                  </a:ext>
                </a:extLst>
              </a:tr>
              <a:tr h="434168">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バナー</a:t>
                      </a:r>
                      <a:r>
                        <a:rPr kumimoji="1" lang="en-US" altLang="ja-JP" sz="900" b="0" kern="1200">
                          <a:solidFill>
                            <a:schemeClr val="bg1"/>
                          </a:solidFill>
                          <a:latin typeface="Meiryo" panose="020B0604030504040204" pitchFamily="34" charset="-128"/>
                          <a:ea typeface="Meiryo" panose="020B0604030504040204" pitchFamily="34" charset="-128"/>
                          <a:cs typeface="+mn-cs"/>
                        </a:rPr>
                        <a:t>/</a:t>
                      </a:r>
                      <a:r>
                        <a:rPr kumimoji="1" lang="ja-JP" altLang="en-US" sz="900" b="0" kern="1200">
                          <a:solidFill>
                            <a:schemeClr val="bg1"/>
                          </a:solidFill>
                          <a:latin typeface="Meiryo" panose="020B0604030504040204" pitchFamily="34" charset="-128"/>
                          <a:ea typeface="Meiryo" panose="020B0604030504040204" pitchFamily="34" charset="-128"/>
                          <a:cs typeface="+mn-cs"/>
                        </a:rPr>
                        <a:t>動画</a:t>
                      </a:r>
                      <a:r>
                        <a:rPr kumimoji="1" lang="en-US" altLang="ja-JP" sz="900" b="0" kern="1200">
                          <a:solidFill>
                            <a:schemeClr val="bg1"/>
                          </a:solidFill>
                          <a:latin typeface="Meiryo" panose="020B0604030504040204" pitchFamily="34" charset="-128"/>
                          <a:ea typeface="Meiryo" panose="020B0604030504040204" pitchFamily="34" charset="-128"/>
                          <a:cs typeface="+mn-cs"/>
                        </a:rPr>
                        <a:t>/16</a:t>
                      </a:r>
                      <a:r>
                        <a:rPr kumimoji="1" lang="ja-JP" altLang="en-US" sz="900" b="0" kern="1200">
                          <a:solidFill>
                            <a:schemeClr val="bg1"/>
                          </a:solidFill>
                          <a:latin typeface="Meiryo" panose="020B0604030504040204" pitchFamily="34" charset="-128"/>
                          <a:ea typeface="Meiryo" panose="020B0604030504040204" pitchFamily="34" charset="-128"/>
                          <a:cs typeface="+mn-cs"/>
                        </a:rPr>
                        <a:t>：</a:t>
                      </a:r>
                      <a:r>
                        <a:rPr kumimoji="1" lang="en-US" altLang="ja-JP" sz="900" b="0" kern="1200">
                          <a:solidFill>
                            <a:schemeClr val="bg1"/>
                          </a:solidFill>
                          <a:latin typeface="Meiryo" panose="020B0604030504040204" pitchFamily="34" charset="-128"/>
                          <a:ea typeface="Meiryo" panose="020B0604030504040204" pitchFamily="34" charset="-128"/>
                          <a:cs typeface="+mn-cs"/>
                        </a:rPr>
                        <a:t>9</a:t>
                      </a:r>
                      <a:r>
                        <a:rPr kumimoji="1" lang="ja-JP" altLang="en-US" sz="900" b="0" kern="1200">
                          <a:solidFill>
                            <a:schemeClr val="bg1"/>
                          </a:solidFill>
                          <a:latin typeface="Meiryo" panose="020B0604030504040204" pitchFamily="34" charset="-128"/>
                          <a:ea typeface="Meiryo" panose="020B0604030504040204" pitchFamily="34" charset="-128"/>
                          <a:cs typeface="+mn-cs"/>
                        </a:rPr>
                        <a:t>広告</a:t>
                      </a:r>
                    </a:p>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タップ後の動作</a:t>
                      </a:r>
                    </a:p>
                  </a:txBody>
                  <a:tcPr marL="0" marR="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1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kern="1200" dirty="0">
                          <a:solidFill>
                            <a:srgbClr val="0D0D0D"/>
                          </a:solidFill>
                          <a:latin typeface="Meiryo" panose="020B0604030504040204" pitchFamily="34" charset="-128"/>
                          <a:ea typeface="Meiryo" panose="020B0604030504040204" pitchFamily="34" charset="-128"/>
                          <a:cs typeface="+mn-cs"/>
                        </a:rPr>
                        <a:t>動画をフルスクリーンで再生する（</a:t>
                      </a:r>
                      <a:r>
                        <a:rPr kumimoji="1" lang="en" altLang="ja-JP" sz="900" kern="1200" dirty="0">
                          <a:solidFill>
                            <a:srgbClr val="0D0D0D"/>
                          </a:solidFill>
                          <a:latin typeface="Meiryo" panose="020B0604030504040204" pitchFamily="34" charset="-128"/>
                          <a:ea typeface="Meiryo" panose="020B0604030504040204" pitchFamily="34" charset="-128"/>
                          <a:cs typeface="+mn-cs"/>
                        </a:rPr>
                        <a:t>for view</a:t>
                      </a:r>
                      <a:r>
                        <a:rPr kumimoji="1" lang="ja-JP" altLang="en" sz="900" kern="1200" dirty="0">
                          <a:solidFill>
                            <a:srgbClr val="0D0D0D"/>
                          </a:solidFill>
                          <a:latin typeface="Meiryo" panose="020B0604030504040204" pitchFamily="34" charset="-128"/>
                          <a:ea typeface="Meiryo" panose="020B0604030504040204" pitchFamily="34" charset="-128"/>
                          <a:cs typeface="+mn-cs"/>
                        </a:rPr>
                        <a:t>）　</a:t>
                      </a:r>
                      <a:r>
                        <a:rPr kumimoji="1" lang="en" altLang="ja-JP" sz="900" kern="1200" dirty="0">
                          <a:solidFill>
                            <a:srgbClr val="0D0D0D"/>
                          </a:solidFill>
                          <a:latin typeface="Meiryo" panose="020B0604030504040204" pitchFamily="34" charset="-128"/>
                          <a:ea typeface="Meiryo" panose="020B0604030504040204" pitchFamily="34" charset="-128"/>
                          <a:cs typeface="+mn-cs"/>
                        </a:rPr>
                        <a:t>/</a:t>
                      </a:r>
                      <a:r>
                        <a:rPr kumimoji="1" lang="ja-JP" altLang="en" sz="900" kern="1200" dirty="0">
                          <a:solidFill>
                            <a:srgbClr val="0D0D0D"/>
                          </a:solidFill>
                          <a:latin typeface="Meiryo" panose="020B0604030504040204" pitchFamily="34" charset="-128"/>
                          <a:ea typeface="Meiryo" panose="020B0604030504040204" pitchFamily="34" charset="-128"/>
                          <a:cs typeface="+mn-cs"/>
                        </a:rPr>
                        <a:t>　</a:t>
                      </a:r>
                      <a:r>
                        <a:rPr kumimoji="1" lang="ja-JP" altLang="en-US" sz="900" kern="1200" dirty="0">
                          <a:solidFill>
                            <a:srgbClr val="0D0D0D"/>
                          </a:solidFill>
                          <a:latin typeface="Meiryo" panose="020B0604030504040204" pitchFamily="34" charset="-128"/>
                          <a:ea typeface="Meiryo" panose="020B0604030504040204" pitchFamily="34" charset="-128"/>
                          <a:cs typeface="+mn-cs"/>
                        </a:rPr>
                        <a:t>ランディングページを表示する（</a:t>
                      </a:r>
                      <a:r>
                        <a:rPr kumimoji="1" lang="en" altLang="ja-JP" sz="900" kern="1200" dirty="0">
                          <a:solidFill>
                            <a:srgbClr val="0D0D0D"/>
                          </a:solidFill>
                          <a:latin typeface="Meiryo" panose="020B0604030504040204" pitchFamily="34" charset="-128"/>
                          <a:ea typeface="Meiryo" panose="020B0604030504040204" pitchFamily="34" charset="-128"/>
                          <a:cs typeface="+mn-cs"/>
                        </a:rPr>
                        <a:t>for click</a:t>
                      </a:r>
                      <a:r>
                        <a:rPr kumimoji="1" lang="ja-JP" altLang="en" sz="900" kern="1200" dirty="0">
                          <a:solidFill>
                            <a:srgbClr val="0D0D0D"/>
                          </a:solidFill>
                          <a:latin typeface="Meiryo" panose="020B0604030504040204" pitchFamily="34" charset="-128"/>
                          <a:ea typeface="Meiryo" panose="020B0604030504040204" pitchFamily="34" charset="-128"/>
                          <a:cs typeface="+mn-cs"/>
                        </a:rPr>
                        <a:t>）</a:t>
                      </a:r>
                    </a:p>
                  </a:txBody>
                  <a:tcPr marL="0" marR="0" marT="72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222981766"/>
                  </a:ext>
                </a:extLst>
              </a:tr>
              <a:tr h="27135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デバイス</a:t>
                      </a:r>
                    </a:p>
                  </a:txBody>
                  <a:tcPr marL="0" marR="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1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kern="1200" dirty="0">
                          <a:solidFill>
                            <a:srgbClr val="0D0D0D"/>
                          </a:solidFill>
                          <a:latin typeface="Meiryo" panose="020B0604030504040204" pitchFamily="34" charset="-128"/>
                          <a:ea typeface="Meiryo" panose="020B0604030504040204" pitchFamily="34" charset="-128"/>
                          <a:cs typeface="+mn-cs"/>
                        </a:rPr>
                        <a:t>スマートフォン（ウェブ</a:t>
                      </a:r>
                      <a:r>
                        <a:rPr kumimoji="1" lang="en-US" altLang="ja-JP" sz="900" kern="1200" dirty="0">
                          <a:solidFill>
                            <a:srgbClr val="0D0D0D"/>
                          </a:solidFill>
                          <a:latin typeface="Meiryo" panose="020B0604030504040204" pitchFamily="34" charset="-128"/>
                          <a:ea typeface="Meiryo" panose="020B0604030504040204" pitchFamily="34" charset="-128"/>
                          <a:cs typeface="+mn-cs"/>
                        </a:rPr>
                        <a:t>/</a:t>
                      </a:r>
                      <a:r>
                        <a:rPr kumimoji="1" lang="ja-JP" altLang="en-US" sz="900" kern="1200" dirty="0">
                          <a:solidFill>
                            <a:srgbClr val="0D0D0D"/>
                          </a:solidFill>
                          <a:latin typeface="Meiryo" panose="020B0604030504040204" pitchFamily="34" charset="-128"/>
                          <a:ea typeface="Meiryo" panose="020B0604030504040204" pitchFamily="34" charset="-128"/>
                          <a:cs typeface="+mn-cs"/>
                        </a:rPr>
                        <a:t>アプリ）　</a:t>
                      </a:r>
                      <a:r>
                        <a:rPr kumimoji="1" lang="en-US" altLang="ja-JP" sz="900" kern="1200" dirty="0">
                          <a:solidFill>
                            <a:srgbClr val="0D0D0D"/>
                          </a:solidFill>
                          <a:latin typeface="Meiryo" panose="020B0604030504040204" pitchFamily="34" charset="-128"/>
                          <a:ea typeface="Meiryo" panose="020B0604030504040204" pitchFamily="34" charset="-128"/>
                          <a:cs typeface="+mn-cs"/>
                        </a:rPr>
                        <a:t>/</a:t>
                      </a:r>
                      <a:r>
                        <a:rPr kumimoji="1" lang="ja-JP" altLang="en-US" sz="900" kern="1200" baseline="0" dirty="0">
                          <a:solidFill>
                            <a:srgbClr val="0D0D0D"/>
                          </a:solidFill>
                          <a:latin typeface="Meiryo" panose="020B0604030504040204" pitchFamily="34" charset="-128"/>
                          <a:ea typeface="Meiryo" panose="020B0604030504040204" pitchFamily="34" charset="-128"/>
                          <a:cs typeface="+mn-cs"/>
                        </a:rPr>
                        <a:t>　</a:t>
                      </a:r>
                      <a:r>
                        <a:rPr kumimoji="1" lang="en-US" altLang="ja-JP" sz="900" kern="1200" dirty="0">
                          <a:solidFill>
                            <a:srgbClr val="0D0D0D"/>
                          </a:solidFill>
                          <a:latin typeface="Meiryo" panose="020B0604030504040204" pitchFamily="34" charset="-128"/>
                          <a:ea typeface="Meiryo" panose="020B0604030504040204" pitchFamily="34" charset="-128"/>
                          <a:cs typeface="+mn-cs"/>
                        </a:rPr>
                        <a:t>PC</a:t>
                      </a:r>
                      <a:endParaRPr kumimoji="1" lang="ja-JP" altLang="en-US" sz="900" kern="1200" dirty="0">
                        <a:solidFill>
                          <a:srgbClr val="0D0D0D"/>
                        </a:solidFill>
                        <a:latin typeface="Meiryo" panose="020B0604030504040204" pitchFamily="34" charset="-128"/>
                        <a:ea typeface="Meiryo" panose="020B0604030504040204" pitchFamily="34" charset="-128"/>
                        <a:cs typeface="+mn-cs"/>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メイリオ"/>
                        <a:ea typeface="メイリオ"/>
                        <a:cs typeface="+mn-cs"/>
                      </a:endParaRPr>
                    </a:p>
                  </a:txBody>
                  <a:tcPr anchor="ctr">
                    <a:lnL w="6350" cap="flat" cmpd="sng" algn="ctr">
                      <a:noFill/>
                      <a:prstDash val="dot"/>
                      <a:round/>
                      <a:headEnd type="none" w="med" len="med"/>
                      <a:tailEnd type="none" w="med" len="med"/>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メイリオ"/>
                        <a:ea typeface="メイリオ"/>
                        <a:cs typeface="+mn-cs"/>
                      </a:endParaRPr>
                    </a:p>
                  </a:txBody>
                  <a:tcPr anchor="ctr">
                    <a:lnL w="6350" cap="flat" cmpd="sng" algn="ctr">
                      <a:noFill/>
                      <a:prstDash val="dot"/>
                      <a:round/>
                      <a:headEnd type="none" w="med" len="med"/>
                      <a:tailEnd type="none" w="med" len="med"/>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メイリオ"/>
                        <a:ea typeface="メイリオ"/>
                        <a:cs typeface="+mn-cs"/>
                      </a:endParaRPr>
                    </a:p>
                  </a:txBody>
                  <a:tcPr anchor="ctr">
                    <a:lnL w="6350" cap="flat" cmpd="sng" algn="ctr">
                      <a:noFill/>
                      <a:prstDash val="dot"/>
                      <a:round/>
                      <a:headEnd type="none" w="med" len="med"/>
                      <a:tailEnd type="none" w="med" len="med"/>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メイリオ"/>
                        <a:ea typeface="メイリオ"/>
                        <a:cs typeface="+mn-cs"/>
                      </a:endParaRPr>
                    </a:p>
                  </a:txBody>
                  <a:tcPr anchor="ctr">
                    <a:lnL w="6350" cap="flat" cmpd="sng" algn="ctr">
                      <a:noFill/>
                      <a:prstDash val="dot"/>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extLst>
                  <a:ext uri="{0D108BD9-81ED-4DB2-BD59-A6C34878D82A}">
                    <a16:rowId xmlns:a16="http://schemas.microsoft.com/office/drawing/2014/main" val="3931917948"/>
                  </a:ext>
                </a:extLst>
              </a:tr>
              <a:tr h="27135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掲載面</a:t>
                      </a:r>
                    </a:p>
                  </a:txBody>
                  <a:tcPr marL="0" marR="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1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kern="1200" dirty="0">
                          <a:solidFill>
                            <a:srgbClr val="0D0D0D"/>
                          </a:solidFill>
                          <a:latin typeface="Meiryo" panose="020B0604030504040204" pitchFamily="34" charset="-128"/>
                          <a:ea typeface="Meiryo" panose="020B0604030504040204" pitchFamily="34" charset="-128"/>
                          <a:cs typeface="+mn-cs"/>
                        </a:rPr>
                        <a:t>Yahoo! JAPAN</a:t>
                      </a:r>
                      <a:r>
                        <a:rPr kumimoji="1" lang="ja-JP" altLang="en-US" sz="900" kern="1200" dirty="0">
                          <a:solidFill>
                            <a:srgbClr val="0D0D0D"/>
                          </a:solidFill>
                          <a:latin typeface="Meiryo" panose="020B0604030504040204" pitchFamily="34" charset="-128"/>
                          <a:ea typeface="Meiryo" panose="020B0604030504040204" pitchFamily="34" charset="-128"/>
                          <a:cs typeface="+mn-cs"/>
                        </a:rPr>
                        <a:t>　トップページ</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6350" cap="flat" cmpd="sng" algn="ctr">
                      <a:noFill/>
                      <a:prstDash val="dot"/>
                      <a:round/>
                      <a:headEnd type="none" w="med" len="med"/>
                      <a:tailEnd type="none" w="med" len="med"/>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6350" cap="flat" cmpd="sng" algn="ctr">
                      <a:noFill/>
                      <a:prstDash val="dot"/>
                      <a:round/>
                      <a:headEnd type="none" w="med" len="med"/>
                      <a:tailEnd type="none" w="med" len="med"/>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6350" cap="flat" cmpd="sng" algn="ctr">
                      <a:noFill/>
                      <a:prstDash val="dot"/>
                      <a:round/>
                      <a:headEnd type="none" w="med" len="med"/>
                      <a:tailEnd type="none" w="med" len="med"/>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6350" cap="flat" cmpd="sng" algn="ctr">
                      <a:noFill/>
                      <a:prstDash val="dot"/>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extLst>
                  <a:ext uri="{0D108BD9-81ED-4DB2-BD59-A6C34878D82A}">
                    <a16:rowId xmlns:a16="http://schemas.microsoft.com/office/drawing/2014/main" val="787314208"/>
                  </a:ext>
                </a:extLst>
              </a:tr>
              <a:tr h="27135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掲載場所</a:t>
                      </a:r>
                    </a:p>
                  </a:txBody>
                  <a:tcPr marL="0" marR="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1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kern="1200" dirty="0">
                          <a:solidFill>
                            <a:srgbClr val="0D0D0D"/>
                          </a:solidFill>
                          <a:latin typeface="Meiryo"/>
                          <a:ea typeface="Meiryo"/>
                          <a:cs typeface="+mn-cs"/>
                        </a:rPr>
                        <a:t>Yahoo! JAPAN</a:t>
                      </a:r>
                      <a:r>
                        <a:rPr kumimoji="1" lang="ja-JP" altLang="en-US" sz="900" kern="1200" dirty="0">
                          <a:solidFill>
                            <a:srgbClr val="0D0D0D"/>
                          </a:solidFill>
                          <a:latin typeface="Meiryo"/>
                          <a:ea typeface="Meiryo"/>
                          <a:cs typeface="+mn-cs"/>
                        </a:rPr>
                        <a:t>　トップページ　および　</a:t>
                      </a:r>
                      <a:r>
                        <a:rPr kumimoji="1" lang="en-US" altLang="ja-JP" sz="900" kern="1200" dirty="0">
                          <a:solidFill>
                            <a:srgbClr val="0D0D0D"/>
                          </a:solidFill>
                          <a:latin typeface="Meiryo"/>
                          <a:ea typeface="Meiryo"/>
                          <a:cs typeface="+mn-cs"/>
                        </a:rPr>
                        <a:t>Yahoo! JAPAN</a:t>
                      </a:r>
                      <a:r>
                        <a:rPr kumimoji="1" lang="ja-JP" altLang="en-US" sz="900" kern="1200" dirty="0">
                          <a:solidFill>
                            <a:srgbClr val="0D0D0D"/>
                          </a:solidFill>
                          <a:latin typeface="Meiryo"/>
                          <a:ea typeface="Meiryo"/>
                          <a:cs typeface="+mn-cs"/>
                        </a:rPr>
                        <a:t>アプリのファーストビュー　</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mn-lt"/>
                        <a:ea typeface="+mn-ea"/>
                        <a:cs typeface="+mn-cs"/>
                      </a:endParaRPr>
                    </a:p>
                  </a:txBody>
                  <a:tcPr anchor="ctr">
                    <a:lnL w="6350" cap="flat" cmpd="sng" algn="ctr">
                      <a:noFill/>
                      <a:prstDash val="dot"/>
                      <a:round/>
                      <a:headEnd type="none" w="med" len="med"/>
                      <a:tailEnd type="none" w="med" len="med"/>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mn-lt"/>
                        <a:ea typeface="+mn-ea"/>
                        <a:cs typeface="+mn-cs"/>
                      </a:endParaRPr>
                    </a:p>
                  </a:txBody>
                  <a:tcPr anchor="ctr">
                    <a:lnL w="6350" cap="flat" cmpd="sng" algn="ctr">
                      <a:noFill/>
                      <a:prstDash val="dot"/>
                      <a:round/>
                      <a:headEnd type="none" w="med" len="med"/>
                      <a:tailEnd type="none" w="med" len="med"/>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6350" cap="flat" cmpd="sng" algn="ctr">
                      <a:noFill/>
                      <a:prstDash val="dot"/>
                      <a:round/>
                      <a:headEnd type="none" w="med" len="med"/>
                      <a:tailEnd type="none" w="med" len="med"/>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mn-lt"/>
                        <a:ea typeface="+mn-ea"/>
                        <a:cs typeface="+mn-cs"/>
                      </a:endParaRPr>
                    </a:p>
                  </a:txBody>
                  <a:tcPr anchor="ctr">
                    <a:lnL w="6350" cap="flat" cmpd="sng" algn="ctr">
                      <a:noFill/>
                      <a:prstDash val="dot"/>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extLst>
                  <a:ext uri="{0D108BD9-81ED-4DB2-BD59-A6C34878D82A}">
                    <a16:rowId xmlns:a16="http://schemas.microsoft.com/office/drawing/2014/main" val="3066738162"/>
                  </a:ext>
                </a:extLst>
              </a:tr>
              <a:tr h="27135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掲載期間</a:t>
                      </a:r>
                    </a:p>
                  </a:txBody>
                  <a:tcPr marL="0" marR="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1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rtl="0" eaLnBrk="1" fontAlgn="auto" latinLnBrk="0" hangingPunct="1">
                        <a:lnSpc>
                          <a:spcPct val="100000"/>
                        </a:lnSpc>
                        <a:spcBef>
                          <a:spcPts val="0"/>
                        </a:spcBef>
                        <a:spcAft>
                          <a:spcPts val="0"/>
                        </a:spcAft>
                        <a:buClrTx/>
                        <a:buSzTx/>
                        <a:buFontTx/>
                        <a:buNone/>
                      </a:pPr>
                      <a:r>
                        <a:rPr lang="en-US" altLang="ja-JP" sz="900" b="0" i="0" u="none" strike="noStrike" kern="1200" cap="none" spc="0" normalizeH="0" baseline="0" noProof="0" dirty="0">
                          <a:ln>
                            <a:noFill/>
                          </a:ln>
                          <a:solidFill>
                            <a:srgbClr val="0D0D0D"/>
                          </a:solidFill>
                          <a:effectLst/>
                          <a:uLnTx/>
                          <a:uFillTx/>
                          <a:latin typeface="Meiryo"/>
                          <a:ea typeface="Meiryo"/>
                          <a:cs typeface="+mn-cs"/>
                        </a:rPr>
                        <a:t>2026</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年</a:t>
                      </a:r>
                      <a:r>
                        <a:rPr kumimoji="1" lang="en-US" altLang="ja-JP" sz="900" b="0" i="0" u="none" strike="noStrike" kern="1200" cap="none" spc="0" normalizeH="0" baseline="0" noProof="0" dirty="0">
                          <a:ln>
                            <a:noFill/>
                          </a:ln>
                          <a:solidFill>
                            <a:srgbClr val="0D0D0D"/>
                          </a:solidFill>
                          <a:effectLst/>
                          <a:uLnTx/>
                          <a:uFillTx/>
                          <a:latin typeface="Meiryo"/>
                          <a:ea typeface="Meiryo"/>
                          <a:cs typeface="+mn-cs"/>
                        </a:rPr>
                        <a:t>4</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月</a:t>
                      </a:r>
                      <a:r>
                        <a:rPr kumimoji="1" lang="en-US" altLang="ja-JP" sz="900" b="0" i="0" u="none" strike="noStrike" kern="1200" cap="none" spc="0" normalizeH="0" baseline="0" noProof="0" dirty="0">
                          <a:ln>
                            <a:noFill/>
                          </a:ln>
                          <a:solidFill>
                            <a:srgbClr val="0D0D0D"/>
                          </a:solidFill>
                          <a:effectLst/>
                          <a:uLnTx/>
                          <a:uFillTx/>
                          <a:latin typeface="Meiryo"/>
                          <a:ea typeface="Meiryo"/>
                          <a:cs typeface="+mn-cs"/>
                        </a:rPr>
                        <a:t>1</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日（水）～　</a:t>
                      </a:r>
                      <a:r>
                        <a:rPr kumimoji="1" lang="en-US" altLang="ja-JP" sz="900" b="0" i="0" u="none" strike="noStrike" kern="1200" cap="none" spc="0" normalizeH="0" baseline="0" noProof="0" dirty="0">
                          <a:ln>
                            <a:noFill/>
                          </a:ln>
                          <a:solidFill>
                            <a:srgbClr val="0D0D0D"/>
                          </a:solidFill>
                          <a:effectLst/>
                          <a:uLnTx/>
                          <a:uFillTx/>
                          <a:latin typeface="Meiryo"/>
                          <a:ea typeface="Meiryo"/>
                          <a:cs typeface="+mn-cs"/>
                        </a:rPr>
                        <a:t>2026</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年</a:t>
                      </a:r>
                      <a:r>
                        <a:rPr kumimoji="1" lang="en-US" altLang="ja-JP" sz="900" b="0" i="0" u="none" strike="noStrike" kern="1200" cap="none" spc="0" normalizeH="0" baseline="0" noProof="0" dirty="0">
                          <a:ln>
                            <a:noFill/>
                          </a:ln>
                          <a:solidFill>
                            <a:srgbClr val="0D0D0D"/>
                          </a:solidFill>
                          <a:effectLst/>
                          <a:uLnTx/>
                          <a:uFillTx/>
                          <a:latin typeface="Meiryo"/>
                          <a:ea typeface="Meiryo"/>
                          <a:cs typeface="+mn-cs"/>
                        </a:rPr>
                        <a:t>9</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月</a:t>
                      </a:r>
                      <a:r>
                        <a:rPr kumimoji="1" lang="en-US" altLang="ja-JP" sz="900" b="0" i="0" u="none" strike="noStrike" kern="1200" cap="none" spc="0" normalizeH="0" baseline="0" noProof="0" dirty="0">
                          <a:ln>
                            <a:noFill/>
                          </a:ln>
                          <a:solidFill>
                            <a:srgbClr val="0D0D0D"/>
                          </a:solidFill>
                          <a:effectLst/>
                          <a:uLnTx/>
                          <a:uFillTx/>
                          <a:latin typeface="Meiryo"/>
                          <a:ea typeface="Meiryo"/>
                          <a:cs typeface="+mn-cs"/>
                        </a:rPr>
                        <a:t>30</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日（水）</a:t>
                      </a:r>
                      <a:endParaRPr kumimoji="1" lang="ja-JP" sz="900" dirty="0">
                        <a:solidFill>
                          <a:srgbClr val="0D0D0D"/>
                        </a:solidFill>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12700" cmpd="sng">
                      <a:noFill/>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40000"/>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12700" cmpd="sng">
                      <a:noFill/>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40000"/>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12700" cmpd="sng">
                      <a:noFill/>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40000"/>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12700" cmpd="sng">
                      <a:noFill/>
                    </a:lnL>
                    <a:lnR w="63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40000"/>
                      </a:srgbClr>
                    </a:solidFill>
                  </a:tcPr>
                </a:tc>
                <a:tc hMerge="1">
                  <a:txBody>
                    <a:bodyPr/>
                    <a:lstStyle/>
                    <a:p>
                      <a:endParaRPr kumimoji="1" lang="ja-JP" altLang="en-US"/>
                    </a:p>
                  </a:txBody>
                  <a:tcPr/>
                </a:tc>
                <a:extLst>
                  <a:ext uri="{0D108BD9-81ED-4DB2-BD59-A6C34878D82A}">
                    <a16:rowId xmlns:a16="http://schemas.microsoft.com/office/drawing/2014/main" val="2463668774"/>
                  </a:ext>
                </a:extLst>
              </a:tr>
              <a:tr h="27135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購入期間</a:t>
                      </a:r>
                    </a:p>
                  </a:txBody>
                  <a:tcPr marL="0" marR="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kern="1200" dirty="0">
                          <a:solidFill>
                            <a:srgbClr val="0D0D0D"/>
                          </a:solidFill>
                          <a:latin typeface="Meiryo" panose="020B0604030504040204" pitchFamily="34" charset="-128"/>
                          <a:ea typeface="Meiryo" panose="020B0604030504040204" pitchFamily="34" charset="-128"/>
                          <a:cs typeface="+mn-cs"/>
                        </a:rPr>
                        <a:t>5</a:t>
                      </a:r>
                      <a:r>
                        <a:rPr kumimoji="1" lang="ja-JP" altLang="en-US" sz="900" kern="1200" dirty="0">
                          <a:solidFill>
                            <a:srgbClr val="0D0D0D"/>
                          </a:solidFill>
                          <a:latin typeface="Meiryo" panose="020B0604030504040204" pitchFamily="34" charset="-128"/>
                          <a:ea typeface="Meiryo" panose="020B0604030504040204" pitchFamily="34" charset="-128"/>
                          <a:cs typeface="+mn-cs"/>
                        </a:rPr>
                        <a:t>日間～</a:t>
                      </a:r>
                      <a:r>
                        <a:rPr kumimoji="1" lang="en-US" altLang="ja-JP" sz="900" kern="1200" dirty="0">
                          <a:solidFill>
                            <a:srgbClr val="0D0D0D"/>
                          </a:solidFill>
                          <a:latin typeface="Meiryo" panose="020B0604030504040204" pitchFamily="34" charset="-128"/>
                          <a:ea typeface="Meiryo" panose="020B0604030504040204" pitchFamily="34" charset="-128"/>
                          <a:cs typeface="+mn-cs"/>
                        </a:rPr>
                        <a:t>31</a:t>
                      </a:r>
                      <a:r>
                        <a:rPr kumimoji="1" lang="ja-JP" altLang="en-US" sz="900" kern="1200" dirty="0">
                          <a:solidFill>
                            <a:srgbClr val="0D0D0D"/>
                          </a:solidFill>
                          <a:latin typeface="Meiryo" panose="020B0604030504040204" pitchFamily="34" charset="-128"/>
                          <a:ea typeface="Meiryo" panose="020B0604030504040204" pitchFamily="34" charset="-128"/>
                          <a:cs typeface="+mn-cs"/>
                        </a:rPr>
                        <a:t>日間</a:t>
                      </a:r>
                      <a:r>
                        <a:rPr kumimoji="1" lang="en-US" altLang="ja-JP" sz="900" kern="1200" dirty="0">
                          <a:solidFill>
                            <a:srgbClr val="0D0D0D"/>
                          </a:solidFill>
                          <a:latin typeface="Meiryo" panose="020B0604030504040204" pitchFamily="34" charset="-128"/>
                          <a:ea typeface="Meiryo" panose="020B0604030504040204" pitchFamily="34" charset="-128"/>
                          <a:cs typeface="+mn-cs"/>
                        </a:rPr>
                        <a:t>  </a:t>
                      </a:r>
                      <a:r>
                        <a:rPr kumimoji="1" lang="en-US" altLang="ja-JP" sz="900" kern="1200" dirty="0">
                          <a:solidFill>
                            <a:srgbClr val="002AFF"/>
                          </a:solidFill>
                          <a:latin typeface="Meiryo" panose="020B0604030504040204" pitchFamily="34" charset="-128"/>
                          <a:ea typeface="Meiryo" panose="020B0604030504040204" pitchFamily="34" charset="-128"/>
                          <a:cs typeface="+mn-cs"/>
                        </a:rPr>
                        <a:t>※1</a:t>
                      </a:r>
                      <a:endParaRPr kumimoji="1" lang="ja-JP" altLang="en-US" sz="900" kern="1200" dirty="0">
                        <a:solidFill>
                          <a:srgbClr val="002AFF"/>
                        </a:solidFill>
                        <a:latin typeface="Meiryo" panose="020B0604030504040204" pitchFamily="34" charset="-128"/>
                        <a:ea typeface="Meiryo" panose="020B0604030504040204" pitchFamily="34" charset="-128"/>
                        <a:cs typeface="+mn-cs"/>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algn="ctr"/>
                      <a:endParaRPr kumimoji="1" lang="ja-JP" altLang="en-US" sz="800">
                        <a:solidFill>
                          <a:schemeClr val="tx1">
                            <a:lumMod val="65000"/>
                            <a:lumOff val="35000"/>
                          </a:schemeClr>
                        </a:solidFill>
                        <a:latin typeface="+mj-lt"/>
                        <a:ea typeface="+mj-ea"/>
                      </a:endParaRPr>
                    </a:p>
                  </a:txBody>
                  <a:tcPr anchor="ctr">
                    <a:lnL w="6350" cap="flat" cmpd="sng" algn="ctr">
                      <a:noFill/>
                      <a:prstDash val="dot"/>
                      <a:round/>
                      <a:headEnd type="none" w="med" len="med"/>
                      <a:tailEnd type="none" w="med" len="med"/>
                    </a:lnL>
                    <a:lnR w="6350" cap="flat" cmpd="sng" algn="ctr">
                      <a:no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kern="1200">
                          <a:solidFill>
                            <a:srgbClr val="0D0D0D"/>
                          </a:solidFill>
                          <a:latin typeface="Meiryo" panose="020B0604030504040204" pitchFamily="34" charset="-128"/>
                          <a:ea typeface="Meiryo" panose="020B0604030504040204" pitchFamily="34" charset="-128"/>
                          <a:cs typeface="+mn-cs"/>
                        </a:rPr>
                        <a:t>3</a:t>
                      </a:r>
                      <a:r>
                        <a:rPr kumimoji="1" lang="ja-JP" altLang="en-US" sz="900" kern="1200">
                          <a:solidFill>
                            <a:srgbClr val="0D0D0D"/>
                          </a:solidFill>
                          <a:latin typeface="Meiryo" panose="020B0604030504040204" pitchFamily="34" charset="-128"/>
                          <a:ea typeface="Meiryo" panose="020B0604030504040204" pitchFamily="34" charset="-128"/>
                          <a:cs typeface="+mn-cs"/>
                        </a:rPr>
                        <a:t>日間～</a:t>
                      </a:r>
                      <a:r>
                        <a:rPr kumimoji="1" lang="en-US" altLang="ja-JP" sz="900" kern="1200">
                          <a:solidFill>
                            <a:srgbClr val="0D0D0D"/>
                          </a:solidFill>
                          <a:latin typeface="Meiryo" panose="020B0604030504040204" pitchFamily="34" charset="-128"/>
                          <a:ea typeface="Meiryo" panose="020B0604030504040204" pitchFamily="34" charset="-128"/>
                          <a:cs typeface="+mn-cs"/>
                        </a:rPr>
                        <a:t>31</a:t>
                      </a:r>
                      <a:r>
                        <a:rPr kumimoji="1" lang="ja-JP" altLang="en-US" sz="900" kern="1200">
                          <a:solidFill>
                            <a:srgbClr val="0D0D0D"/>
                          </a:solidFill>
                          <a:latin typeface="Meiryo" panose="020B0604030504040204" pitchFamily="34" charset="-128"/>
                          <a:ea typeface="Meiryo" panose="020B0604030504040204" pitchFamily="34" charset="-128"/>
                          <a:cs typeface="+mn-cs"/>
                        </a:rPr>
                        <a:t>日間</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4">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a:solidFill>
                            <a:srgbClr val="0D0D0D"/>
                          </a:solidFill>
                          <a:latin typeface="Meiryo" panose="020B0604030504040204" pitchFamily="34" charset="-128"/>
                          <a:ea typeface="Meiryo" panose="020B0604030504040204" pitchFamily="34" charset="-128"/>
                        </a:rPr>
                        <a:t>5</a:t>
                      </a:r>
                      <a:r>
                        <a:rPr kumimoji="1" lang="ja-JP" altLang="en-US" sz="900">
                          <a:solidFill>
                            <a:srgbClr val="0D0D0D"/>
                          </a:solidFill>
                          <a:latin typeface="Meiryo" panose="020B0604030504040204" pitchFamily="34" charset="-128"/>
                          <a:ea typeface="Meiryo" panose="020B0604030504040204" pitchFamily="34" charset="-128"/>
                        </a:rPr>
                        <a:t>日間～</a:t>
                      </a:r>
                      <a:r>
                        <a:rPr kumimoji="1" lang="en-US" altLang="ja-JP" sz="900">
                          <a:solidFill>
                            <a:srgbClr val="0D0D0D"/>
                          </a:solidFill>
                          <a:latin typeface="Meiryo" panose="020B0604030504040204" pitchFamily="34" charset="-128"/>
                          <a:ea typeface="Meiryo" panose="020B0604030504040204" pitchFamily="34" charset="-128"/>
                        </a:rPr>
                        <a:t>31</a:t>
                      </a:r>
                      <a:r>
                        <a:rPr kumimoji="1" lang="ja-JP" altLang="en-US" sz="900">
                          <a:solidFill>
                            <a:srgbClr val="0D0D0D"/>
                          </a:solidFill>
                          <a:latin typeface="Meiryo" panose="020B0604030504040204" pitchFamily="34" charset="-128"/>
                          <a:ea typeface="Meiryo" panose="020B0604030504040204" pitchFamily="34" charset="-128"/>
                        </a:rPr>
                        <a:t>日間</a:t>
                      </a:r>
                      <a:r>
                        <a:rPr kumimoji="1" lang="en-US" altLang="ja-JP" sz="900">
                          <a:solidFill>
                            <a:srgbClr val="0D0D0D"/>
                          </a:solidFill>
                          <a:latin typeface="Meiryo" panose="020B0604030504040204" pitchFamily="34" charset="-128"/>
                          <a:ea typeface="Meiryo" panose="020B0604030504040204" pitchFamily="34" charset="-128"/>
                        </a:rPr>
                        <a:t> </a:t>
                      </a:r>
                      <a:r>
                        <a:rPr kumimoji="1" lang="en-US" altLang="ja-JP" sz="900">
                          <a:solidFill>
                            <a:srgbClr val="002AFF"/>
                          </a:solidFill>
                          <a:latin typeface="Meiryo" panose="020B0604030504040204" pitchFamily="34" charset="-128"/>
                          <a:ea typeface="Meiryo" panose="020B0604030504040204" pitchFamily="34" charset="-128"/>
                        </a:rPr>
                        <a:t>※1</a:t>
                      </a:r>
                      <a:endParaRPr kumimoji="1" lang="ja-JP" altLang="en-US" sz="900">
                        <a:solidFill>
                          <a:srgbClr val="002AFF"/>
                        </a:solidFill>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a:solidFill>
                            <a:srgbClr val="0D0D0D"/>
                          </a:solidFill>
                          <a:latin typeface="Meiryo" panose="020B0604030504040204" pitchFamily="34" charset="-128"/>
                          <a:ea typeface="Meiryo" panose="020B0604030504040204" pitchFamily="34" charset="-128"/>
                        </a:rPr>
                        <a:t>5</a:t>
                      </a:r>
                      <a:r>
                        <a:rPr kumimoji="1" lang="ja-JP" altLang="en-US" sz="900">
                          <a:solidFill>
                            <a:srgbClr val="0D0D0D"/>
                          </a:solidFill>
                          <a:latin typeface="Meiryo" panose="020B0604030504040204" pitchFamily="34" charset="-128"/>
                          <a:ea typeface="Meiryo" panose="020B0604030504040204" pitchFamily="34" charset="-128"/>
                        </a:rPr>
                        <a:t>日間～</a:t>
                      </a:r>
                      <a:r>
                        <a:rPr kumimoji="1" lang="en-US" altLang="ja-JP" sz="900">
                          <a:solidFill>
                            <a:srgbClr val="0D0D0D"/>
                          </a:solidFill>
                          <a:latin typeface="Meiryo" panose="020B0604030504040204" pitchFamily="34" charset="-128"/>
                          <a:ea typeface="Meiryo" panose="020B0604030504040204" pitchFamily="34" charset="-128"/>
                        </a:rPr>
                        <a:t>31</a:t>
                      </a:r>
                      <a:r>
                        <a:rPr kumimoji="1" lang="ja-JP" altLang="en-US" sz="900">
                          <a:solidFill>
                            <a:srgbClr val="0D0D0D"/>
                          </a:solidFill>
                          <a:latin typeface="Meiryo" panose="020B0604030504040204" pitchFamily="34" charset="-128"/>
                          <a:ea typeface="Meiryo" panose="020B0604030504040204" pitchFamily="34" charset="-128"/>
                        </a:rPr>
                        <a:t>日間</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1967014782"/>
                  </a:ext>
                </a:extLst>
              </a:tr>
              <a:tr h="27135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料金タイプ</a:t>
                      </a:r>
                    </a:p>
                  </a:txBody>
                  <a:tcPr marL="0" marR="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1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dirty="0" err="1">
                          <a:solidFill>
                            <a:srgbClr val="0D0D0D"/>
                          </a:solidFill>
                          <a:latin typeface="Meiryo"/>
                          <a:ea typeface="Meiryo"/>
                        </a:rPr>
                        <a:t>vimps</a:t>
                      </a:r>
                      <a:r>
                        <a:rPr kumimoji="1" lang="ja-JP" altLang="en-US" sz="900" dirty="0">
                          <a:solidFill>
                            <a:srgbClr val="0D0D0D"/>
                          </a:solidFill>
                          <a:latin typeface="Meiryo"/>
                          <a:ea typeface="Meiryo"/>
                        </a:rPr>
                        <a:t>購入型</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algn="ctr"/>
                      <a:endParaRPr kumimoji="1" lang="ja-JP" altLang="en-US" sz="800">
                        <a:solidFill>
                          <a:schemeClr val="tx1">
                            <a:lumMod val="65000"/>
                            <a:lumOff val="35000"/>
                          </a:schemeClr>
                        </a:solidFill>
                        <a:latin typeface="+mj-lt"/>
                        <a:ea typeface="+mj-ea"/>
                      </a:endParaRPr>
                    </a:p>
                  </a:txBody>
                  <a:tcPr anchor="ctr">
                    <a:lnL w="12700" cmpd="sng">
                      <a:noFill/>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40000"/>
                      </a:srgbClr>
                    </a:solidFill>
                  </a:tcPr>
                </a:tc>
                <a:tc hMerge="1">
                  <a:txBody>
                    <a:bodyPr/>
                    <a:lstStyle/>
                    <a:p>
                      <a:endParaRPr kumimoji="1" lang="ja-JP" altLang="en-US"/>
                    </a:p>
                  </a:txBody>
                  <a:tcPr/>
                </a:tc>
                <a:tc hMerge="1">
                  <a:txBody>
                    <a:bodyPr/>
                    <a:lstStyle/>
                    <a:p>
                      <a:pPr algn="ctr"/>
                      <a:endParaRPr kumimoji="1" lang="ja-JP" altLang="en-US" sz="800">
                        <a:solidFill>
                          <a:schemeClr val="tx1">
                            <a:lumMod val="65000"/>
                            <a:lumOff val="35000"/>
                          </a:schemeClr>
                        </a:solidFill>
                        <a:latin typeface="+mj-lt"/>
                        <a:ea typeface="+mj-ea"/>
                      </a:endParaRPr>
                    </a:p>
                  </a:txBody>
                  <a:tcPr anchor="ctr">
                    <a:lnL w="12700" cmpd="sng">
                      <a:noFill/>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40000"/>
                      </a:srgbClr>
                    </a:solidFill>
                  </a:tcPr>
                </a:tc>
                <a:tc hMerge="1">
                  <a:txBody>
                    <a:bodyPr/>
                    <a:lstStyle/>
                    <a:p>
                      <a:endParaRPr kumimoji="1" lang="ja-JP" altLang="en-US"/>
                    </a:p>
                  </a:txBody>
                  <a:tcPr/>
                </a:tc>
                <a:tc hMerge="1">
                  <a:txBody>
                    <a:bodyPr/>
                    <a:lstStyle/>
                    <a:p>
                      <a:pPr algn="ctr"/>
                      <a:endParaRPr kumimoji="1" lang="ja-JP" altLang="en-US" sz="800" kern="1200">
                        <a:solidFill>
                          <a:schemeClr val="tx1">
                            <a:lumMod val="65000"/>
                            <a:lumOff val="35000"/>
                          </a:schemeClr>
                        </a:solidFill>
                        <a:latin typeface="+mn-lt"/>
                        <a:ea typeface="+mn-ea"/>
                        <a:cs typeface="+mn-cs"/>
                      </a:endParaRPr>
                    </a:p>
                  </a:txBody>
                  <a:tcPr anchor="ctr">
                    <a:lnL w="12700" cmpd="sng">
                      <a:noFill/>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40000"/>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sz="800" kern="1200">
                        <a:solidFill>
                          <a:schemeClr val="tx1">
                            <a:lumMod val="65000"/>
                            <a:lumOff val="35000"/>
                          </a:schemeClr>
                        </a:solidFill>
                        <a:latin typeface="+mn-lt"/>
                        <a:ea typeface="+mn-ea"/>
                        <a:cs typeface="+mn-cs"/>
                      </a:endParaRPr>
                    </a:p>
                  </a:txBody>
                  <a:tcPr anchor="ctr">
                    <a:lnL w="12700" cmpd="sng">
                      <a:noFill/>
                    </a:lnL>
                    <a:lnR w="63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40000"/>
                      </a:srgbClr>
                    </a:solidFill>
                  </a:tcPr>
                </a:tc>
                <a:tc hMerge="1">
                  <a:txBody>
                    <a:bodyPr/>
                    <a:lstStyle/>
                    <a:p>
                      <a:endParaRPr kumimoji="1" lang="ja-JP" altLang="en-US"/>
                    </a:p>
                  </a:txBody>
                  <a:tcPr/>
                </a:tc>
                <a:extLst>
                  <a:ext uri="{0D108BD9-81ED-4DB2-BD59-A6C34878D82A}">
                    <a16:rowId xmlns:a16="http://schemas.microsoft.com/office/drawing/2014/main" val="1750538939"/>
                  </a:ext>
                </a:extLst>
              </a:tr>
              <a:tr h="27135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最低購入価格</a:t>
                      </a:r>
                    </a:p>
                  </a:txBody>
                  <a:tcPr marL="0" marR="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dirty="0">
                          <a:solidFill>
                            <a:srgbClr val="0D0D0D"/>
                          </a:solidFill>
                          <a:latin typeface="Meiryo" panose="020B0604030504040204" pitchFamily="34" charset="-128"/>
                          <a:ea typeface="Meiryo" panose="020B0604030504040204" pitchFamily="34" charset="-128"/>
                        </a:rPr>
                        <a:t>5,000,000</a:t>
                      </a:r>
                      <a:r>
                        <a:rPr kumimoji="1" lang="ja-JP" altLang="en-US" sz="900" dirty="0">
                          <a:solidFill>
                            <a:srgbClr val="0D0D0D"/>
                          </a:solidFill>
                          <a:latin typeface="Meiryo" panose="020B0604030504040204" pitchFamily="34" charset="-128"/>
                          <a:ea typeface="Meiryo" panose="020B0604030504040204" pitchFamily="34" charset="-128"/>
                        </a:rPr>
                        <a:t>円</a:t>
                      </a:r>
                      <a:endParaRPr kumimoji="1" lang="en-US" altLang="ja-JP" sz="900" dirty="0">
                        <a:solidFill>
                          <a:srgbClr val="0D0D0D"/>
                        </a:solidFill>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kern="1200" dirty="0">
                          <a:solidFill>
                            <a:srgbClr val="0D0D0D"/>
                          </a:solidFill>
                          <a:latin typeface="Meiryo" panose="020B0604030504040204" pitchFamily="34" charset="-128"/>
                          <a:ea typeface="Meiryo" panose="020B0604030504040204" pitchFamily="34" charset="-128"/>
                          <a:cs typeface="+mn-cs"/>
                        </a:rPr>
                        <a:t>10,000,000</a:t>
                      </a:r>
                      <a:r>
                        <a:rPr kumimoji="1" lang="ja-JP" altLang="en-US" sz="900" kern="1200" dirty="0">
                          <a:solidFill>
                            <a:srgbClr val="0D0D0D"/>
                          </a:solidFill>
                          <a:latin typeface="Meiryo" panose="020B0604030504040204" pitchFamily="34" charset="-128"/>
                          <a:ea typeface="Meiryo" panose="020B0604030504040204" pitchFamily="34" charset="-128"/>
                          <a:cs typeface="+mn-cs"/>
                        </a:rPr>
                        <a:t>円</a:t>
                      </a:r>
                      <a:endParaRPr kumimoji="1" lang="en-US" altLang="ja-JP" sz="900" kern="1200" dirty="0">
                        <a:solidFill>
                          <a:srgbClr val="0D0D0D"/>
                        </a:solidFill>
                        <a:latin typeface="Meiryo" panose="020B0604030504040204" pitchFamily="34" charset="-128"/>
                        <a:ea typeface="Meiryo" panose="020B0604030504040204" pitchFamily="34" charset="-128"/>
                        <a:cs typeface="+mn-cs"/>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kern="1200">
                          <a:solidFill>
                            <a:srgbClr val="0D0D0D"/>
                          </a:solidFill>
                          <a:latin typeface="Meiryo" panose="020B0604030504040204" pitchFamily="34" charset="-128"/>
                          <a:ea typeface="Meiryo" panose="020B0604030504040204" pitchFamily="34" charset="-128"/>
                          <a:cs typeface="+mn-cs"/>
                        </a:rPr>
                        <a:t>10,000,000</a:t>
                      </a:r>
                      <a:r>
                        <a:rPr kumimoji="1" lang="ja-JP" altLang="en-US" sz="900" kern="1200">
                          <a:solidFill>
                            <a:srgbClr val="0D0D0D"/>
                          </a:solidFill>
                          <a:latin typeface="Meiryo" panose="020B0604030504040204" pitchFamily="34" charset="-128"/>
                          <a:ea typeface="Meiryo" panose="020B0604030504040204" pitchFamily="34" charset="-128"/>
                          <a:cs typeface="+mn-cs"/>
                        </a:rPr>
                        <a:t>円</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kern="1200">
                          <a:solidFill>
                            <a:srgbClr val="0D0D0D"/>
                          </a:solidFill>
                          <a:latin typeface="Meiryo" panose="020B0604030504040204" pitchFamily="34" charset="-128"/>
                          <a:ea typeface="Meiryo" panose="020B0604030504040204" pitchFamily="34" charset="-128"/>
                          <a:cs typeface="+mn-cs"/>
                        </a:rPr>
                        <a:t>500,000</a:t>
                      </a:r>
                      <a:r>
                        <a:rPr kumimoji="1" lang="ja-JP" altLang="en-US" sz="900" kern="1200">
                          <a:solidFill>
                            <a:srgbClr val="0D0D0D"/>
                          </a:solidFill>
                          <a:latin typeface="Meiryo" panose="020B0604030504040204" pitchFamily="34" charset="-128"/>
                          <a:ea typeface="Meiryo" panose="020B0604030504040204" pitchFamily="34" charset="-128"/>
                          <a:cs typeface="+mn-cs"/>
                        </a:rPr>
                        <a:t>円</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kern="1200">
                          <a:solidFill>
                            <a:srgbClr val="0D0D0D"/>
                          </a:solidFill>
                          <a:latin typeface="Meiryo" panose="020B0604030504040204" pitchFamily="34" charset="-128"/>
                          <a:ea typeface="Meiryo" panose="020B0604030504040204" pitchFamily="34" charset="-128"/>
                          <a:cs typeface="+mn-cs"/>
                        </a:rPr>
                        <a:t>3,000,000</a:t>
                      </a:r>
                      <a:r>
                        <a:rPr kumimoji="1" lang="ja-JP" altLang="en-US" sz="900" kern="1200">
                          <a:solidFill>
                            <a:srgbClr val="0D0D0D"/>
                          </a:solidFill>
                          <a:latin typeface="Meiryo" panose="020B0604030504040204" pitchFamily="34" charset="-128"/>
                          <a:ea typeface="Meiryo" panose="020B0604030504040204" pitchFamily="34" charset="-128"/>
                          <a:cs typeface="+mn-cs"/>
                        </a:rPr>
                        <a:t>円</a:t>
                      </a:r>
                      <a:endParaRPr kumimoji="1" lang="en-US" altLang="ja-JP" sz="900" kern="1200">
                        <a:solidFill>
                          <a:srgbClr val="0D0D0D"/>
                        </a:solidFill>
                        <a:latin typeface="Meiryo" panose="020B0604030504040204" pitchFamily="34" charset="-128"/>
                        <a:ea typeface="Meiryo" panose="020B0604030504040204" pitchFamily="34" charset="-128"/>
                        <a:cs typeface="+mn-cs"/>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kern="1200">
                          <a:solidFill>
                            <a:srgbClr val="0D0D0D"/>
                          </a:solidFill>
                          <a:latin typeface="Meiryo" panose="020B0604030504040204" pitchFamily="34" charset="-128"/>
                          <a:ea typeface="Meiryo" panose="020B0604030504040204" pitchFamily="34" charset="-128"/>
                          <a:cs typeface="+mn-cs"/>
                        </a:rPr>
                        <a:t>100,000</a:t>
                      </a:r>
                      <a:r>
                        <a:rPr kumimoji="1" lang="ja-JP" altLang="en-US" sz="900" kern="1200">
                          <a:solidFill>
                            <a:srgbClr val="0D0D0D"/>
                          </a:solidFill>
                          <a:latin typeface="Meiryo" panose="020B0604030504040204" pitchFamily="34" charset="-128"/>
                          <a:ea typeface="Meiryo" panose="020B0604030504040204" pitchFamily="34" charset="-128"/>
                          <a:cs typeface="+mn-cs"/>
                        </a:rPr>
                        <a:t>円</a:t>
                      </a:r>
                      <a:endParaRPr kumimoji="1" lang="en-US" altLang="ja-JP" sz="900" kern="1200">
                        <a:solidFill>
                          <a:srgbClr val="0D0D0D"/>
                        </a:solidFill>
                        <a:latin typeface="Meiryo" panose="020B0604030504040204" pitchFamily="34" charset="-128"/>
                        <a:ea typeface="Meiryo" panose="020B0604030504040204" pitchFamily="34" charset="-128"/>
                        <a:cs typeface="+mn-cs"/>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3381913646"/>
                  </a:ext>
                </a:extLst>
              </a:tr>
              <a:tr h="434168">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a:ea typeface="Meiryo"/>
                          <a:cs typeface="+mn-cs"/>
                        </a:rPr>
                        <a:t>基本料金（</a:t>
                      </a:r>
                      <a:r>
                        <a:rPr kumimoji="1" lang="en-US" altLang="ja-JP" sz="900" b="0" kern="1200" err="1">
                          <a:solidFill>
                            <a:schemeClr val="bg1"/>
                          </a:solidFill>
                          <a:latin typeface="Meiryo"/>
                          <a:ea typeface="Meiryo"/>
                          <a:cs typeface="+mn-cs"/>
                        </a:rPr>
                        <a:t>vCPM</a:t>
                      </a:r>
                      <a:r>
                        <a:rPr kumimoji="1" lang="ja-JP" altLang="en-US" sz="900" b="0" kern="1200">
                          <a:solidFill>
                            <a:schemeClr val="bg1"/>
                          </a:solidFill>
                          <a:latin typeface="Meiryo"/>
                          <a:ea typeface="Meiryo"/>
                          <a:cs typeface="+mn-cs"/>
                        </a:rPr>
                        <a:t>）</a:t>
                      </a:r>
                    </a:p>
                  </a:txBody>
                  <a:tcPr marL="0" marR="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dirty="0">
                          <a:solidFill>
                            <a:srgbClr val="0D0D0D"/>
                          </a:solidFill>
                          <a:latin typeface="Meiryo"/>
                          <a:ea typeface="Meiryo"/>
                        </a:rPr>
                        <a:t>936</a:t>
                      </a:r>
                      <a:r>
                        <a:rPr kumimoji="1" lang="ja-JP" altLang="en-US" sz="900" dirty="0">
                          <a:solidFill>
                            <a:srgbClr val="0D0D0D"/>
                          </a:solidFill>
                          <a:latin typeface="Meiryo"/>
                          <a:ea typeface="Meiryo"/>
                        </a:rPr>
                        <a:t>円</a:t>
                      </a:r>
                      <a:endParaRPr kumimoji="1" lang="en-US" altLang="ja-JP" sz="900" dirty="0">
                        <a:solidFill>
                          <a:srgbClr val="0D0D0D"/>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dirty="0">
                          <a:solidFill>
                            <a:srgbClr val="0D0D0D"/>
                          </a:solidFill>
                          <a:latin typeface="Meiryo"/>
                          <a:ea typeface="Meiryo"/>
                        </a:rPr>
                        <a:t>842</a:t>
                      </a:r>
                      <a:r>
                        <a:rPr kumimoji="1" lang="ja-JP" altLang="en-US" sz="900" dirty="0">
                          <a:solidFill>
                            <a:srgbClr val="0D0D0D"/>
                          </a:solidFill>
                          <a:latin typeface="Meiryo"/>
                          <a:ea typeface="Meiryo"/>
                        </a:rPr>
                        <a:t>円</a:t>
                      </a:r>
                      <a:r>
                        <a:rPr lang="en-US" altLang="ja-JP" sz="900" dirty="0">
                          <a:solidFill>
                            <a:srgbClr val="0D0D0D"/>
                          </a:solidFill>
                          <a:latin typeface="Meiryo"/>
                          <a:ea typeface="Meiryo"/>
                        </a:rPr>
                        <a:t> </a:t>
                      </a:r>
                      <a:r>
                        <a:rPr kumimoji="1" lang="en-US" altLang="ja-JP" sz="900" dirty="0">
                          <a:solidFill>
                            <a:srgbClr val="0D0D0D"/>
                          </a:solidFill>
                          <a:latin typeface="Meiryo"/>
                          <a:ea typeface="Meiryo"/>
                        </a:rPr>
                        <a:t> </a:t>
                      </a:r>
                      <a:r>
                        <a:rPr kumimoji="1" lang="en-US" altLang="ja-JP" sz="900" kern="1200" dirty="0">
                          <a:solidFill>
                            <a:srgbClr val="002AFF"/>
                          </a:solidFill>
                          <a:latin typeface="Meiryo"/>
                          <a:ea typeface="Meiryo"/>
                          <a:cs typeface="+mn-cs"/>
                        </a:rPr>
                        <a:t>※2</a:t>
                      </a:r>
                      <a:endParaRPr kumimoji="1" lang="en-US" altLang="ja-JP" sz="900" dirty="0">
                        <a:solidFill>
                          <a:srgbClr val="0D0D0D"/>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dirty="0">
                          <a:solidFill>
                            <a:srgbClr val="0D0D0D"/>
                          </a:solidFill>
                          <a:latin typeface="Meiryo"/>
                          <a:ea typeface="Meiryo"/>
                        </a:rPr>
                        <a:t>897</a:t>
                      </a:r>
                      <a:r>
                        <a:rPr kumimoji="1" lang="ja-JP" altLang="en-US" sz="900" dirty="0">
                          <a:solidFill>
                            <a:srgbClr val="0D0D0D"/>
                          </a:solidFill>
                          <a:latin typeface="Meiryo"/>
                          <a:ea typeface="Meiryo"/>
                        </a:rPr>
                        <a:t>円</a:t>
                      </a:r>
                      <a:r>
                        <a:rPr lang="en-US" altLang="ja-JP" sz="900" dirty="0">
                          <a:solidFill>
                            <a:srgbClr val="0D0D0D"/>
                          </a:solidFill>
                          <a:latin typeface="Meiryo"/>
                          <a:ea typeface="Meiryo"/>
                        </a:rPr>
                        <a:t> </a:t>
                      </a:r>
                      <a:r>
                        <a:rPr kumimoji="1" lang="en-US" altLang="ja-JP" sz="900" dirty="0">
                          <a:solidFill>
                            <a:srgbClr val="0D0D0D"/>
                          </a:solidFill>
                          <a:latin typeface="Meiryo"/>
                          <a:ea typeface="Meiryo"/>
                        </a:rPr>
                        <a:t> </a:t>
                      </a:r>
                      <a:r>
                        <a:rPr kumimoji="1" lang="en-US" altLang="ja-JP" sz="900" kern="1200" dirty="0">
                          <a:solidFill>
                            <a:srgbClr val="002AFF"/>
                          </a:solidFill>
                          <a:latin typeface="Meiryo"/>
                          <a:ea typeface="Meiryo"/>
                          <a:cs typeface="+mn-cs"/>
                        </a:rPr>
                        <a:t>※3</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dirty="0">
                          <a:solidFill>
                            <a:srgbClr val="0D0D0D"/>
                          </a:solidFill>
                          <a:latin typeface="Meiryo"/>
                          <a:ea typeface="Meiryo"/>
                        </a:rPr>
                        <a:t>1,123</a:t>
                      </a:r>
                      <a:r>
                        <a:rPr kumimoji="1" lang="ja-JP" altLang="en-US" sz="900" dirty="0">
                          <a:solidFill>
                            <a:srgbClr val="0D0D0D"/>
                          </a:solidFill>
                          <a:latin typeface="Meiryo"/>
                          <a:ea typeface="Meiryo"/>
                        </a:rPr>
                        <a:t>円★</a:t>
                      </a:r>
                      <a:endParaRPr kumimoji="1" lang="en-US" altLang="ja-JP" sz="900" dirty="0">
                        <a:solidFill>
                          <a:srgbClr val="0D0D0D"/>
                        </a:solidFill>
                        <a:latin typeface="Meiryo"/>
                        <a:ea typeface="Meiryo"/>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kern="1200" dirty="0">
                          <a:solidFill>
                            <a:srgbClr val="0D0D0D"/>
                          </a:solidFill>
                          <a:latin typeface="Meiryo"/>
                          <a:ea typeface="Meiryo"/>
                          <a:cs typeface="+mn-cs"/>
                        </a:rPr>
                        <a:t>（</a:t>
                      </a:r>
                      <a:r>
                        <a:rPr kumimoji="1" lang="en-US" altLang="ja-JP" sz="900" kern="1200" dirty="0">
                          <a:solidFill>
                            <a:srgbClr val="0D0D0D"/>
                          </a:solidFill>
                          <a:latin typeface="Meiryo"/>
                          <a:ea typeface="Meiryo"/>
                          <a:cs typeface="+mn-cs"/>
                        </a:rPr>
                        <a:t>936</a:t>
                      </a:r>
                      <a:r>
                        <a:rPr kumimoji="1" lang="ja-JP" altLang="en-US" sz="900" kern="1200" dirty="0">
                          <a:solidFill>
                            <a:srgbClr val="0D0D0D"/>
                          </a:solidFill>
                          <a:latin typeface="Meiryo"/>
                          <a:ea typeface="Meiryo"/>
                          <a:cs typeface="+mn-cs"/>
                        </a:rPr>
                        <a:t>円</a:t>
                      </a:r>
                      <a:r>
                        <a:rPr kumimoji="1" lang="en-US" altLang="ja-JP" sz="900" kern="1200" dirty="0">
                          <a:solidFill>
                            <a:srgbClr val="0D0D0D"/>
                          </a:solidFill>
                          <a:latin typeface="Meiryo"/>
                          <a:ea typeface="Meiryo"/>
                          <a:cs typeface="+mn-cs"/>
                        </a:rPr>
                        <a:t>×1.2</a:t>
                      </a:r>
                      <a:r>
                        <a:rPr kumimoji="1" lang="ja-JP" altLang="en-US" sz="900" kern="1200" dirty="0">
                          <a:solidFill>
                            <a:srgbClr val="0D0D0D"/>
                          </a:solidFill>
                          <a:latin typeface="Meiryo"/>
                          <a:ea typeface="Meiryo"/>
                          <a:cs typeface="+mn-cs"/>
                        </a:rPr>
                        <a:t>倍）</a:t>
                      </a:r>
                      <a:r>
                        <a:rPr kumimoji="1" lang="en-US" altLang="ja-JP" sz="900" dirty="0">
                          <a:solidFill>
                            <a:srgbClr val="002AFF"/>
                          </a:solidFill>
                          <a:latin typeface="Meiryo"/>
                          <a:ea typeface="Meiryo"/>
                        </a:rPr>
                        <a:t>※4</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kern="1200" dirty="0">
                          <a:solidFill>
                            <a:srgbClr val="0D0D0D"/>
                          </a:solidFill>
                          <a:latin typeface="Meiryo"/>
                          <a:ea typeface="Meiryo"/>
                          <a:cs typeface="+mn-cs"/>
                        </a:rPr>
                        <a:t>1,010</a:t>
                      </a:r>
                      <a:r>
                        <a:rPr kumimoji="1" lang="ja-JP" altLang="en-US" sz="900" kern="1200" dirty="0">
                          <a:solidFill>
                            <a:srgbClr val="0D0D0D"/>
                          </a:solidFill>
                          <a:latin typeface="Meiryo"/>
                          <a:ea typeface="Meiryo"/>
                          <a:cs typeface="+mn-cs"/>
                        </a:rPr>
                        <a:t>円</a:t>
                      </a:r>
                      <a:r>
                        <a:rPr kumimoji="1" lang="ja-JP" altLang="en-US" sz="900" dirty="0">
                          <a:solidFill>
                            <a:srgbClr val="0D0D0D"/>
                          </a:solidFill>
                          <a:latin typeface="Meiryo"/>
                          <a:ea typeface="Meiryo"/>
                        </a:rPr>
                        <a:t>★</a:t>
                      </a:r>
                      <a:endParaRPr kumimoji="1" lang="en-US" altLang="ja-JP" sz="900" kern="1200" dirty="0">
                        <a:solidFill>
                          <a:srgbClr val="0D0D0D"/>
                        </a:solidFill>
                        <a:latin typeface="Meiryo"/>
                        <a:ea typeface="Meiryo"/>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kern="1200" dirty="0">
                          <a:solidFill>
                            <a:srgbClr val="0D0D0D"/>
                          </a:solidFill>
                          <a:latin typeface="Meiryo"/>
                          <a:ea typeface="Meiryo"/>
                          <a:cs typeface="+mn-cs"/>
                        </a:rPr>
                        <a:t>（</a:t>
                      </a:r>
                      <a:r>
                        <a:rPr kumimoji="1" lang="en-US" altLang="ja-JP" sz="900" kern="1200" dirty="0">
                          <a:solidFill>
                            <a:srgbClr val="0D0D0D"/>
                          </a:solidFill>
                          <a:latin typeface="Meiryo"/>
                          <a:ea typeface="Meiryo"/>
                          <a:cs typeface="+mn-cs"/>
                        </a:rPr>
                        <a:t>842.4</a:t>
                      </a:r>
                      <a:r>
                        <a:rPr kumimoji="1" lang="ja-JP" altLang="en-US" sz="900" kern="1200" dirty="0">
                          <a:solidFill>
                            <a:srgbClr val="0D0D0D"/>
                          </a:solidFill>
                          <a:latin typeface="Meiryo"/>
                          <a:ea typeface="Meiryo"/>
                          <a:cs typeface="+mn-cs"/>
                        </a:rPr>
                        <a:t>円</a:t>
                      </a:r>
                      <a:r>
                        <a:rPr kumimoji="1" lang="en-US" altLang="ja-JP" sz="900" kern="1200" dirty="0">
                          <a:solidFill>
                            <a:srgbClr val="0D0D0D"/>
                          </a:solidFill>
                          <a:latin typeface="Meiryo"/>
                          <a:ea typeface="Meiryo"/>
                          <a:cs typeface="+mn-cs"/>
                        </a:rPr>
                        <a:t>×1.2</a:t>
                      </a:r>
                      <a:r>
                        <a:rPr kumimoji="1" lang="ja-JP" altLang="en-US" sz="900" kern="1200" dirty="0">
                          <a:solidFill>
                            <a:srgbClr val="0D0D0D"/>
                          </a:solidFill>
                          <a:latin typeface="Meiryo"/>
                          <a:ea typeface="Meiryo"/>
                          <a:cs typeface="+mn-cs"/>
                        </a:rPr>
                        <a:t>倍）</a:t>
                      </a:r>
                      <a:r>
                        <a:rPr kumimoji="1" lang="en-US" altLang="ja-JP" sz="900" dirty="0">
                          <a:solidFill>
                            <a:srgbClr val="002AFF"/>
                          </a:solidFill>
                          <a:latin typeface="Meiryo"/>
                          <a:ea typeface="Meiryo"/>
                        </a:rPr>
                        <a:t>※4</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kern="1200" dirty="0">
                          <a:solidFill>
                            <a:srgbClr val="0D0D0D"/>
                          </a:solidFill>
                          <a:latin typeface="Meiryo"/>
                          <a:ea typeface="Meiryo"/>
                          <a:cs typeface="+mn-cs"/>
                        </a:rPr>
                        <a:t>1,404</a:t>
                      </a:r>
                      <a:r>
                        <a:rPr kumimoji="1" lang="ja-JP" altLang="en-US" sz="900" kern="1200" dirty="0">
                          <a:solidFill>
                            <a:srgbClr val="0D0D0D"/>
                          </a:solidFill>
                          <a:latin typeface="Meiryo"/>
                          <a:ea typeface="Meiryo"/>
                          <a:cs typeface="+mn-cs"/>
                        </a:rPr>
                        <a:t>円</a:t>
                      </a:r>
                      <a:endParaRPr kumimoji="1" lang="en-US" altLang="ja-JP" sz="900" kern="1200" dirty="0">
                        <a:solidFill>
                          <a:srgbClr val="0D0D0D"/>
                        </a:solidFill>
                        <a:latin typeface="Meiryo"/>
                        <a:ea typeface="Meiryo"/>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kern="1200" dirty="0">
                          <a:solidFill>
                            <a:srgbClr val="0D0D0D"/>
                          </a:solidFill>
                          <a:latin typeface="Meiryo"/>
                          <a:ea typeface="Meiryo"/>
                          <a:cs typeface="+mn-cs"/>
                        </a:rPr>
                        <a:t>（</a:t>
                      </a:r>
                      <a:r>
                        <a:rPr kumimoji="1" lang="en-US" altLang="ja-JP" sz="900" kern="1200" dirty="0">
                          <a:solidFill>
                            <a:srgbClr val="0D0D0D"/>
                          </a:solidFill>
                          <a:latin typeface="Meiryo"/>
                          <a:ea typeface="Meiryo"/>
                          <a:cs typeface="+mn-cs"/>
                        </a:rPr>
                        <a:t>936</a:t>
                      </a:r>
                      <a:r>
                        <a:rPr kumimoji="1" lang="ja-JP" altLang="en-US" sz="900" kern="1200" dirty="0">
                          <a:solidFill>
                            <a:srgbClr val="0D0D0D"/>
                          </a:solidFill>
                          <a:latin typeface="Meiryo"/>
                          <a:ea typeface="Meiryo"/>
                          <a:cs typeface="+mn-cs"/>
                        </a:rPr>
                        <a:t>円</a:t>
                      </a:r>
                      <a:r>
                        <a:rPr kumimoji="1" lang="en-US" altLang="ja-JP" sz="900" kern="1200" dirty="0">
                          <a:solidFill>
                            <a:srgbClr val="0D0D0D"/>
                          </a:solidFill>
                          <a:latin typeface="Meiryo"/>
                          <a:ea typeface="Meiryo"/>
                          <a:cs typeface="+mn-cs"/>
                        </a:rPr>
                        <a:t>×1.5</a:t>
                      </a:r>
                      <a:r>
                        <a:rPr kumimoji="1" lang="ja-JP" altLang="en-US" sz="900" kern="1200" dirty="0">
                          <a:solidFill>
                            <a:srgbClr val="0D0D0D"/>
                          </a:solidFill>
                          <a:latin typeface="Meiryo"/>
                          <a:ea typeface="Meiryo"/>
                          <a:cs typeface="+mn-cs"/>
                        </a:rPr>
                        <a:t>倍）</a:t>
                      </a:r>
                      <a:r>
                        <a:rPr kumimoji="1" lang="en-US" altLang="ja-JP" sz="900" kern="1200" dirty="0">
                          <a:solidFill>
                            <a:srgbClr val="002AFF"/>
                          </a:solidFill>
                          <a:latin typeface="Meiryo"/>
                          <a:ea typeface="Meiryo"/>
                          <a:cs typeface="+mn-cs"/>
                        </a:rPr>
                        <a:t>※5</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4014462905"/>
                  </a:ext>
                </a:extLst>
              </a:tr>
              <a:tr h="27135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a:ea typeface="Meiryo"/>
                          <a:cs typeface="+mn-cs"/>
                        </a:rPr>
                        <a:t>想定</a:t>
                      </a:r>
                      <a:r>
                        <a:rPr kumimoji="1" lang="en-US" altLang="ja-JP" sz="900" b="0" kern="1200" err="1">
                          <a:solidFill>
                            <a:schemeClr val="bg1"/>
                          </a:solidFill>
                          <a:latin typeface="Meiryo"/>
                          <a:ea typeface="Meiryo"/>
                          <a:cs typeface="+mn-cs"/>
                        </a:rPr>
                        <a:t>vimps</a:t>
                      </a:r>
                      <a:r>
                        <a:rPr kumimoji="1" lang="ja-JP" altLang="en-US" sz="900" b="0" kern="1200">
                          <a:solidFill>
                            <a:schemeClr val="bg1"/>
                          </a:solidFill>
                          <a:latin typeface="Meiryo"/>
                          <a:ea typeface="Meiryo"/>
                          <a:cs typeface="+mn-cs"/>
                        </a:rPr>
                        <a:t>（枠配信のみ）</a:t>
                      </a:r>
                    </a:p>
                  </a:txBody>
                  <a:tcPr marL="0" marR="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kern="1200" dirty="0">
                          <a:solidFill>
                            <a:srgbClr val="0D0D0D"/>
                          </a:solidFill>
                          <a:latin typeface="Meiryo" panose="020B0604030504040204" pitchFamily="34" charset="-128"/>
                          <a:ea typeface="Meiryo" panose="020B0604030504040204" pitchFamily="34" charset="-128"/>
                          <a:cs typeface="+mn-cs"/>
                        </a:rPr>
                        <a:t>-</a:t>
                      </a:r>
                      <a:endParaRPr kumimoji="1" lang="ja-JP" altLang="en-US" sz="900" kern="1200" dirty="0">
                        <a:solidFill>
                          <a:srgbClr val="0D0D0D"/>
                        </a:solidFill>
                        <a:latin typeface="Meiryo" panose="020B0604030504040204" pitchFamily="34" charset="-128"/>
                        <a:ea typeface="Meiryo" panose="020B0604030504040204" pitchFamily="34" charset="-128"/>
                        <a:cs typeface="+mn-cs"/>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kern="1200">
                          <a:solidFill>
                            <a:srgbClr val="0D0D0D"/>
                          </a:solidFill>
                          <a:latin typeface="Meiryo" panose="020B0604030504040204" pitchFamily="34" charset="-128"/>
                          <a:ea typeface="Meiryo" panose="020B0604030504040204" pitchFamily="34" charset="-128"/>
                          <a:cs typeface="+mn-cs"/>
                        </a:rPr>
                        <a:t>-</a:t>
                      </a:r>
                      <a:endParaRPr kumimoji="1" lang="ja-JP" altLang="en-US" sz="900">
                        <a:solidFill>
                          <a:srgbClr val="0D0D0D"/>
                        </a:solidFill>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kern="1200">
                          <a:solidFill>
                            <a:srgbClr val="0D0D0D"/>
                          </a:solidFill>
                          <a:latin typeface="Meiryo" panose="020B0604030504040204" pitchFamily="34" charset="-128"/>
                          <a:ea typeface="Meiryo" panose="020B0604030504040204" pitchFamily="34" charset="-128"/>
                          <a:cs typeface="+mn-cs"/>
                        </a:rPr>
                        <a:t>-</a:t>
                      </a:r>
                      <a:endParaRPr kumimoji="1" lang="ja-JP" altLang="en-US" sz="900">
                        <a:solidFill>
                          <a:srgbClr val="0D0D0D"/>
                        </a:solidFill>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kern="1200">
                          <a:solidFill>
                            <a:srgbClr val="0D0D0D"/>
                          </a:solidFill>
                          <a:latin typeface="Meiryo" panose="020B0604030504040204" pitchFamily="34" charset="-128"/>
                          <a:ea typeface="Meiryo" panose="020B0604030504040204" pitchFamily="34" charset="-128"/>
                          <a:cs typeface="+mn-cs"/>
                        </a:rPr>
                        <a:t>-</a:t>
                      </a:r>
                      <a:endParaRPr kumimoji="1" lang="ja-JP" altLang="en-US" sz="900">
                        <a:solidFill>
                          <a:srgbClr val="0D0D0D"/>
                        </a:solidFill>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kern="1200">
                          <a:solidFill>
                            <a:srgbClr val="0D0D0D"/>
                          </a:solidFill>
                          <a:latin typeface="Meiryo" panose="020B0604030504040204" pitchFamily="34" charset="-128"/>
                          <a:ea typeface="Meiryo" panose="020B0604030504040204" pitchFamily="34" charset="-128"/>
                          <a:cs typeface="+mn-cs"/>
                        </a:rPr>
                        <a:t>-</a:t>
                      </a:r>
                      <a:endParaRPr kumimoji="1" lang="ja-JP" altLang="en-US" sz="900">
                        <a:solidFill>
                          <a:srgbClr val="0D0D0D"/>
                        </a:solidFill>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dirty="0">
                          <a:solidFill>
                            <a:srgbClr val="0D0D0D"/>
                          </a:solidFill>
                          <a:latin typeface="Meiryo" panose="020B0604030504040204" pitchFamily="34" charset="-128"/>
                          <a:ea typeface="Meiryo" panose="020B0604030504040204" pitchFamily="34" charset="-128"/>
                        </a:rPr>
                        <a:t>-</a:t>
                      </a:r>
                      <a:endParaRPr kumimoji="1" lang="ja-JP" altLang="en-US" sz="900" dirty="0">
                        <a:solidFill>
                          <a:srgbClr val="0D0D0D"/>
                        </a:solidFill>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1788352744"/>
                  </a:ext>
                </a:extLst>
              </a:tr>
            </a:tbl>
          </a:graphicData>
        </a:graphic>
      </p:graphicFrame>
      <p:sp>
        <p:nvSpPr>
          <p:cNvPr id="7" name="正方形/長方形 6">
            <a:extLst>
              <a:ext uri="{FF2B5EF4-FFF2-40B4-BE49-F238E27FC236}">
                <a16:creationId xmlns:a16="http://schemas.microsoft.com/office/drawing/2014/main" id="{E3F69545-6850-C974-5751-1294EC063955}"/>
              </a:ext>
            </a:extLst>
          </p:cNvPr>
          <p:cNvSpPr/>
          <p:nvPr/>
        </p:nvSpPr>
        <p:spPr>
          <a:xfrm>
            <a:off x="5394687" y="6046881"/>
            <a:ext cx="6282169" cy="803297"/>
          </a:xfrm>
          <a:prstGeom prst="rect">
            <a:avLst/>
          </a:prstGeom>
        </p:spPr>
        <p:txBody>
          <a:bodyPr wrap="none" lIns="0" tIns="45720" rIns="0" bIns="45720" anchor="t">
            <a:spAutoFit/>
          </a:bodyPr>
          <a:lstStyle/>
          <a:p>
            <a:pPr>
              <a:lnSpc>
                <a:spcPct val="110000"/>
              </a:lnSpc>
              <a:defRPr/>
            </a:pPr>
            <a:r>
              <a:rPr kumimoji="0" lang="en-US" altLang="ja-JP" sz="700" kern="0" dirty="0">
                <a:solidFill>
                  <a:srgbClr val="002AFF"/>
                </a:solidFill>
                <a:latin typeface="Meiryo" panose="020B0604030504040204" pitchFamily="34" charset="-128"/>
                <a:ea typeface="Meiryo" panose="020B0604030504040204" pitchFamily="34" charset="-128"/>
              </a:rPr>
              <a:t>※1  </a:t>
            </a:r>
            <a:r>
              <a:rPr lang="en-US" altLang="ja-JP" sz="700" i="0" dirty="0">
                <a:solidFill>
                  <a:srgbClr val="002AFF"/>
                </a:solidFill>
                <a:effectLst/>
                <a:latin typeface="NotoSansJP"/>
              </a:rPr>
              <a:t>1</a:t>
            </a:r>
            <a:r>
              <a:rPr lang="ja-JP" altLang="en-US" sz="700" i="0" dirty="0">
                <a:solidFill>
                  <a:srgbClr val="002AFF"/>
                </a:solidFill>
                <a:effectLst/>
                <a:latin typeface="NotoSansJP"/>
              </a:rPr>
              <a:t>日間～</a:t>
            </a:r>
            <a:r>
              <a:rPr lang="en-US" altLang="ja-JP" sz="700" i="0" dirty="0">
                <a:solidFill>
                  <a:srgbClr val="002AFF"/>
                </a:solidFill>
                <a:effectLst/>
                <a:latin typeface="NotoSansJP"/>
              </a:rPr>
              <a:t>4</a:t>
            </a:r>
            <a:r>
              <a:rPr lang="ja-JP" altLang="en-US" sz="700" i="0" dirty="0">
                <a:solidFill>
                  <a:srgbClr val="002AFF"/>
                </a:solidFill>
                <a:effectLst/>
                <a:latin typeface="NotoSansJP"/>
              </a:rPr>
              <a:t>日間での掲載も可能ですが、予約時のシミュレーション</a:t>
            </a:r>
            <a:r>
              <a:rPr lang="en-US" altLang="ja-JP" sz="700" i="0" dirty="0" err="1">
                <a:solidFill>
                  <a:srgbClr val="002AFF"/>
                </a:solidFill>
                <a:effectLst/>
                <a:latin typeface="NotoSansJP"/>
              </a:rPr>
              <a:t>vimps</a:t>
            </a:r>
            <a:r>
              <a:rPr lang="ja-JP" altLang="en-US" sz="700" i="0" dirty="0">
                <a:solidFill>
                  <a:srgbClr val="002AFF"/>
                </a:solidFill>
                <a:effectLst/>
                <a:latin typeface="NotoSansJP"/>
              </a:rPr>
              <a:t>を下回る場合がありますので、</a:t>
            </a:r>
            <a:r>
              <a:rPr lang="en-US" altLang="ja-JP" sz="700" i="0" dirty="0">
                <a:solidFill>
                  <a:srgbClr val="002AFF"/>
                </a:solidFill>
                <a:effectLst/>
                <a:latin typeface="NotoSansJP"/>
              </a:rPr>
              <a:t>5</a:t>
            </a:r>
            <a:r>
              <a:rPr lang="ja-JP" altLang="en-US" sz="700" i="0" dirty="0">
                <a:solidFill>
                  <a:srgbClr val="002AFF"/>
                </a:solidFill>
                <a:effectLst/>
                <a:latin typeface="NotoSansJP"/>
              </a:rPr>
              <a:t>日間以上の掲載を推奨します。</a:t>
            </a:r>
            <a:endParaRPr lang="en-US" altLang="ja-JP" sz="700" i="0" dirty="0">
              <a:solidFill>
                <a:srgbClr val="002AFF"/>
              </a:solidFill>
              <a:effectLst/>
              <a:latin typeface="NotoSansJP"/>
            </a:endParaRPr>
          </a:p>
          <a:p>
            <a:pPr>
              <a:lnSpc>
                <a:spcPct val="110000"/>
              </a:lnSpc>
              <a:defRPr/>
            </a:pPr>
            <a:r>
              <a:rPr lang="en-US" altLang="ja-JP" sz="700" dirty="0">
                <a:solidFill>
                  <a:srgbClr val="002AFF"/>
                </a:solidFill>
                <a:latin typeface="メイリオ" panose="020B0604030504040204" pitchFamily="50" charset="-128"/>
              </a:rPr>
              <a:t>※2</a:t>
            </a:r>
            <a:r>
              <a:rPr lang="ja-JP" altLang="en-US" sz="700" dirty="0">
                <a:solidFill>
                  <a:srgbClr val="002AFF"/>
                </a:solidFill>
                <a:latin typeface="メイリオ" panose="020B0604030504040204" pitchFamily="50" charset="-128"/>
              </a:rPr>
              <a:t>　ターゲティングを掛ける場合は、</a:t>
            </a:r>
            <a:r>
              <a:rPr lang="en-US" altLang="ja-JP" sz="700" dirty="0">
                <a:solidFill>
                  <a:srgbClr val="002AFF"/>
                </a:solidFill>
                <a:latin typeface="メイリオ" panose="020B0604030504040204" pitchFamily="50" charset="-128"/>
              </a:rPr>
              <a:t>842.4</a:t>
            </a:r>
            <a:r>
              <a:rPr lang="ja-JP" altLang="en-US" sz="700" dirty="0">
                <a:solidFill>
                  <a:srgbClr val="002AFF"/>
                </a:solidFill>
                <a:latin typeface="メイリオ" panose="020B0604030504040204" pitchFamily="50" charset="-128"/>
              </a:rPr>
              <a:t>円にターゲティング係数をかけ合わせて計算し、最後に小数点以下切り捨てをしてください。</a:t>
            </a:r>
            <a:endParaRPr lang="en-US" altLang="ja-JP" sz="700" i="0" dirty="0">
              <a:solidFill>
                <a:srgbClr val="002AFF"/>
              </a:solidFill>
              <a:effectLst/>
              <a:latin typeface="NotoSansJP"/>
            </a:endParaRPr>
          </a:p>
          <a:p>
            <a:pPr>
              <a:lnSpc>
                <a:spcPct val="110000"/>
              </a:lnSpc>
              <a:defRPr/>
            </a:pPr>
            <a:r>
              <a:rPr kumimoji="0" lang="en-US" altLang="ja-JP" sz="700" kern="0" dirty="0">
                <a:solidFill>
                  <a:srgbClr val="002AFF"/>
                </a:solidFill>
                <a:latin typeface="Meiryo" panose="020B0604030504040204" pitchFamily="34" charset="-128"/>
                <a:ea typeface="Meiryo" panose="020B0604030504040204" pitchFamily="34" charset="-128"/>
              </a:rPr>
              <a:t>※3 </a:t>
            </a:r>
            <a:r>
              <a:rPr kumimoji="0" lang="en" altLang="ja-JP" sz="700" kern="0" dirty="0">
                <a:solidFill>
                  <a:srgbClr val="002AFF"/>
                </a:solidFill>
                <a:latin typeface="Meiryo" panose="020B0604030504040204" pitchFamily="34" charset="-128"/>
                <a:ea typeface="Meiryo" panose="020B0604030504040204" pitchFamily="34" charset="-128"/>
              </a:rPr>
              <a:t>FQ1</a:t>
            </a:r>
            <a:r>
              <a:rPr kumimoji="0" lang="ja-JP" altLang="en-US" sz="700" kern="0" dirty="0">
                <a:solidFill>
                  <a:srgbClr val="002AFF"/>
                </a:solidFill>
                <a:latin typeface="Meiryo" panose="020B0604030504040204" pitchFamily="34" charset="-128"/>
                <a:ea typeface="Meiryo" panose="020B0604030504040204" pitchFamily="34" charset="-128"/>
              </a:rPr>
              <a:t>回指定の掛け率含む。</a:t>
            </a:r>
            <a:endParaRPr kumimoji="0" lang="en-US" altLang="ja-JP" sz="700" kern="0" dirty="0">
              <a:solidFill>
                <a:srgbClr val="002AFF"/>
              </a:solidFill>
              <a:latin typeface="Meiryo" panose="020B0604030504040204" pitchFamily="34" charset="-128"/>
              <a:ea typeface="Meiryo" panose="020B0604030504040204" pitchFamily="34" charset="-128"/>
            </a:endParaRPr>
          </a:p>
          <a:p>
            <a:pPr>
              <a:lnSpc>
                <a:spcPct val="110000"/>
              </a:lnSpc>
              <a:defRPr/>
            </a:pPr>
            <a:r>
              <a:rPr kumimoji="0" lang="en-US" altLang="ja-JP" sz="700" kern="0" dirty="0">
                <a:solidFill>
                  <a:srgbClr val="002AFF"/>
                </a:solidFill>
                <a:latin typeface="Meiryo" panose="020B0604030504040204" pitchFamily="34" charset="-128"/>
                <a:ea typeface="Meiryo" panose="020B0604030504040204" pitchFamily="34" charset="-128"/>
              </a:rPr>
              <a:t>※4  </a:t>
            </a:r>
            <a:r>
              <a:rPr kumimoji="0" lang="ja-JP" altLang="en-US" sz="700" kern="0" dirty="0">
                <a:solidFill>
                  <a:srgbClr val="002AFF"/>
                </a:solidFill>
                <a:latin typeface="Meiryo" panose="020B0604030504040204" pitchFamily="34" charset="-128"/>
                <a:ea typeface="Meiryo" panose="020B0604030504040204" pitchFamily="34" charset="-128"/>
              </a:rPr>
              <a:t>都道府県指定の掛け率含む。さらにターゲティングを掛ける場合は基本料金</a:t>
            </a:r>
            <a:r>
              <a:rPr kumimoji="0" lang="en" altLang="ja-JP" sz="700" kern="0" dirty="0">
                <a:solidFill>
                  <a:srgbClr val="002AFF"/>
                </a:solidFill>
                <a:latin typeface="Meiryo" panose="020B0604030504040204" pitchFamily="34" charset="-128"/>
                <a:ea typeface="Meiryo" panose="020B0604030504040204" pitchFamily="34" charset="-128"/>
              </a:rPr>
              <a:t>vCPM</a:t>
            </a:r>
            <a:r>
              <a:rPr kumimoji="0" lang="ja-JP" altLang="en" sz="700" kern="0" dirty="0">
                <a:solidFill>
                  <a:srgbClr val="002AFF"/>
                </a:solidFill>
                <a:latin typeface="Meiryo" panose="020B0604030504040204" pitchFamily="34" charset="-128"/>
                <a:ea typeface="Meiryo" panose="020B0604030504040204" pitchFamily="34" charset="-128"/>
              </a:rPr>
              <a:t>（★）</a:t>
            </a:r>
            <a:r>
              <a:rPr kumimoji="0" lang="ja-JP" altLang="en-US" sz="700" kern="0" dirty="0">
                <a:solidFill>
                  <a:srgbClr val="002AFF"/>
                </a:solidFill>
                <a:latin typeface="Meiryo" panose="020B0604030504040204" pitchFamily="34" charset="-128"/>
                <a:ea typeface="Meiryo" panose="020B0604030504040204" pitchFamily="34" charset="-128"/>
              </a:rPr>
              <a:t>を元に計算せず、カッコ内の計算式を元に計算してください。</a:t>
            </a:r>
            <a:endParaRPr kumimoji="0" lang="en-US" altLang="ja-JP" sz="700" kern="0" dirty="0">
              <a:solidFill>
                <a:srgbClr val="002AFF"/>
              </a:solidFill>
              <a:latin typeface="Meiryo" panose="020B0604030504040204" pitchFamily="34" charset="-128"/>
              <a:ea typeface="Meiryo" panose="020B0604030504040204" pitchFamily="34" charset="-128"/>
            </a:endParaRPr>
          </a:p>
          <a:p>
            <a:pPr>
              <a:lnSpc>
                <a:spcPct val="110000"/>
              </a:lnSpc>
              <a:defRPr/>
            </a:pPr>
            <a:r>
              <a:rPr kumimoji="0" lang="en-US" altLang="ja-JP" sz="700" kern="0" dirty="0">
                <a:solidFill>
                  <a:srgbClr val="002AFF"/>
                </a:solidFill>
                <a:latin typeface="Meiryo" panose="020B0604030504040204" pitchFamily="34" charset="-128"/>
                <a:ea typeface="Meiryo" panose="020B0604030504040204" pitchFamily="34" charset="-128"/>
              </a:rPr>
              <a:t> </a:t>
            </a:r>
            <a:r>
              <a:rPr kumimoji="0" lang="ja-JP" altLang="en-US" sz="700" kern="0" dirty="0">
                <a:solidFill>
                  <a:srgbClr val="002AFF"/>
                </a:solidFill>
                <a:latin typeface="メイリオ" panose="020B0604030504040204" pitchFamily="50" charset="-128"/>
              </a:rPr>
              <a:t>　　最後に小数点以下切り捨てをしてください。</a:t>
            </a:r>
            <a:endParaRPr kumimoji="0" lang="en-US" altLang="ja-JP" sz="700" kern="0" dirty="0">
              <a:solidFill>
                <a:srgbClr val="002AFF"/>
              </a:solidFill>
              <a:latin typeface="Meiryo" panose="020B0604030504040204" pitchFamily="34" charset="-128"/>
              <a:ea typeface="Meiryo" panose="020B0604030504040204" pitchFamily="34" charset="-128"/>
            </a:endParaRPr>
          </a:p>
          <a:p>
            <a:pPr>
              <a:lnSpc>
                <a:spcPct val="110000"/>
              </a:lnSpc>
              <a:defRPr/>
            </a:pPr>
            <a:r>
              <a:rPr kumimoji="0" lang="en-US" altLang="ja-JP" sz="700" kern="0" dirty="0">
                <a:solidFill>
                  <a:srgbClr val="002AFF"/>
                </a:solidFill>
                <a:latin typeface="Meiryo" panose="020B0604030504040204" pitchFamily="34" charset="-128"/>
                <a:ea typeface="Meiryo" panose="020B0604030504040204" pitchFamily="34" charset="-128"/>
              </a:rPr>
              <a:t>※5  </a:t>
            </a:r>
            <a:r>
              <a:rPr kumimoji="0" lang="ja-JP" altLang="en-US" sz="700" kern="0" dirty="0">
                <a:solidFill>
                  <a:srgbClr val="002AFF"/>
                </a:solidFill>
                <a:latin typeface="Meiryo" panose="020B0604030504040204" pitchFamily="34" charset="-128"/>
                <a:ea typeface="Meiryo" panose="020B0604030504040204" pitchFamily="34" charset="-128"/>
              </a:rPr>
              <a:t>市区郡指定の掛け率含む。</a:t>
            </a:r>
            <a:endParaRPr kumimoji="0" lang="en-US" altLang="ja-JP" sz="700" kern="0" dirty="0">
              <a:solidFill>
                <a:srgbClr val="002AFF"/>
              </a:solidFill>
              <a:latin typeface="Meiryo" panose="020B0604030504040204" pitchFamily="34" charset="-128"/>
              <a:ea typeface="Meiryo" panose="020B0604030504040204" pitchFamily="34" charset="-128"/>
            </a:endParaRPr>
          </a:p>
        </p:txBody>
      </p:sp>
      <p:sp>
        <p:nvSpPr>
          <p:cNvPr id="10" name="テキスト プレースホルダー 35">
            <a:extLst>
              <a:ext uri="{FF2B5EF4-FFF2-40B4-BE49-F238E27FC236}">
                <a16:creationId xmlns:a16="http://schemas.microsoft.com/office/drawing/2014/main" id="{17926F62-E9FD-F36A-9CBC-A891D3C5CB76}"/>
              </a:ext>
            </a:extLst>
          </p:cNvPr>
          <p:cNvSpPr txBox="1">
            <a:spLocks noGrp="1"/>
          </p:cNvSpPr>
          <p:nvPr>
            <p:ph type="body" sz="quarter" idx="10"/>
          </p:nvPr>
        </p:nvSpPr>
        <p:spPr>
          <a:xfrm>
            <a:off x="3539672" y="145683"/>
            <a:ext cx="6017986" cy="577827"/>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600" dirty="0">
                <a:solidFill>
                  <a:srgbClr val="000048"/>
                </a:solidFill>
                <a:latin typeface="Meiryo" panose="020B0604030504040204" pitchFamily="34" charset="-128"/>
                <a:ea typeface="Meiryo" panose="020B0604030504040204" pitchFamily="34" charset="-128"/>
              </a:rPr>
              <a:t>Yahoo! JAPAN</a:t>
            </a:r>
            <a:r>
              <a:rPr lang="ja-JP" altLang="en-US" sz="1600" dirty="0">
                <a:solidFill>
                  <a:srgbClr val="000048"/>
                </a:solidFill>
                <a:latin typeface="Meiryo" panose="020B0604030504040204" pitchFamily="34" charset="-128"/>
                <a:ea typeface="Meiryo" panose="020B0604030504040204" pitchFamily="34" charset="-128"/>
              </a:rPr>
              <a:t>トップページ　ブランドパネル　</a:t>
            </a:r>
            <a:r>
              <a:rPr lang="en-US" altLang="ja-JP" sz="1600" dirty="0">
                <a:solidFill>
                  <a:srgbClr val="000048"/>
                </a:solidFill>
                <a:latin typeface="Meiryo" panose="020B0604030504040204" pitchFamily="34" charset="-128"/>
                <a:ea typeface="Meiryo" panose="020B0604030504040204" pitchFamily="34" charset="-128"/>
              </a:rPr>
              <a:t>MD</a:t>
            </a:r>
            <a:r>
              <a:rPr lang="ja-JP" altLang="en-US" sz="1600" dirty="0">
                <a:solidFill>
                  <a:srgbClr val="000048"/>
                </a:solidFill>
                <a:latin typeface="Meiryo" panose="020B0604030504040204" pitchFamily="34" charset="-128"/>
                <a:ea typeface="Meiryo" panose="020B0604030504040204" pitchFamily="34" charset="-128"/>
              </a:rPr>
              <a:t>　スクエア</a:t>
            </a:r>
            <a:endParaRPr lang="en-US" altLang="ja-JP" sz="1600" dirty="0">
              <a:solidFill>
                <a:srgbClr val="000048"/>
              </a:solidFill>
              <a:latin typeface="Meiryo" panose="020B0604030504040204" pitchFamily="34" charset="-128"/>
              <a:ea typeface="Meiryo" panose="020B0604030504040204" pitchFamily="34" charset="-128"/>
            </a:endParaRPr>
          </a:p>
          <a:p>
            <a:pPr marL="0" indent="0">
              <a:buNone/>
            </a:pPr>
            <a:r>
              <a:rPr lang="ja-JP" altLang="en-US" sz="1600" dirty="0">
                <a:solidFill>
                  <a:srgbClr val="000048"/>
                </a:solidFill>
                <a:latin typeface="Meiryo" panose="020B0604030504040204" pitchFamily="34" charset="-128"/>
                <a:ea typeface="Meiryo" panose="020B0604030504040204" pitchFamily="34" charset="-128"/>
              </a:rPr>
              <a:t>掲載期間：</a:t>
            </a:r>
            <a:r>
              <a:rPr lang="en-US" altLang="ja-JP" sz="1600" dirty="0">
                <a:solidFill>
                  <a:srgbClr val="000048"/>
                </a:solidFill>
                <a:latin typeface="Meiryo" panose="020B0604030504040204" pitchFamily="34" charset="-128"/>
                <a:ea typeface="Meiryo" panose="020B0604030504040204" pitchFamily="34" charset="-128"/>
              </a:rPr>
              <a:t>2026</a:t>
            </a:r>
            <a:r>
              <a:rPr lang="ja-JP" altLang="en-US" sz="1600" dirty="0">
                <a:solidFill>
                  <a:srgbClr val="000048"/>
                </a:solidFill>
                <a:latin typeface="Meiryo" panose="020B0604030504040204" pitchFamily="34" charset="-128"/>
                <a:ea typeface="Meiryo" panose="020B0604030504040204" pitchFamily="34" charset="-128"/>
              </a:rPr>
              <a:t>年</a:t>
            </a:r>
            <a:r>
              <a:rPr lang="en-US" altLang="ja-JP" sz="1600" dirty="0">
                <a:solidFill>
                  <a:srgbClr val="000048"/>
                </a:solidFill>
                <a:latin typeface="Meiryo" panose="020B0604030504040204" pitchFamily="34" charset="-128"/>
                <a:ea typeface="Meiryo" panose="020B0604030504040204" pitchFamily="34" charset="-128"/>
              </a:rPr>
              <a:t>4</a:t>
            </a:r>
            <a:r>
              <a:rPr lang="ja-JP" altLang="en-US" sz="1600" dirty="0">
                <a:solidFill>
                  <a:srgbClr val="000048"/>
                </a:solidFill>
                <a:latin typeface="Meiryo" panose="020B0604030504040204" pitchFamily="34" charset="-128"/>
                <a:ea typeface="Meiryo" panose="020B0604030504040204" pitchFamily="34" charset="-128"/>
              </a:rPr>
              <a:t>月</a:t>
            </a:r>
            <a:r>
              <a:rPr lang="en-US" altLang="ja-JP" sz="1600" dirty="0">
                <a:solidFill>
                  <a:srgbClr val="000048"/>
                </a:solidFill>
                <a:latin typeface="Meiryo" panose="020B0604030504040204" pitchFamily="34" charset="-128"/>
                <a:ea typeface="Meiryo" panose="020B0604030504040204" pitchFamily="34" charset="-128"/>
              </a:rPr>
              <a:t>1</a:t>
            </a:r>
            <a:r>
              <a:rPr lang="ja-JP" altLang="en-US" sz="1600" dirty="0">
                <a:solidFill>
                  <a:srgbClr val="000048"/>
                </a:solidFill>
                <a:latin typeface="Meiryo" panose="020B0604030504040204" pitchFamily="34" charset="-128"/>
                <a:ea typeface="Meiryo" panose="020B0604030504040204" pitchFamily="34" charset="-128"/>
              </a:rPr>
              <a:t>日～</a:t>
            </a:r>
            <a:r>
              <a:rPr lang="en-US" altLang="ja-JP" sz="1600" dirty="0">
                <a:solidFill>
                  <a:srgbClr val="000048"/>
                </a:solidFill>
                <a:latin typeface="Meiryo" panose="020B0604030504040204" pitchFamily="34" charset="-128"/>
                <a:ea typeface="Meiryo" panose="020B0604030504040204" pitchFamily="34" charset="-128"/>
              </a:rPr>
              <a:t>2026</a:t>
            </a:r>
            <a:r>
              <a:rPr lang="ja-JP" altLang="en-US" sz="1600" dirty="0">
                <a:solidFill>
                  <a:srgbClr val="000048"/>
                </a:solidFill>
                <a:latin typeface="Meiryo" panose="020B0604030504040204" pitchFamily="34" charset="-128"/>
                <a:ea typeface="Meiryo" panose="020B0604030504040204" pitchFamily="34" charset="-128"/>
              </a:rPr>
              <a:t>年</a:t>
            </a:r>
            <a:r>
              <a:rPr lang="en-US" altLang="ja-JP" sz="1600" dirty="0">
                <a:solidFill>
                  <a:srgbClr val="000048"/>
                </a:solidFill>
                <a:latin typeface="Meiryo" panose="020B0604030504040204" pitchFamily="34" charset="-128"/>
                <a:ea typeface="Meiryo" panose="020B0604030504040204" pitchFamily="34" charset="-128"/>
              </a:rPr>
              <a:t>9</a:t>
            </a:r>
            <a:r>
              <a:rPr lang="ja-JP" altLang="en-US" sz="1600" dirty="0">
                <a:solidFill>
                  <a:srgbClr val="000048"/>
                </a:solidFill>
                <a:latin typeface="Meiryo" panose="020B0604030504040204" pitchFamily="34" charset="-128"/>
                <a:ea typeface="Meiryo" panose="020B0604030504040204" pitchFamily="34" charset="-128"/>
              </a:rPr>
              <a:t>月</a:t>
            </a:r>
            <a:r>
              <a:rPr lang="en-US" altLang="ja-JP" sz="1600" dirty="0">
                <a:solidFill>
                  <a:srgbClr val="000048"/>
                </a:solidFill>
                <a:latin typeface="Meiryo" panose="020B0604030504040204" pitchFamily="34" charset="-128"/>
                <a:ea typeface="Meiryo" panose="020B0604030504040204" pitchFamily="34" charset="-128"/>
              </a:rPr>
              <a:t>30</a:t>
            </a:r>
            <a:r>
              <a:rPr lang="ja-JP" altLang="en-US" sz="1600" dirty="0">
                <a:solidFill>
                  <a:srgbClr val="000048"/>
                </a:solidFill>
                <a:latin typeface="Meiryo" panose="020B0604030504040204" pitchFamily="34" charset="-128"/>
                <a:ea typeface="Meiryo" panose="020B0604030504040204" pitchFamily="34" charset="-128"/>
              </a:rPr>
              <a:t>日</a:t>
            </a:r>
          </a:p>
        </p:txBody>
      </p:sp>
    </p:spTree>
    <p:extLst>
      <p:ext uri="{BB962C8B-B14F-4D97-AF65-F5344CB8AC3E}">
        <p14:creationId xmlns:p14="http://schemas.microsoft.com/office/powerpoint/2010/main" val="10361400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A42B0C-299F-3E11-6862-7639692FB39F}"/>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C73B4E81-1659-6D1E-8872-9B59FBB81905}"/>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CA16BC34-A2F2-1939-9E88-1655371145D2}"/>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2" name="角丸四角形 4">
            <a:extLst>
              <a:ext uri="{FF2B5EF4-FFF2-40B4-BE49-F238E27FC236}">
                <a16:creationId xmlns:a16="http://schemas.microsoft.com/office/drawing/2014/main" id="{DD7420A6-F938-D768-7FD4-804DF920576B}"/>
              </a:ext>
            </a:extLst>
          </p:cNvPr>
          <p:cNvSpPr/>
          <p:nvPr/>
        </p:nvSpPr>
        <p:spPr>
          <a:xfrm>
            <a:off x="1717542" y="202787"/>
            <a:ext cx="1724158"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48"/>
                </a:solidFill>
                <a:effectLst/>
                <a:uLnTx/>
                <a:uFillTx/>
                <a:latin typeface="Meiryo" panose="020B0604030504040204" pitchFamily="34" charset="-128"/>
                <a:ea typeface="Meiryo" panose="020B0604030504040204" pitchFamily="34" charset="-128"/>
              </a:rPr>
              <a:t>ターゲティング設定</a:t>
            </a:r>
          </a:p>
        </p:txBody>
      </p:sp>
      <p:sp>
        <p:nvSpPr>
          <p:cNvPr id="4" name="テキスト ボックス 5">
            <a:extLst>
              <a:ext uri="{FF2B5EF4-FFF2-40B4-BE49-F238E27FC236}">
                <a16:creationId xmlns:a16="http://schemas.microsoft.com/office/drawing/2014/main" id="{B5C361E0-B6BA-4594-66F4-56CD4D3B69BA}"/>
              </a:ext>
            </a:extLst>
          </p:cNvPr>
          <p:cNvSpPr txBox="1"/>
          <p:nvPr/>
        </p:nvSpPr>
        <p:spPr>
          <a:xfrm>
            <a:off x="479427" y="5098644"/>
            <a:ext cx="11233147" cy="1441613"/>
          </a:xfrm>
          <a:prstGeom prst="rect">
            <a:avLst/>
          </a:prstGeom>
          <a:noFill/>
        </p:spPr>
        <p:txBody>
          <a:bodyPr wrap="square" lIns="0" tIns="45720" rIns="0" bIns="45720" rtlCol="0" anchor="t">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上記表の「●」がターゲティング設定可になります。</a:t>
            </a:r>
            <a:endPar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年齢は以下の区分で指定が可能です。</a:t>
            </a:r>
            <a:endPar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18</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19</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 20</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24</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 25</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29</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 30</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34</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 35</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39</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 40</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44</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 45</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49</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 50</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54</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 55</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59</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 60</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64</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 65</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69</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 70</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歳以上</a:t>
            </a:r>
            <a:endPar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800" b="0" i="0" u="none" strike="noStrike" kern="1200" cap="none" spc="0" normalizeH="0" baseline="0" noProof="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は「基本料金</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ターゲティングごとに設定されている掛け率」（小数点以下切り捨て）によって決定されます。</a:t>
            </a:r>
            <a:endPar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800" b="0" i="0" u="none" strike="noStrike" kern="1200" cap="none" spc="0" normalizeH="0" baseline="0" noProof="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掛け率の最大値は</a:t>
            </a:r>
            <a:r>
              <a:rPr lang="en-US" altLang="ja-JP" sz="800">
                <a:solidFill>
                  <a:srgbClr val="0D0D0D"/>
                </a:solidFill>
                <a:latin typeface="Meiryo" panose="020B0604030504040204" pitchFamily="34" charset="-128"/>
                <a:ea typeface="Meiryo" panose="020B0604030504040204" pitchFamily="34" charset="-128"/>
              </a:rPr>
              <a:t>1</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.5</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倍になります。</a:t>
            </a:r>
            <a:endPar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例：性別、年齢、オーディエンスリスト（興味関心、購買意向、属性・ライフイベント）を設定した場合、</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1.2</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 1.2</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 1.5</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=2.16</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倍となりますが、最大値が</a:t>
            </a:r>
            <a:r>
              <a:rPr lang="en-US" altLang="ja-JP" sz="800">
                <a:solidFill>
                  <a:srgbClr val="0D0D0D"/>
                </a:solidFill>
                <a:latin typeface="Meiryo" panose="020B0604030504040204" pitchFamily="34" charset="-128"/>
                <a:ea typeface="Meiryo" panose="020B0604030504040204" pitchFamily="34" charset="-128"/>
              </a:rPr>
              <a:t>1</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.5</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倍のため、</a:t>
            </a:r>
            <a:r>
              <a:rPr lang="en-US" altLang="ja-JP" sz="800">
                <a:solidFill>
                  <a:srgbClr val="0D0D0D"/>
                </a:solidFill>
                <a:latin typeface="Meiryo" panose="020B0604030504040204" pitchFamily="34" charset="-128"/>
                <a:ea typeface="Meiryo" panose="020B0604030504040204" pitchFamily="34" charset="-128"/>
              </a:rPr>
              <a:t>1</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.5</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倍で設定可能となります。</a:t>
            </a:r>
            <a:endPar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オーディエンスリストを複数選択した場合、</a:t>
            </a:r>
            <a:r>
              <a:rPr kumimoji="1" lang="en-US" altLang="ja-JP" sz="800" b="0" i="0" u="none" strike="noStrike" kern="1200" cap="none" spc="0" normalizeH="0" baseline="0" noProof="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掛け率は高い方が選択されます。</a:t>
            </a:r>
            <a:endParaRPr kumimoji="1" lang="en-US" altLang="ja-JP" sz="800" b="0" i="0" u="none" strike="noStrike" kern="1200" cap="none" spc="0" normalizeH="0" baseline="0" noProof="0">
              <a:ln>
                <a:noFill/>
              </a:ln>
              <a:solidFill>
                <a:srgbClr val="FFC000"/>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「枠購入型」や「時間帯ジャック購入型」配信商品の場合は、ターゲティング項目ごとの「</a:t>
            </a:r>
            <a:r>
              <a:rPr kumimoji="1" lang="en-US" altLang="ja-JP" sz="800" b="0" i="0" u="none" strike="noStrike" kern="1200" cap="none" spc="0" normalizeH="0" baseline="0" noProof="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掛け率」を含んだ金額を記載しています。</a:t>
            </a:r>
            <a:endPar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※SP</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はスマートフォン、</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PC</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はパソコン、</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MD</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はマルチデバイスの略称です。</a:t>
            </a:r>
            <a:endPar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※1</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　オーディエンスリストの詳細は、</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Yahoo!</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広告ヘルプを参照してください。</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en-US" altLang="ja-JP" sz="800" b="0" i="0" u="none" strike="noStrike" kern="1200" cap="none" spc="0" normalizeH="0" baseline="0" noProof="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hlinkClick r:id="rId3"/>
              </a:rPr>
              <a:t>https://ads-help.yahoo-net.jp/s/article/H000044833?language=ja</a:t>
            </a:r>
            <a:endParaRPr kumimoji="1" lang="en-US" altLang="ja-JP" sz="800" b="0" i="0" u="none" strike="noStrike" kern="1200" cap="none" spc="0" normalizeH="0" baseline="0" noProof="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endParaRPr>
          </a:p>
        </p:txBody>
      </p:sp>
      <p:graphicFrame>
        <p:nvGraphicFramePr>
          <p:cNvPr id="6" name="表 5">
            <a:extLst>
              <a:ext uri="{FF2B5EF4-FFF2-40B4-BE49-F238E27FC236}">
                <a16:creationId xmlns:a16="http://schemas.microsoft.com/office/drawing/2014/main" id="{03CE9558-0410-C08E-67CF-D7709230F8CA}"/>
              </a:ext>
            </a:extLst>
          </p:cNvPr>
          <p:cNvGraphicFramePr>
            <a:graphicFrameLocks noGrp="1"/>
          </p:cNvGraphicFramePr>
          <p:nvPr>
            <p:extLst>
              <p:ext uri="{D42A27DB-BD31-4B8C-83A1-F6EECF244321}">
                <p14:modId xmlns:p14="http://schemas.microsoft.com/office/powerpoint/2010/main" val="2225332345"/>
              </p:ext>
            </p:extLst>
          </p:nvPr>
        </p:nvGraphicFramePr>
        <p:xfrm>
          <a:off x="479426" y="954768"/>
          <a:ext cx="11233148" cy="4118409"/>
        </p:xfrm>
        <a:graphic>
          <a:graphicData uri="http://schemas.openxmlformats.org/drawingml/2006/table">
            <a:tbl>
              <a:tblPr bandRow="1"/>
              <a:tblGrid>
                <a:gridCol w="1544247">
                  <a:extLst>
                    <a:ext uri="{9D8B030D-6E8A-4147-A177-3AD203B41FA5}">
                      <a16:colId xmlns:a16="http://schemas.microsoft.com/office/drawing/2014/main" val="792911817"/>
                    </a:ext>
                  </a:extLst>
                </a:gridCol>
                <a:gridCol w="2261385">
                  <a:extLst>
                    <a:ext uri="{9D8B030D-6E8A-4147-A177-3AD203B41FA5}">
                      <a16:colId xmlns:a16="http://schemas.microsoft.com/office/drawing/2014/main" val="2515137241"/>
                    </a:ext>
                  </a:extLst>
                </a:gridCol>
                <a:gridCol w="1856879">
                  <a:extLst>
                    <a:ext uri="{9D8B030D-6E8A-4147-A177-3AD203B41FA5}">
                      <a16:colId xmlns:a16="http://schemas.microsoft.com/office/drawing/2014/main" val="598637953"/>
                    </a:ext>
                  </a:extLst>
                </a:gridCol>
                <a:gridCol w="1856879">
                  <a:extLst>
                    <a:ext uri="{9D8B030D-6E8A-4147-A177-3AD203B41FA5}">
                      <a16:colId xmlns:a16="http://schemas.microsoft.com/office/drawing/2014/main" val="56015879"/>
                    </a:ext>
                  </a:extLst>
                </a:gridCol>
                <a:gridCol w="1856879">
                  <a:extLst>
                    <a:ext uri="{9D8B030D-6E8A-4147-A177-3AD203B41FA5}">
                      <a16:colId xmlns:a16="http://schemas.microsoft.com/office/drawing/2014/main" val="379781813"/>
                    </a:ext>
                  </a:extLst>
                </a:gridCol>
                <a:gridCol w="1856879">
                  <a:extLst>
                    <a:ext uri="{9D8B030D-6E8A-4147-A177-3AD203B41FA5}">
                      <a16:colId xmlns:a16="http://schemas.microsoft.com/office/drawing/2014/main" val="1484868583"/>
                    </a:ext>
                  </a:extLst>
                </a:gridCol>
              </a:tblGrid>
              <a:tr h="533701">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1">
                          <a:solidFill>
                            <a:schemeClr val="bg1"/>
                          </a:solidFill>
                          <a:latin typeface="Meiryo" panose="020B0604030504040204" pitchFamily="34" charset="-128"/>
                          <a:ea typeface="Meiryo" panose="020B0604030504040204" pitchFamily="34" charset="-128"/>
                        </a:rPr>
                        <a:t>ターゲティング</a:t>
                      </a: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1" kern="1200" dirty="0" err="1">
                          <a:solidFill>
                            <a:schemeClr val="bg1"/>
                          </a:solidFill>
                          <a:latin typeface="Meiryo"/>
                          <a:ea typeface="Meiryo"/>
                        </a:rPr>
                        <a:t>vCPM</a:t>
                      </a:r>
                      <a:r>
                        <a:rPr kumimoji="1" lang="en-US" altLang="ja-JP" sz="1100" b="1" kern="1200" dirty="0">
                          <a:solidFill>
                            <a:schemeClr val="bg1"/>
                          </a:solidFill>
                          <a:latin typeface="Meiryo"/>
                          <a:ea typeface="Meiryo"/>
                        </a:rPr>
                        <a:t> </a:t>
                      </a:r>
                      <a:r>
                        <a:rPr kumimoji="1" lang="ja-JP" altLang="en-US" sz="1100" b="1" kern="1200" dirty="0">
                          <a:solidFill>
                            <a:schemeClr val="bg1"/>
                          </a:solidFill>
                          <a:latin typeface="Meiryo"/>
                          <a:ea typeface="Meiryo"/>
                        </a:rPr>
                        <a:t>掛け率</a:t>
                      </a:r>
                      <a:endParaRPr kumimoji="1" lang="en-US" altLang="ja-JP" sz="1100" b="1" kern="1200" dirty="0">
                        <a:solidFill>
                          <a:schemeClr val="bg1"/>
                        </a:solidFill>
                        <a:latin typeface="Meiryo"/>
                        <a:ea typeface="Meiryo"/>
                        <a:cs typeface="+mn-cs"/>
                      </a:endParaRPr>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1" kern="1200" dirty="0">
                          <a:solidFill>
                            <a:schemeClr val="bg1"/>
                          </a:solidFill>
                          <a:latin typeface="Meiryo"/>
                          <a:ea typeface="Meiryo"/>
                          <a:cs typeface="+mn-cs"/>
                        </a:rPr>
                        <a:t>Yahoo! JAPAN</a:t>
                      </a:r>
                      <a:r>
                        <a:rPr kumimoji="1" lang="ja-JP" altLang="en-US" sz="1100" b="1" kern="1200" dirty="0">
                          <a:solidFill>
                            <a:schemeClr val="bg1"/>
                          </a:solidFill>
                          <a:latin typeface="Meiryo"/>
                          <a:ea typeface="Meiryo"/>
                          <a:cs typeface="+mn-cs"/>
                        </a:rPr>
                        <a:t>トップページ　ブランドパネル　</a:t>
                      </a:r>
                      <a:r>
                        <a:rPr kumimoji="1" lang="en-US" altLang="ja-JP" sz="1100" b="1" kern="1200" dirty="0">
                          <a:solidFill>
                            <a:schemeClr val="bg1"/>
                          </a:solidFill>
                          <a:latin typeface="Meiryo"/>
                          <a:ea typeface="Meiryo"/>
                          <a:cs typeface="+mn-cs"/>
                        </a:rPr>
                        <a:t>MD</a:t>
                      </a:r>
                      <a:r>
                        <a:rPr kumimoji="1" lang="ja-JP" altLang="en-US" sz="1100" b="1" kern="1200" dirty="0">
                          <a:solidFill>
                            <a:schemeClr val="bg1"/>
                          </a:solidFill>
                          <a:latin typeface="Meiryo"/>
                          <a:ea typeface="Meiryo"/>
                          <a:cs typeface="+mn-cs"/>
                        </a:rPr>
                        <a:t>　スクエア</a:t>
                      </a:r>
                      <a:endParaRPr kumimoji="1" lang="en-US" altLang="ja-JP" sz="1100" b="1" kern="1200" dirty="0">
                        <a:solidFill>
                          <a:schemeClr val="bg1"/>
                        </a:solidFill>
                        <a:latin typeface="Meiryo"/>
                        <a:ea typeface="Meiryo"/>
                        <a:cs typeface="+mn-cs"/>
                      </a:endParaRPr>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1" kern="1200" dirty="0">
                          <a:solidFill>
                            <a:schemeClr val="bg1"/>
                          </a:solidFill>
                          <a:latin typeface="Meiryo"/>
                          <a:ea typeface="Meiryo"/>
                          <a:cs typeface="+mn-cs"/>
                        </a:rPr>
                        <a:t>Yahoo! JAPAN</a:t>
                      </a:r>
                      <a:r>
                        <a:rPr kumimoji="1" lang="ja-JP" altLang="en-US" sz="1100" b="1" kern="1200" dirty="0">
                          <a:solidFill>
                            <a:schemeClr val="bg1"/>
                          </a:solidFill>
                          <a:latin typeface="Meiryo"/>
                          <a:ea typeface="Meiryo"/>
                          <a:cs typeface="+mn-cs"/>
                        </a:rPr>
                        <a:t>トップページ　ブランドパネル　</a:t>
                      </a:r>
                      <a:r>
                        <a:rPr kumimoji="1" lang="en-US" altLang="ja-JP" sz="1100" b="1" kern="1200" dirty="0">
                          <a:solidFill>
                            <a:schemeClr val="bg1"/>
                          </a:solidFill>
                          <a:latin typeface="Meiryo"/>
                          <a:ea typeface="Meiryo"/>
                          <a:cs typeface="+mn-cs"/>
                        </a:rPr>
                        <a:t>MD</a:t>
                      </a:r>
                      <a:r>
                        <a:rPr kumimoji="1" lang="ja-JP" altLang="en-US" sz="1100" b="1" kern="1200" dirty="0">
                          <a:solidFill>
                            <a:schemeClr val="bg1"/>
                          </a:solidFill>
                          <a:latin typeface="Meiryo"/>
                          <a:ea typeface="Meiryo"/>
                          <a:cs typeface="+mn-cs"/>
                        </a:rPr>
                        <a:t>　スクエア（</a:t>
                      </a:r>
                      <a:r>
                        <a:rPr kumimoji="1" lang="en-US" altLang="ja-JP" sz="1100" b="1" kern="1200" dirty="0">
                          <a:solidFill>
                            <a:schemeClr val="bg1"/>
                          </a:solidFill>
                          <a:latin typeface="Meiryo"/>
                          <a:ea typeface="Meiryo"/>
                          <a:cs typeface="+mn-cs"/>
                        </a:rPr>
                        <a:t>FQ1</a:t>
                      </a:r>
                      <a:r>
                        <a:rPr kumimoji="1" lang="ja-JP" altLang="en-US" sz="1100" b="1" kern="1200" dirty="0">
                          <a:solidFill>
                            <a:schemeClr val="bg1"/>
                          </a:solidFill>
                          <a:latin typeface="Meiryo"/>
                          <a:ea typeface="Meiryo"/>
                          <a:cs typeface="+mn-cs"/>
                        </a:rPr>
                        <a:t>）</a:t>
                      </a:r>
                      <a:endParaRPr kumimoji="1" lang="en-US" altLang="ja-JP" sz="1100" b="1" kern="1200" dirty="0">
                        <a:solidFill>
                          <a:schemeClr val="bg1"/>
                        </a:solidFill>
                        <a:latin typeface="Meiryo"/>
                        <a:ea typeface="Meiryo"/>
                        <a:cs typeface="+mn-cs"/>
                      </a:endParaRPr>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1" kern="1200" dirty="0">
                          <a:solidFill>
                            <a:schemeClr val="bg1"/>
                          </a:solidFill>
                          <a:latin typeface="Meiryo"/>
                          <a:ea typeface="Meiryo"/>
                          <a:cs typeface="+mn-cs"/>
                        </a:rPr>
                        <a:t>Yahoo! JAPAN</a:t>
                      </a:r>
                      <a:r>
                        <a:rPr kumimoji="1" lang="ja-JP" altLang="en-US" sz="1100" b="1" kern="1200" dirty="0">
                          <a:solidFill>
                            <a:schemeClr val="bg1"/>
                          </a:solidFill>
                          <a:latin typeface="Meiryo"/>
                          <a:ea typeface="Meiryo"/>
                          <a:cs typeface="+mn-cs"/>
                        </a:rPr>
                        <a:t>トップページ　ブランドパネル　</a:t>
                      </a:r>
                      <a:r>
                        <a:rPr kumimoji="1" lang="en-US" altLang="ja-JP" sz="1100" b="1" kern="1200" dirty="0">
                          <a:solidFill>
                            <a:schemeClr val="bg1"/>
                          </a:solidFill>
                          <a:latin typeface="Meiryo"/>
                          <a:ea typeface="Meiryo"/>
                          <a:cs typeface="+mn-cs"/>
                        </a:rPr>
                        <a:t>MD</a:t>
                      </a:r>
                      <a:r>
                        <a:rPr kumimoji="1" lang="ja-JP" altLang="en-US" sz="1100" b="1" kern="1200" dirty="0">
                          <a:solidFill>
                            <a:schemeClr val="bg1"/>
                          </a:solidFill>
                          <a:latin typeface="Meiryo"/>
                          <a:ea typeface="Meiryo"/>
                          <a:cs typeface="+mn-cs"/>
                        </a:rPr>
                        <a:t>　スクエア（都道府県）</a:t>
                      </a:r>
                      <a:endParaRPr kumimoji="1" lang="en-US" altLang="ja-JP" sz="1100" b="1" kern="1200" dirty="0">
                        <a:solidFill>
                          <a:schemeClr val="bg1"/>
                        </a:solidFill>
                        <a:latin typeface="Meiryo" panose="020B0604030504040204" pitchFamily="34" charset="-128"/>
                        <a:ea typeface="Meiryo" panose="020B0604030504040204" pitchFamily="34" charset="-128"/>
                        <a:cs typeface="+mn-cs"/>
                      </a:endParaRPr>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1" kern="1200" dirty="0">
                          <a:solidFill>
                            <a:schemeClr val="bg1"/>
                          </a:solidFill>
                          <a:latin typeface="Meiryo"/>
                          <a:ea typeface="Meiryo"/>
                          <a:cs typeface="+mn-cs"/>
                        </a:rPr>
                        <a:t>Yahoo! JAPAN</a:t>
                      </a:r>
                      <a:r>
                        <a:rPr kumimoji="1" lang="ja-JP" altLang="en-US" sz="1100" b="1" kern="1200" dirty="0">
                          <a:solidFill>
                            <a:schemeClr val="bg1"/>
                          </a:solidFill>
                          <a:latin typeface="Meiryo"/>
                          <a:ea typeface="Meiryo"/>
                          <a:cs typeface="+mn-cs"/>
                        </a:rPr>
                        <a:t>トップページ　ブランドパネル　</a:t>
                      </a:r>
                      <a:r>
                        <a:rPr kumimoji="1" lang="en-US" altLang="ja-JP" sz="1100" b="1" kern="1200" dirty="0">
                          <a:solidFill>
                            <a:schemeClr val="bg1"/>
                          </a:solidFill>
                          <a:latin typeface="Meiryo"/>
                          <a:ea typeface="Meiryo"/>
                          <a:cs typeface="+mn-cs"/>
                        </a:rPr>
                        <a:t>MD</a:t>
                      </a:r>
                      <a:r>
                        <a:rPr kumimoji="1" lang="ja-JP" altLang="en-US" sz="1100" b="1" kern="1200" dirty="0">
                          <a:solidFill>
                            <a:schemeClr val="bg1"/>
                          </a:solidFill>
                          <a:latin typeface="Meiryo"/>
                          <a:ea typeface="Meiryo"/>
                          <a:cs typeface="+mn-cs"/>
                        </a:rPr>
                        <a:t>　スクエア（市区郡）</a:t>
                      </a:r>
                      <a:endParaRPr kumimoji="1" lang="en-US" altLang="ja-JP" sz="1100" b="1" kern="1200" dirty="0">
                        <a:solidFill>
                          <a:schemeClr val="bg1"/>
                        </a:solidFill>
                        <a:latin typeface="Meiryo"/>
                        <a:ea typeface="Meiryo"/>
                      </a:endParaRPr>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117335041"/>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a:solidFill>
                            <a:schemeClr val="bg1"/>
                          </a:solidFill>
                          <a:latin typeface="Meiryo" panose="020B0604030504040204" pitchFamily="34" charset="-128"/>
                          <a:ea typeface="Meiryo" panose="020B0604030504040204" pitchFamily="34" charset="-128"/>
                        </a:rPr>
                        <a:t>性別</a:t>
                      </a: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a:solidFill>
                            <a:schemeClr val="bg1"/>
                          </a:solidFill>
                          <a:latin typeface="Meiryo"/>
                          <a:ea typeface="Meiryo"/>
                        </a:rPr>
                        <a:t>1.2</a:t>
                      </a:r>
                      <a:r>
                        <a:rPr kumimoji="1" lang="ja-JP" altLang="en-US" sz="1100" b="0">
                          <a:solidFill>
                            <a:schemeClr val="bg1"/>
                          </a:solidFill>
                          <a:latin typeface="Meiryo"/>
                          <a:ea typeface="Meiryo"/>
                        </a:rPr>
                        <a:t>倍</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400" b="1" kern="1200">
                          <a:solidFill>
                            <a:srgbClr val="0D0D0D"/>
                          </a:solidFill>
                          <a:latin typeface="Meiryo" panose="020B0604030504040204" pitchFamily="34" charset="-128"/>
                          <a:ea typeface="Meiryo" panose="020B0604030504040204" pitchFamily="34" charset="-128"/>
                        </a:rPr>
                        <a:t>●</a:t>
                      </a:r>
                      <a:endParaRPr kumimoji="1" lang="ja-JP" altLang="en-US" sz="1400" b="1" i="0" kern="1200">
                        <a:solidFill>
                          <a:srgbClr val="0D0D0D"/>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a:solidFill>
                          <a:srgbClr val="0D0D0D"/>
                        </a:solidFill>
                        <a:latin typeface="Meiryo"/>
                        <a:ea typeface="Meiryo"/>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endParaRPr kumimoji="1" lang="ja-JP" altLang="en-US" sz="14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i="0" u="none" strike="noStrike" kern="1200" cap="none" spc="0" normalizeH="0" baseline="0" noProof="0">
                        <a:ln>
                          <a:noFill/>
                        </a:ln>
                        <a:solidFill>
                          <a:srgbClr val="0D0D0D"/>
                        </a:solidFill>
                        <a:effectLst/>
                        <a:uLnTx/>
                        <a:uFillTx/>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84434171"/>
                  </a:ext>
                </a:extLst>
              </a:tr>
              <a:tr h="31398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a:solidFill>
                            <a:schemeClr val="bg1"/>
                          </a:solidFill>
                          <a:latin typeface="Meiryo" panose="020B0604030504040204" pitchFamily="34" charset="-128"/>
                          <a:ea typeface="Meiryo" panose="020B0604030504040204" pitchFamily="34" charset="-128"/>
                        </a:rPr>
                        <a:t>年齢</a:t>
                      </a: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chemeClr val="bg1"/>
                          </a:solidFill>
                          <a:latin typeface="Meiryo"/>
                          <a:ea typeface="Meiryo"/>
                        </a:rPr>
                        <a:t>1.2</a:t>
                      </a:r>
                      <a:r>
                        <a:rPr kumimoji="1" lang="ja-JP" altLang="en-US" sz="1100" b="0" kern="1200">
                          <a:solidFill>
                            <a:schemeClr val="bg1"/>
                          </a:solidFill>
                          <a:latin typeface="Meiryo"/>
                          <a:ea typeface="Meiryo"/>
                        </a:rPr>
                        <a:t>倍</a:t>
                      </a:r>
                      <a:endParaRPr kumimoji="1" lang="ja-JP" altLang="en-US" sz="1100" b="0" kern="1200">
                        <a:solidFill>
                          <a:schemeClr val="bg1"/>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400" b="1" kern="1200">
                          <a:solidFill>
                            <a:srgbClr val="0D0D0D"/>
                          </a:solidFill>
                          <a:latin typeface="Meiryo" panose="020B0604030504040204" pitchFamily="34" charset="-128"/>
                          <a:ea typeface="Meiryo" panose="020B0604030504040204" pitchFamily="34" charset="-128"/>
                        </a:rPr>
                        <a:t>●</a:t>
                      </a:r>
                      <a:endParaRPr kumimoji="1" lang="ja-JP" altLang="en-US" sz="1400" b="1" i="0" kern="1200">
                        <a:solidFill>
                          <a:srgbClr val="0D0D0D"/>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endParaRPr kumimoji="1" lang="ja-JP" altLang="en-US" sz="14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i="0" u="none" strike="noStrike" kern="1200" cap="none" spc="0" normalizeH="0" baseline="0" noProof="0">
                        <a:ln>
                          <a:noFill/>
                        </a:ln>
                        <a:solidFill>
                          <a:srgbClr val="0D0D0D"/>
                        </a:solidFill>
                        <a:effectLst/>
                        <a:uLnTx/>
                        <a:uFillTx/>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931917948"/>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地域（都道府県）</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chemeClr val="bg1"/>
                          </a:solidFill>
                          <a:latin typeface="Meiryo"/>
                          <a:ea typeface="Meiryo"/>
                        </a:rPr>
                        <a:t>1.2</a:t>
                      </a:r>
                      <a:r>
                        <a:rPr kumimoji="1" lang="ja-JP" altLang="en-US" sz="1100" b="0" kern="1200">
                          <a:solidFill>
                            <a:schemeClr val="bg1"/>
                          </a:solidFill>
                          <a:latin typeface="Meiryo"/>
                          <a:ea typeface="Meiryo"/>
                        </a:rPr>
                        <a:t>倍</a:t>
                      </a:r>
                      <a:endParaRPr kumimoji="1" lang="ja-JP" altLang="en-US" sz="1100" b="0" kern="1200">
                        <a:solidFill>
                          <a:schemeClr val="bg1"/>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endParaRPr kumimoji="1" lang="ja-JP" altLang="en-US" sz="14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i="0" u="none" strike="noStrike" kern="1200" cap="none" spc="0" normalizeH="0" baseline="0" noProof="0">
                        <a:ln>
                          <a:noFill/>
                        </a:ln>
                        <a:solidFill>
                          <a:srgbClr val="0D0D0D"/>
                        </a:solidFill>
                        <a:effectLst/>
                        <a:uLnTx/>
                        <a:uFillTx/>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66098080"/>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a:solidFill>
                            <a:schemeClr val="bg1"/>
                          </a:solidFill>
                          <a:latin typeface="Meiryo" panose="020B0604030504040204" pitchFamily="34" charset="-128"/>
                          <a:ea typeface="Meiryo" panose="020B0604030504040204" pitchFamily="34" charset="-128"/>
                        </a:rPr>
                        <a:t>地域（市区郡）</a:t>
                      </a: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100" b="0" kern="1200">
                          <a:solidFill>
                            <a:schemeClr val="bg1"/>
                          </a:solidFill>
                          <a:latin typeface="Meiryo"/>
                          <a:ea typeface="Meiryo"/>
                        </a:rPr>
                        <a:t>1.5</a:t>
                      </a:r>
                      <a:r>
                        <a:rPr kumimoji="1" lang="ja-JP" altLang="en-US" sz="1100" b="0" kern="1200">
                          <a:solidFill>
                            <a:schemeClr val="bg1"/>
                          </a:solidFill>
                          <a:latin typeface="Meiryo"/>
                          <a:ea typeface="Meiryo"/>
                        </a:rPr>
                        <a:t>倍</a:t>
                      </a:r>
                      <a:endParaRPr kumimoji="1" lang="ja-JP" altLang="en-US" sz="1100" b="0" kern="1200">
                        <a:solidFill>
                          <a:schemeClr val="bg1"/>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400" b="1" kern="1200">
                          <a:solidFill>
                            <a:srgbClr val="0D0D0D"/>
                          </a:solidFill>
                          <a:latin typeface="Meiryo" panose="020B0604030504040204" pitchFamily="34" charset="-128"/>
                          <a:ea typeface="Meiryo" panose="020B0604030504040204" pitchFamily="34" charset="-128"/>
                        </a:rPr>
                        <a:t>●</a:t>
                      </a:r>
                      <a:endParaRPr kumimoji="1" lang="ja-JP" altLang="en-US" sz="1400" b="1" i="0" kern="1200">
                        <a:solidFill>
                          <a:srgbClr val="0D0D0D"/>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463668774"/>
                  </a:ext>
                </a:extLst>
              </a:tr>
              <a:tr h="35177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曜日・</a:t>
                      </a:r>
                      <a:r>
                        <a:rPr kumimoji="1" lang="ja-JP" altLang="en-US" sz="1100" b="0">
                          <a:solidFill>
                            <a:schemeClr val="bg1"/>
                          </a:solidFill>
                          <a:latin typeface="Meiryo" panose="020B0604030504040204" pitchFamily="34" charset="-128"/>
                          <a:ea typeface="Meiryo" panose="020B0604030504040204" pitchFamily="34" charset="-128"/>
                        </a:rPr>
                        <a:t>時間帯</a:t>
                      </a: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chemeClr val="bg1"/>
                          </a:solidFill>
                          <a:latin typeface="Meiryo" panose="020B0604030504040204" pitchFamily="34" charset="-128"/>
                          <a:ea typeface="Meiryo" panose="020B0604030504040204" pitchFamily="34" charset="-128"/>
                        </a:rPr>
                        <a:t>1.2</a:t>
                      </a:r>
                      <a:r>
                        <a:rPr kumimoji="1" lang="ja-JP" altLang="en-US" sz="1100" b="0" kern="1200">
                          <a:solidFill>
                            <a:schemeClr val="bg1"/>
                          </a:solidFill>
                          <a:latin typeface="Meiryo" panose="020B0604030504040204" pitchFamily="34" charset="-128"/>
                          <a:ea typeface="Meiryo" panose="020B0604030504040204" pitchFamily="34" charset="-128"/>
                        </a:rPr>
                        <a:t>倍</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57742112"/>
                  </a:ext>
                </a:extLst>
              </a:tr>
              <a:tr h="556513">
                <a:tc rowSpan="2">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オーディエンス</a:t>
                      </a:r>
                      <a:endParaRPr kumimoji="1" lang="en-US" altLang="ja-JP" sz="1100" b="0" kern="120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リスト</a:t>
                      </a:r>
                      <a:endParaRPr kumimoji="1" lang="en-US" altLang="ja-JP" sz="1100" b="0" kern="1200">
                        <a:solidFill>
                          <a:schemeClr val="bg1"/>
                        </a:solidFill>
                        <a:latin typeface="Meiryo" panose="020B0604030504040204" pitchFamily="34" charset="-128"/>
                        <a:ea typeface="Meiryo" panose="020B0604030504040204" pitchFamily="34" charset="-128"/>
                      </a:endParaRP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bg1"/>
                          </a:solidFill>
                          <a:latin typeface="Meiryo" panose="020B0604030504040204" pitchFamily="34" charset="-128"/>
                          <a:ea typeface="Meiryo" panose="020B0604030504040204" pitchFamily="34" charset="-128"/>
                        </a:rPr>
                        <a:t>興味関心、購買</a:t>
                      </a:r>
                      <a:endParaRPr kumimoji="1" lang="en-US" altLang="ja-JP" sz="11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bg1"/>
                          </a:solidFill>
                          <a:latin typeface="Meiryo" panose="020B0604030504040204" pitchFamily="34" charset="-128"/>
                          <a:ea typeface="Meiryo" panose="020B0604030504040204" pitchFamily="34" charset="-128"/>
                        </a:rPr>
                        <a:t>意向、属性・ライフ</a:t>
                      </a:r>
                      <a:endParaRPr kumimoji="1" lang="en-US" altLang="ja-JP" sz="11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bg1"/>
                          </a:solidFill>
                          <a:latin typeface="Meiryo" panose="020B0604030504040204" pitchFamily="34" charset="-128"/>
                          <a:ea typeface="Meiryo" panose="020B0604030504040204" pitchFamily="34" charset="-128"/>
                        </a:rPr>
                        <a:t>イベント</a:t>
                      </a:r>
                      <a:r>
                        <a:rPr kumimoji="1" lang="en-US" altLang="ja-JP" sz="1100" b="0" kern="1200" dirty="0">
                          <a:solidFill>
                            <a:schemeClr val="bg1"/>
                          </a:solidFill>
                          <a:latin typeface="Meiryo" panose="020B0604030504040204" pitchFamily="34" charset="-128"/>
                          <a:ea typeface="Meiryo" panose="020B0604030504040204" pitchFamily="34" charset="-128"/>
                        </a:rPr>
                        <a:t>※</a:t>
                      </a:r>
                      <a:r>
                        <a:rPr kumimoji="1" lang="ja-JP" altLang="en-US" sz="1100" b="0" kern="1200" dirty="0">
                          <a:solidFill>
                            <a:schemeClr val="bg1"/>
                          </a:solidFill>
                          <a:latin typeface="Meiryo" panose="020B0604030504040204" pitchFamily="34" charset="-128"/>
                          <a:ea typeface="Meiryo" panose="020B0604030504040204" pitchFamily="34" charset="-128"/>
                        </a:rPr>
                        <a:t>１</a:t>
                      </a:r>
                      <a:endParaRPr kumimoji="1" lang="en-US" altLang="ja-JP" sz="11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kern="1200" dirty="0">
                          <a:solidFill>
                            <a:schemeClr val="bg1"/>
                          </a:solidFill>
                          <a:latin typeface="Meiryo" panose="020B0604030504040204" pitchFamily="34" charset="-128"/>
                          <a:ea typeface="Meiryo" panose="020B0604030504040204" pitchFamily="34" charset="-128"/>
                        </a:rPr>
                        <a:t>配信：</a:t>
                      </a:r>
                      <a:r>
                        <a:rPr kumimoji="1" lang="en-US" altLang="ja-JP" sz="1200" b="0" kern="1200" dirty="0">
                          <a:solidFill>
                            <a:schemeClr val="bg1"/>
                          </a:solidFill>
                          <a:latin typeface="Meiryo" panose="020B0604030504040204" pitchFamily="34" charset="-128"/>
                          <a:ea typeface="Meiryo" panose="020B0604030504040204" pitchFamily="34" charset="-128"/>
                        </a:rPr>
                        <a:t>1.5</a:t>
                      </a:r>
                      <a:r>
                        <a:rPr kumimoji="1" lang="ja-JP" altLang="en-US" sz="1200" b="0" kern="1200" dirty="0">
                          <a:solidFill>
                            <a:schemeClr val="bg1"/>
                          </a:solidFill>
                          <a:latin typeface="Meiryo" panose="020B0604030504040204" pitchFamily="34" charset="-128"/>
                          <a:ea typeface="Meiryo" panose="020B0604030504040204" pitchFamily="34" charset="-128"/>
                        </a:rPr>
                        <a:t>倍</a:t>
                      </a:r>
                      <a:endParaRPr kumimoji="1" lang="en-US" altLang="ja-JP" sz="12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kern="1200" dirty="0">
                          <a:solidFill>
                            <a:schemeClr val="bg1"/>
                          </a:solidFill>
                          <a:latin typeface="Meiryo" panose="020B0604030504040204" pitchFamily="34" charset="-128"/>
                          <a:ea typeface="Meiryo" panose="020B0604030504040204" pitchFamily="34" charset="-128"/>
                          <a:cs typeface="+mn-cs"/>
                        </a:rPr>
                        <a:t>除外：</a:t>
                      </a:r>
                      <a:r>
                        <a:rPr kumimoji="1" lang="en-US" altLang="ja-JP" sz="1200" b="0" kern="1200" dirty="0">
                          <a:solidFill>
                            <a:schemeClr val="bg1"/>
                          </a:solidFill>
                          <a:latin typeface="Meiryo" panose="020B0604030504040204" pitchFamily="34" charset="-128"/>
                          <a:ea typeface="Meiryo" panose="020B0604030504040204" pitchFamily="34" charset="-128"/>
                          <a:cs typeface="+mn-cs"/>
                        </a:rPr>
                        <a:t>1.1</a:t>
                      </a:r>
                      <a:r>
                        <a:rPr kumimoji="1" lang="ja-JP" altLang="en-US" sz="1200" b="0" kern="1200" dirty="0">
                          <a:solidFill>
                            <a:schemeClr val="bg1"/>
                          </a:solidFill>
                          <a:latin typeface="Meiryo" panose="020B0604030504040204" pitchFamily="34" charset="-128"/>
                          <a:ea typeface="Meiryo" panose="020B0604030504040204" pitchFamily="34" charset="-128"/>
                          <a:cs typeface="+mn-cs"/>
                        </a:rPr>
                        <a:t>倍</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400" b="1" kern="1200">
                          <a:solidFill>
                            <a:srgbClr val="0D0D0D"/>
                          </a:solidFill>
                          <a:latin typeface="Meiryo" panose="020B0604030504040204" pitchFamily="34" charset="-128"/>
                          <a:ea typeface="Meiryo" panose="020B0604030504040204" pitchFamily="34" charset="-128"/>
                        </a:rPr>
                        <a:t>●</a:t>
                      </a:r>
                      <a:endParaRPr kumimoji="1" lang="ja-JP" altLang="en-US" sz="1400" b="1" i="0" kern="1200">
                        <a:solidFill>
                          <a:srgbClr val="0D0D0D"/>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endParaRPr kumimoji="1" lang="ja-JP" altLang="en-US" sz="14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967014782"/>
                  </a:ext>
                </a:extLst>
              </a:tr>
              <a:tr h="542909">
                <a:tc vMerge="1">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オーディエンスリスト</a:t>
                      </a:r>
                      <a:endParaRPr kumimoji="1" lang="en-US" altLang="ja-JP" sz="1100" b="0" kern="120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（ヤフー提供）　</a:t>
                      </a:r>
                      <a:r>
                        <a:rPr kumimoji="1" lang="en-US" altLang="ja-JP" sz="1100" b="0" kern="1200">
                          <a:solidFill>
                            <a:schemeClr val="bg1"/>
                          </a:solidFill>
                          <a:latin typeface="Meiryo" panose="020B0604030504040204" pitchFamily="34" charset="-128"/>
                          <a:ea typeface="Meiryo" panose="020B0604030504040204" pitchFamily="34" charset="-128"/>
                        </a:rPr>
                        <a:t>※2</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LINE</a:t>
                      </a:r>
                      <a:r>
                        <a:rPr kumimoji="1" lang="ja-JP" altLang="en-US" sz="1100" b="0" kern="1200" dirty="0">
                          <a:solidFill>
                            <a:schemeClr val="bg1"/>
                          </a:solidFill>
                          <a:latin typeface="Meiryo" panose="020B0604030504040204" pitchFamily="34" charset="-128"/>
                          <a:ea typeface="Meiryo" panose="020B0604030504040204" pitchFamily="34" charset="-128"/>
                        </a:rPr>
                        <a:t>ヤフー提供</a:t>
                      </a:r>
                      <a:endParaRPr kumimoji="1" lang="en-US" altLang="ja-JP" sz="11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bg1"/>
                          </a:solidFill>
                          <a:latin typeface="Meiryo" panose="020B0604030504040204" pitchFamily="34" charset="-128"/>
                          <a:ea typeface="Meiryo" panose="020B0604030504040204" pitchFamily="34" charset="-128"/>
                        </a:rPr>
                        <a:t>（共通オーディエンス）</a:t>
                      </a:r>
                      <a:endParaRPr kumimoji="1" lang="en-US" altLang="ja-JP" sz="11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a:t>
                      </a:r>
                      <a:r>
                        <a:rPr kumimoji="1" lang="ja-JP" altLang="en-US" sz="1100" b="0" kern="1200" dirty="0">
                          <a:solidFill>
                            <a:schemeClr val="bg1"/>
                          </a:solidFill>
                          <a:latin typeface="Meiryo" panose="020B0604030504040204" pitchFamily="34" charset="-128"/>
                          <a:ea typeface="Meiryo" panose="020B0604030504040204" pitchFamily="34" charset="-128"/>
                        </a:rPr>
                        <a:t>リスト参照</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400" b="1" kern="1200">
                          <a:solidFill>
                            <a:srgbClr val="0D0D0D"/>
                          </a:solidFill>
                          <a:latin typeface="Meiryo" panose="020B0604030504040204" pitchFamily="34" charset="-128"/>
                          <a:ea typeface="Meiryo" panose="020B0604030504040204" pitchFamily="34" charset="-128"/>
                        </a:rPr>
                        <a:t>●</a:t>
                      </a:r>
                      <a:endParaRPr kumimoji="1" lang="ja-JP" altLang="en-US" sz="1400" b="1" i="0" kern="1200">
                        <a:solidFill>
                          <a:srgbClr val="0D0D0D"/>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endParaRPr kumimoji="1" lang="ja-JP" altLang="en-US" sz="14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50538939"/>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a:solidFill>
                            <a:schemeClr val="bg1"/>
                          </a:solidFill>
                          <a:latin typeface="Meiryo" panose="020B0604030504040204" pitchFamily="34" charset="-128"/>
                          <a:ea typeface="Meiryo" panose="020B0604030504040204" pitchFamily="34" charset="-128"/>
                        </a:rPr>
                        <a:t>フリークエンシー</a:t>
                      </a: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chemeClr val="bg1"/>
                          </a:solidFill>
                          <a:latin typeface="Meiryo"/>
                          <a:ea typeface="Meiryo"/>
                        </a:rPr>
                        <a:t>1.0</a:t>
                      </a:r>
                      <a:r>
                        <a:rPr kumimoji="1" lang="ja-JP" altLang="en-US" sz="1100" b="0" kern="1200">
                          <a:solidFill>
                            <a:schemeClr val="bg1"/>
                          </a:solidFill>
                          <a:latin typeface="Meiryo"/>
                          <a:ea typeface="Meiryo"/>
                        </a:rPr>
                        <a:t>倍</a:t>
                      </a:r>
                      <a:endParaRPr kumimoji="1" lang="ja-JP" altLang="en-US" sz="1100" b="0" kern="1200">
                        <a:solidFill>
                          <a:schemeClr val="bg1"/>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rgbClr val="0D0D0D"/>
                          </a:solidFill>
                          <a:latin typeface="Meiryo"/>
                          <a:ea typeface="Meiryo"/>
                        </a:rPr>
                        <a:t>1</a:t>
                      </a:r>
                      <a:r>
                        <a:rPr kumimoji="1" lang="ja-JP" altLang="en-US" sz="1100" b="0" kern="1200">
                          <a:solidFill>
                            <a:srgbClr val="0D0D0D"/>
                          </a:solidFill>
                          <a:latin typeface="Meiryo"/>
                          <a:ea typeface="Meiryo"/>
                        </a:rPr>
                        <a:t>回</a:t>
                      </a:r>
                      <a:r>
                        <a:rPr kumimoji="1" lang="en-US" altLang="ja-JP" sz="1100" b="0" kern="1200">
                          <a:solidFill>
                            <a:srgbClr val="0D0D0D"/>
                          </a:solidFill>
                          <a:latin typeface="Meiryo"/>
                          <a:ea typeface="Meiryo"/>
                        </a:rPr>
                        <a:t>/</a:t>
                      </a:r>
                      <a:r>
                        <a:rPr kumimoji="1" lang="ja-JP" altLang="en-US" sz="1100" b="0" kern="1200">
                          <a:solidFill>
                            <a:srgbClr val="0D0D0D"/>
                          </a:solidFill>
                          <a:latin typeface="Meiryo"/>
                          <a:ea typeface="Meiryo"/>
                        </a:rPr>
                        <a:t>通期</a:t>
                      </a:r>
                      <a:r>
                        <a:rPr lang="ja-JP" altLang="en-US" sz="1100" b="0" kern="1200">
                          <a:solidFill>
                            <a:srgbClr val="0D0D0D"/>
                          </a:solidFill>
                          <a:latin typeface="Meiryo"/>
                          <a:ea typeface="Meiryo"/>
                        </a:rPr>
                        <a:t>(固定)</a:t>
                      </a:r>
                      <a:endParaRPr kumimoji="1" lang="ja-JP" altLang="en-US" sz="1100" b="0" kern="1200">
                        <a:solidFill>
                          <a:srgbClr val="0D0D0D"/>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Meiryo" panose="020B0604030504040204" pitchFamily="34" charset="-128"/>
                          <a:ea typeface="Meiryo" panose="020B0604030504040204" pitchFamily="34" charset="-128"/>
                        </a:rPr>
                        <a:t>-</a:t>
                      </a:r>
                      <a:endParaRPr kumimoji="1" lang="ja-JP" altLang="en-US" sz="1400" b="1" kern="1200" dirty="0">
                        <a:solidFill>
                          <a:srgbClr val="0D0D0D"/>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256108755"/>
                  </a:ext>
                </a:extLst>
              </a:tr>
            </a:tbl>
          </a:graphicData>
        </a:graphic>
      </p:graphicFrame>
      <p:sp>
        <p:nvSpPr>
          <p:cNvPr id="3" name="テキスト ボックス 2">
            <a:extLst>
              <a:ext uri="{FF2B5EF4-FFF2-40B4-BE49-F238E27FC236}">
                <a16:creationId xmlns:a16="http://schemas.microsoft.com/office/drawing/2014/main" id="{FFA87BBE-6F08-BBC9-7B7B-C47727C15F9A}"/>
              </a:ext>
            </a:extLst>
          </p:cNvPr>
          <p:cNvSpPr txBox="1"/>
          <p:nvPr/>
        </p:nvSpPr>
        <p:spPr>
          <a:xfrm>
            <a:off x="555391" y="800210"/>
            <a:ext cx="5611309" cy="153888"/>
          </a:xfrm>
          <a:prstGeom prst="rect">
            <a:avLst/>
          </a:prstGeom>
          <a:noFill/>
        </p:spPr>
        <p:txBody>
          <a:bodyPr wrap="square" lIns="0" tIns="0" rIns="0" bIns="0" rtlCol="0" anchor="t">
            <a:spAutoFit/>
          </a:bodyPr>
          <a:lstStyle/>
          <a:p>
            <a:pPr>
              <a:defRPr/>
            </a:pPr>
            <a:r>
              <a:rPr lang="en-US" altLang="ja-JP" sz="1000" dirty="0">
                <a:solidFill>
                  <a:srgbClr val="002AFF"/>
                </a:solidFill>
                <a:latin typeface="Meiryo"/>
                <a:ea typeface="Meiryo"/>
              </a:rPr>
              <a:t>※</a:t>
            </a:r>
            <a:r>
              <a:rPr lang="ja-JP" altLang="en-US" sz="1000" dirty="0">
                <a:solidFill>
                  <a:srgbClr val="002AFF"/>
                </a:solidFill>
                <a:latin typeface="Meiryo"/>
                <a:ea typeface="Meiryo"/>
              </a:rPr>
              <a:t>掲載期間により</a:t>
            </a:r>
            <a:r>
              <a:rPr lang="en-US" altLang="ja-JP" sz="1000" dirty="0" err="1">
                <a:solidFill>
                  <a:srgbClr val="002AFF"/>
                </a:solidFill>
                <a:latin typeface="Meiryo"/>
                <a:ea typeface="Meiryo"/>
              </a:rPr>
              <a:t>vCPM</a:t>
            </a:r>
            <a:r>
              <a:rPr lang="en-US" altLang="ja-JP" sz="1000" dirty="0">
                <a:solidFill>
                  <a:srgbClr val="002AFF"/>
                </a:solidFill>
                <a:latin typeface="Meiryo"/>
                <a:ea typeface="Meiryo"/>
              </a:rPr>
              <a:t> </a:t>
            </a:r>
            <a:r>
              <a:rPr lang="ja-JP" altLang="en-US" sz="1000" dirty="0">
                <a:solidFill>
                  <a:srgbClr val="002AFF"/>
                </a:solidFill>
                <a:latin typeface="Meiryo"/>
                <a:ea typeface="Meiryo"/>
              </a:rPr>
              <a:t>掛け率が異なります。</a:t>
            </a:r>
          </a:p>
        </p:txBody>
      </p:sp>
      <p:sp>
        <p:nvSpPr>
          <p:cNvPr id="11" name="テキスト プレースホルダー 35">
            <a:extLst>
              <a:ext uri="{FF2B5EF4-FFF2-40B4-BE49-F238E27FC236}">
                <a16:creationId xmlns:a16="http://schemas.microsoft.com/office/drawing/2014/main" id="{BF6DAE03-42ED-6ABB-AABA-1096414DAFCB}"/>
              </a:ext>
            </a:extLst>
          </p:cNvPr>
          <p:cNvSpPr txBox="1">
            <a:spLocks noGrp="1"/>
          </p:cNvSpPr>
          <p:nvPr>
            <p:ph type="body" sz="quarter" idx="10"/>
          </p:nvPr>
        </p:nvSpPr>
        <p:spPr>
          <a:xfrm>
            <a:off x="3539672" y="145683"/>
            <a:ext cx="6017986" cy="577827"/>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600" dirty="0">
                <a:solidFill>
                  <a:srgbClr val="000048"/>
                </a:solidFill>
                <a:latin typeface="Meiryo" panose="020B0604030504040204" pitchFamily="34" charset="-128"/>
                <a:ea typeface="Meiryo" panose="020B0604030504040204" pitchFamily="34" charset="-128"/>
              </a:rPr>
              <a:t>Yahoo! JAPAN</a:t>
            </a:r>
            <a:r>
              <a:rPr lang="ja-JP" altLang="en-US" sz="1600" dirty="0">
                <a:solidFill>
                  <a:srgbClr val="000048"/>
                </a:solidFill>
                <a:latin typeface="Meiryo" panose="020B0604030504040204" pitchFamily="34" charset="-128"/>
                <a:ea typeface="Meiryo" panose="020B0604030504040204" pitchFamily="34" charset="-128"/>
              </a:rPr>
              <a:t>トップページ　ブランドパネル　</a:t>
            </a:r>
            <a:r>
              <a:rPr lang="en-US" altLang="ja-JP" sz="1600" dirty="0">
                <a:solidFill>
                  <a:srgbClr val="000048"/>
                </a:solidFill>
                <a:latin typeface="Meiryo" panose="020B0604030504040204" pitchFamily="34" charset="-128"/>
                <a:ea typeface="Meiryo" panose="020B0604030504040204" pitchFamily="34" charset="-128"/>
              </a:rPr>
              <a:t>MD</a:t>
            </a:r>
            <a:r>
              <a:rPr lang="ja-JP" altLang="en-US" sz="1600" dirty="0">
                <a:solidFill>
                  <a:srgbClr val="000048"/>
                </a:solidFill>
                <a:latin typeface="Meiryo" panose="020B0604030504040204" pitchFamily="34" charset="-128"/>
                <a:ea typeface="Meiryo" panose="020B0604030504040204" pitchFamily="34" charset="-128"/>
              </a:rPr>
              <a:t>　スクエア</a:t>
            </a:r>
            <a:endParaRPr lang="en-US" altLang="ja-JP" sz="1600" dirty="0">
              <a:solidFill>
                <a:srgbClr val="000048"/>
              </a:solidFill>
              <a:latin typeface="Meiryo" panose="020B0604030504040204" pitchFamily="34" charset="-128"/>
              <a:ea typeface="Meiryo" panose="020B0604030504040204" pitchFamily="34" charset="-128"/>
            </a:endParaRPr>
          </a:p>
          <a:p>
            <a:pPr marL="0" indent="0">
              <a:buNone/>
            </a:pPr>
            <a:r>
              <a:rPr lang="ja-JP" altLang="en-US" sz="1600" dirty="0">
                <a:solidFill>
                  <a:srgbClr val="000048"/>
                </a:solidFill>
                <a:latin typeface="Meiryo" panose="020B0604030504040204" pitchFamily="34" charset="-128"/>
                <a:ea typeface="Meiryo" panose="020B0604030504040204" pitchFamily="34" charset="-128"/>
              </a:rPr>
              <a:t>掲載期間：</a:t>
            </a:r>
            <a:r>
              <a:rPr lang="en-US" altLang="ja-JP" sz="1600" dirty="0">
                <a:solidFill>
                  <a:srgbClr val="000048"/>
                </a:solidFill>
                <a:latin typeface="Meiryo" panose="020B0604030504040204" pitchFamily="34" charset="-128"/>
                <a:ea typeface="Meiryo" panose="020B0604030504040204" pitchFamily="34" charset="-128"/>
              </a:rPr>
              <a:t>2026</a:t>
            </a:r>
            <a:r>
              <a:rPr lang="ja-JP" altLang="en-US" sz="1600" dirty="0">
                <a:solidFill>
                  <a:srgbClr val="000048"/>
                </a:solidFill>
                <a:latin typeface="Meiryo" panose="020B0604030504040204" pitchFamily="34" charset="-128"/>
                <a:ea typeface="Meiryo" panose="020B0604030504040204" pitchFamily="34" charset="-128"/>
              </a:rPr>
              <a:t>年</a:t>
            </a:r>
            <a:r>
              <a:rPr lang="en-US" altLang="ja-JP" sz="1600" dirty="0">
                <a:solidFill>
                  <a:srgbClr val="000048"/>
                </a:solidFill>
                <a:latin typeface="Meiryo" panose="020B0604030504040204" pitchFamily="34" charset="-128"/>
                <a:ea typeface="Meiryo" panose="020B0604030504040204" pitchFamily="34" charset="-128"/>
              </a:rPr>
              <a:t>4</a:t>
            </a:r>
            <a:r>
              <a:rPr lang="ja-JP" altLang="en-US" sz="1600" dirty="0">
                <a:solidFill>
                  <a:srgbClr val="000048"/>
                </a:solidFill>
                <a:latin typeface="Meiryo" panose="020B0604030504040204" pitchFamily="34" charset="-128"/>
                <a:ea typeface="Meiryo" panose="020B0604030504040204" pitchFamily="34" charset="-128"/>
              </a:rPr>
              <a:t>月</a:t>
            </a:r>
            <a:r>
              <a:rPr lang="en-US" altLang="ja-JP" sz="1600" dirty="0">
                <a:solidFill>
                  <a:srgbClr val="000048"/>
                </a:solidFill>
                <a:latin typeface="Meiryo" panose="020B0604030504040204" pitchFamily="34" charset="-128"/>
                <a:ea typeface="Meiryo" panose="020B0604030504040204" pitchFamily="34" charset="-128"/>
              </a:rPr>
              <a:t>1</a:t>
            </a:r>
            <a:r>
              <a:rPr lang="ja-JP" altLang="en-US" sz="1600" dirty="0">
                <a:solidFill>
                  <a:srgbClr val="000048"/>
                </a:solidFill>
                <a:latin typeface="Meiryo" panose="020B0604030504040204" pitchFamily="34" charset="-128"/>
                <a:ea typeface="Meiryo" panose="020B0604030504040204" pitchFamily="34" charset="-128"/>
              </a:rPr>
              <a:t>日～</a:t>
            </a:r>
            <a:r>
              <a:rPr lang="en-US" altLang="ja-JP" sz="1600" dirty="0">
                <a:solidFill>
                  <a:srgbClr val="000048"/>
                </a:solidFill>
                <a:latin typeface="Meiryo" panose="020B0604030504040204" pitchFamily="34" charset="-128"/>
                <a:ea typeface="Meiryo" panose="020B0604030504040204" pitchFamily="34" charset="-128"/>
              </a:rPr>
              <a:t>2026</a:t>
            </a:r>
            <a:r>
              <a:rPr lang="ja-JP" altLang="en-US" sz="1600" dirty="0">
                <a:solidFill>
                  <a:srgbClr val="000048"/>
                </a:solidFill>
                <a:latin typeface="Meiryo" panose="020B0604030504040204" pitchFamily="34" charset="-128"/>
                <a:ea typeface="Meiryo" panose="020B0604030504040204" pitchFamily="34" charset="-128"/>
              </a:rPr>
              <a:t>年</a:t>
            </a:r>
            <a:r>
              <a:rPr lang="en-US" altLang="ja-JP" sz="1600" dirty="0">
                <a:solidFill>
                  <a:srgbClr val="000048"/>
                </a:solidFill>
                <a:latin typeface="Meiryo" panose="020B0604030504040204" pitchFamily="34" charset="-128"/>
                <a:ea typeface="Meiryo" panose="020B0604030504040204" pitchFamily="34" charset="-128"/>
              </a:rPr>
              <a:t>9</a:t>
            </a:r>
            <a:r>
              <a:rPr lang="ja-JP" altLang="en-US" sz="1600" dirty="0">
                <a:solidFill>
                  <a:srgbClr val="000048"/>
                </a:solidFill>
                <a:latin typeface="Meiryo" panose="020B0604030504040204" pitchFamily="34" charset="-128"/>
                <a:ea typeface="Meiryo" panose="020B0604030504040204" pitchFamily="34" charset="-128"/>
              </a:rPr>
              <a:t>月</a:t>
            </a:r>
            <a:r>
              <a:rPr lang="en-US" altLang="ja-JP" sz="1600" dirty="0">
                <a:solidFill>
                  <a:srgbClr val="000048"/>
                </a:solidFill>
                <a:latin typeface="Meiryo" panose="020B0604030504040204" pitchFamily="34" charset="-128"/>
                <a:ea typeface="Meiryo" panose="020B0604030504040204" pitchFamily="34" charset="-128"/>
              </a:rPr>
              <a:t>30</a:t>
            </a:r>
            <a:r>
              <a:rPr lang="ja-JP" altLang="en-US" sz="1600" dirty="0">
                <a:solidFill>
                  <a:srgbClr val="000048"/>
                </a:solidFill>
                <a:latin typeface="Meiryo" panose="020B0604030504040204" pitchFamily="34" charset="-128"/>
                <a:ea typeface="Meiryo" panose="020B0604030504040204" pitchFamily="34" charset="-128"/>
              </a:rPr>
              <a:t>日</a:t>
            </a:r>
          </a:p>
        </p:txBody>
      </p:sp>
    </p:spTree>
    <p:extLst>
      <p:ext uri="{BB962C8B-B14F-4D97-AF65-F5344CB8AC3E}">
        <p14:creationId xmlns:p14="http://schemas.microsoft.com/office/powerpoint/2010/main" val="26643943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7C37D2-A3A6-F448-A173-F0D11272B027}"/>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EAB40AFB-4917-29C8-642B-3E244A0294F8}"/>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50C15BDB-43A2-87CA-0D9F-216B4081EDFF}"/>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7" name="角丸四角形 3">
            <a:extLst>
              <a:ext uri="{FF2B5EF4-FFF2-40B4-BE49-F238E27FC236}">
                <a16:creationId xmlns:a16="http://schemas.microsoft.com/office/drawing/2014/main" id="{6E7EFE1F-2086-A938-321A-674F4475B5ED}"/>
              </a:ext>
            </a:extLst>
          </p:cNvPr>
          <p:cNvSpPr/>
          <p:nvPr/>
        </p:nvSpPr>
        <p:spPr>
          <a:xfrm>
            <a:off x="1817843" y="186644"/>
            <a:ext cx="1474299"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商品イメージ</a:t>
            </a:r>
          </a:p>
        </p:txBody>
      </p:sp>
      <p:sp>
        <p:nvSpPr>
          <p:cNvPr id="16" name="正方形/長方形 15">
            <a:extLst>
              <a:ext uri="{FF2B5EF4-FFF2-40B4-BE49-F238E27FC236}">
                <a16:creationId xmlns:a16="http://schemas.microsoft.com/office/drawing/2014/main" id="{B8B80DA5-8360-20E0-2772-480E9EBAE0FF}"/>
              </a:ext>
            </a:extLst>
          </p:cNvPr>
          <p:cNvSpPr/>
          <p:nvPr/>
        </p:nvSpPr>
        <p:spPr>
          <a:xfrm>
            <a:off x="8724201" y="6356518"/>
            <a:ext cx="3152589" cy="138499"/>
          </a:xfrm>
          <a:prstGeom prst="rect">
            <a:avLst/>
          </a:prstGeom>
        </p:spPr>
        <p:txBody>
          <a:bodyPr wrap="none" lIns="0" tIns="0" rIns="0" bIns="0">
            <a:spAutoFit/>
          </a:bodyPr>
          <a:lstStyle/>
          <a:p>
            <a:pPr algn="r" eaLnBrk="1" fontAlgn="auto" hangingPunct="1">
              <a:spcBef>
                <a:spcPts val="0"/>
              </a:spcBef>
              <a:spcAft>
                <a:spcPts val="0"/>
              </a:spcAft>
              <a:defRPr/>
            </a:pPr>
            <a:r>
              <a:rPr lang="en-US" altLang="ja-JP" sz="900">
                <a:solidFill>
                  <a:srgbClr val="0D0D0D"/>
                </a:solidFill>
                <a:latin typeface="Meiryo" panose="020B0604030504040204" pitchFamily="34" charset="-128"/>
                <a:ea typeface="Meiryo" panose="020B0604030504040204" pitchFamily="34" charset="-128"/>
              </a:rPr>
              <a:t>※</a:t>
            </a:r>
            <a:r>
              <a:rPr lang="ja-JP" altLang="en-US" sz="900">
                <a:solidFill>
                  <a:srgbClr val="0D0D0D"/>
                </a:solidFill>
                <a:latin typeface="Meiryo" panose="020B0604030504040204" pitchFamily="34" charset="-128"/>
                <a:ea typeface="Meiryo" panose="020B0604030504040204" pitchFamily="34" charset="-128"/>
              </a:rPr>
              <a:t>コンテンツページは予告なく変更されることがあります。</a:t>
            </a:r>
          </a:p>
        </p:txBody>
      </p:sp>
      <p:sp>
        <p:nvSpPr>
          <p:cNvPr id="54" name="テキスト ボックス 53">
            <a:extLst>
              <a:ext uri="{FF2B5EF4-FFF2-40B4-BE49-F238E27FC236}">
                <a16:creationId xmlns:a16="http://schemas.microsoft.com/office/drawing/2014/main" id="{299B0593-11DF-0B5D-540B-2D74164332DE}"/>
              </a:ext>
            </a:extLst>
          </p:cNvPr>
          <p:cNvSpPr txBox="1"/>
          <p:nvPr/>
        </p:nvSpPr>
        <p:spPr>
          <a:xfrm>
            <a:off x="623154" y="5990974"/>
            <a:ext cx="8989036" cy="417807"/>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ja-JP" altLang="en-US" sz="900" b="0" i="0" u="none" strike="noStrike" kern="0" cap="none" spc="0" normalizeH="0" baseline="0" noProof="0" dirty="0">
                <a:ln>
                  <a:noFill/>
                </a:ln>
                <a:solidFill>
                  <a:srgbClr val="0D0D0D"/>
                </a:solidFill>
                <a:effectLst/>
                <a:uLnTx/>
                <a:uFillTx/>
                <a:latin typeface="Meiryo"/>
                <a:ea typeface="Meiryo"/>
              </a:rPr>
              <a:t>・フォーマット別ガイド</a:t>
            </a:r>
            <a:r>
              <a:rPr kumimoji="0" lang="en-US" altLang="ja-JP" sz="900" b="0" i="0" u="none" strike="noStrike" kern="0" cap="none" spc="0" normalizeH="0" baseline="0" noProof="0" dirty="0">
                <a:ln>
                  <a:noFill/>
                </a:ln>
                <a:solidFill>
                  <a:srgbClr val="0D0D0D"/>
                </a:solidFill>
                <a:effectLst/>
                <a:uLnTx/>
                <a:uFillTx/>
                <a:latin typeface="Meiryo"/>
                <a:ea typeface="Meiryo"/>
              </a:rPr>
              <a:t>:</a:t>
            </a:r>
            <a:r>
              <a:rPr kumimoji="0" lang="ja-JP" altLang="en-US" sz="900" b="0" i="0" u="none" strike="noStrike" kern="0" cap="none" spc="0" normalizeH="0" baseline="0" noProof="0" dirty="0">
                <a:ln>
                  <a:noFill/>
                </a:ln>
                <a:solidFill>
                  <a:srgbClr val="0D0D0D"/>
                </a:solidFill>
                <a:effectLst/>
                <a:uLnTx/>
                <a:uFillTx/>
                <a:latin typeface="Meiryo"/>
                <a:ea typeface="Meiryo"/>
              </a:rPr>
              <a:t> </a:t>
            </a:r>
            <a:r>
              <a:rPr kumimoji="0" lang="en-US" altLang="ja-JP" sz="900" b="0" i="0" u="none" strike="noStrike" kern="0" cap="none" spc="0" normalizeH="0" baseline="0" noProof="0" dirty="0">
                <a:ln>
                  <a:noFill/>
                </a:ln>
                <a:solidFill>
                  <a:srgbClr val="000000"/>
                </a:solidFill>
                <a:effectLst/>
                <a:uLnTx/>
                <a:uFillTx/>
                <a:latin typeface="Meiryo"/>
                <a:ea typeface="Meiryo"/>
                <a:hlinkClick r:id="rId3">
                  <a:extLst>
                    <a:ext uri="{A12FA001-AC4F-418D-AE19-62706E023703}">
                      <ahyp:hlinkClr xmlns:ahyp="http://schemas.microsoft.com/office/drawing/2018/hyperlinkcolor" val="tx"/>
                    </a:ext>
                  </a:extLst>
                </a:hlinkClick>
              </a:rPr>
              <a:t>https://s.yimg.jp/dl/displayads-guarantee/formatguide.zip</a:t>
            </a:r>
            <a:endParaRPr kumimoji="0" lang="en-US" altLang="ja-JP" sz="900" b="0" i="0" u="none" strike="noStrike" kern="0" cap="none" spc="0" normalizeH="0" baseline="0" noProof="0" dirty="0">
              <a:ln>
                <a:noFill/>
              </a:ln>
              <a:solidFill>
                <a:srgbClr val="000000"/>
              </a:solidFill>
              <a:effectLst/>
              <a:uLnTx/>
              <a:uFillTx/>
              <a:latin typeface="Meiryo"/>
              <a:ea typeface="Meiryo"/>
            </a:endParaRP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ja-JP" altLang="en-US" sz="900" b="0" i="0" u="none" strike="noStrike" kern="0" cap="none" spc="0" normalizeH="0" baseline="0" noProof="0" dirty="0">
                <a:ln>
                  <a:noFill/>
                </a:ln>
                <a:solidFill>
                  <a:srgbClr val="0D0D0D"/>
                </a:solidFill>
                <a:effectLst/>
                <a:uLnTx/>
                <a:uFillTx/>
                <a:latin typeface="Meiryo"/>
                <a:ea typeface="Meiryo"/>
              </a:rPr>
              <a:t>・入稿規定（</a:t>
            </a:r>
            <a:r>
              <a:rPr kumimoji="0" lang="en-US" altLang="ja-JP" sz="900" b="0" i="0" u="none" strike="noStrike" kern="0" cap="none" spc="0" normalizeH="0" baseline="0" noProof="0" dirty="0">
                <a:ln>
                  <a:noFill/>
                </a:ln>
                <a:solidFill>
                  <a:srgbClr val="0D0D0D"/>
                </a:solidFill>
                <a:effectLst/>
                <a:uLnTx/>
                <a:uFillTx/>
                <a:latin typeface="Meiryo"/>
                <a:ea typeface="Meiryo"/>
              </a:rPr>
              <a:t>web</a:t>
            </a:r>
            <a:r>
              <a:rPr kumimoji="0" lang="ja-JP" altLang="en-US" sz="900" b="0" i="0" u="none" strike="noStrike" kern="0" cap="none" spc="0" normalizeH="0" baseline="0" noProof="0" dirty="0">
                <a:ln>
                  <a:noFill/>
                </a:ln>
                <a:solidFill>
                  <a:srgbClr val="0D0D0D"/>
                </a:solidFill>
                <a:effectLst/>
                <a:uLnTx/>
                <a:uFillTx/>
                <a:latin typeface="Meiryo"/>
                <a:ea typeface="Meiryo"/>
              </a:rPr>
              <a:t>）：</a:t>
            </a:r>
            <a:r>
              <a:rPr kumimoji="0" lang="ja-JP" altLang="en-US" sz="900" kern="0" dirty="0">
                <a:solidFill>
                  <a:srgbClr val="0D0D0D"/>
                </a:solidFill>
                <a:latin typeface="Meiryo"/>
                <a:ea typeface="Meiryo"/>
                <a:cs typeface="+mn-lt"/>
                <a:hlinkClick r:id="rId4"/>
              </a:rPr>
              <a:t>https://ads-help.yahoo-net.jp/s/article/H000044930?language=ja</a:t>
            </a:r>
            <a:endParaRPr lang="en-US" altLang="en-US" sz="900" b="0" i="0" u="none" strike="noStrike" cap="none" spc="0" normalizeH="0" baseline="0" noProof="0" dirty="0">
              <a:ln>
                <a:noFill/>
              </a:ln>
              <a:solidFill>
                <a:srgbClr val="000000"/>
              </a:solidFill>
              <a:effectLst/>
              <a:uLnTx/>
              <a:uFillTx/>
              <a:latin typeface="Meiryo"/>
              <a:ea typeface="Meiryo"/>
            </a:endParaRPr>
          </a:p>
        </p:txBody>
      </p:sp>
      <p:sp>
        <p:nvSpPr>
          <p:cNvPr id="15" name="テキスト ボックス 14">
            <a:extLst>
              <a:ext uri="{FF2B5EF4-FFF2-40B4-BE49-F238E27FC236}">
                <a16:creationId xmlns:a16="http://schemas.microsoft.com/office/drawing/2014/main" id="{82301DDE-EA30-B32C-FD3C-0DD5483519E0}"/>
              </a:ext>
            </a:extLst>
          </p:cNvPr>
          <p:cNvSpPr txBox="1"/>
          <p:nvPr/>
        </p:nvSpPr>
        <p:spPr>
          <a:xfrm>
            <a:off x="4358698" y="1900464"/>
            <a:ext cx="6360878" cy="307777"/>
          </a:xfrm>
          <a:prstGeom prst="rect">
            <a:avLst/>
          </a:prstGeom>
          <a:noFill/>
        </p:spPr>
        <p:txBody>
          <a:bodyPr wrap="square" lIns="0" tIns="0" rIns="0" bIns="0" rtlCol="0" anchor="t">
            <a:spAutoFit/>
          </a:bodyPr>
          <a:lstStyle/>
          <a:p>
            <a:pPr>
              <a:defRPr/>
            </a:pPr>
            <a:r>
              <a:rPr lang="en-US" altLang="ja-JP" sz="1000" dirty="0">
                <a:solidFill>
                  <a:srgbClr val="002AFF"/>
                </a:solidFill>
                <a:latin typeface="Meiryo"/>
                <a:ea typeface="Meiryo"/>
              </a:rPr>
              <a:t>※ </a:t>
            </a:r>
            <a:r>
              <a:rPr lang="ja-JP" altLang="en-US" sz="1000" dirty="0">
                <a:solidFill>
                  <a:srgbClr val="002AFF"/>
                </a:solidFill>
                <a:latin typeface="Meiryo"/>
                <a:ea typeface="Meiryo"/>
              </a:rPr>
              <a:t>タップ後の挙動は「スマートフォン動画広告タップ後の挙動」のページをご参照ください。</a:t>
            </a:r>
          </a:p>
          <a:p>
            <a:pPr lvl="0">
              <a:defRPr/>
            </a:pPr>
            <a:endParaRPr lang="ja-JP" altLang="en-US" sz="1000" dirty="0">
              <a:solidFill>
                <a:srgbClr val="002AFF"/>
              </a:solidFill>
              <a:latin typeface="Meiryo" panose="020B0604030504040204" pitchFamily="34" charset="-128"/>
              <a:ea typeface="Meiryo" panose="020B0604030504040204" pitchFamily="34" charset="-128"/>
            </a:endParaRPr>
          </a:p>
        </p:txBody>
      </p:sp>
      <p:sp>
        <p:nvSpPr>
          <p:cNvPr id="14" name="テキスト プレースホルダー 35">
            <a:extLst>
              <a:ext uri="{FF2B5EF4-FFF2-40B4-BE49-F238E27FC236}">
                <a16:creationId xmlns:a16="http://schemas.microsoft.com/office/drawing/2014/main" id="{BFF43F99-4FDE-9FBD-4003-1463CC31A675}"/>
              </a:ext>
            </a:extLst>
          </p:cNvPr>
          <p:cNvSpPr txBox="1">
            <a:spLocks noGrp="1"/>
          </p:cNvSpPr>
          <p:nvPr>
            <p:ph type="body" sz="quarter" idx="10"/>
          </p:nvPr>
        </p:nvSpPr>
        <p:spPr>
          <a:xfrm>
            <a:off x="3539672" y="145683"/>
            <a:ext cx="6017986" cy="577827"/>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600" dirty="0">
                <a:solidFill>
                  <a:srgbClr val="000048"/>
                </a:solidFill>
                <a:latin typeface="Meiryo" panose="020B0604030504040204" pitchFamily="34" charset="-128"/>
                <a:ea typeface="Meiryo" panose="020B0604030504040204" pitchFamily="34" charset="-128"/>
              </a:rPr>
              <a:t>ブランドパネル　</a:t>
            </a:r>
            <a:r>
              <a:rPr lang="en-US" altLang="ja-JP" sz="1600" dirty="0">
                <a:solidFill>
                  <a:srgbClr val="000048"/>
                </a:solidFill>
                <a:latin typeface="Meiryo" panose="020B0604030504040204" pitchFamily="34" charset="-128"/>
                <a:ea typeface="Meiryo" panose="020B0604030504040204" pitchFamily="34" charset="-128"/>
              </a:rPr>
              <a:t>SP</a:t>
            </a:r>
            <a:r>
              <a:rPr lang="ja-JP" altLang="en-US" sz="1600" dirty="0">
                <a:solidFill>
                  <a:srgbClr val="000048"/>
                </a:solidFill>
                <a:latin typeface="Meiryo" panose="020B0604030504040204" pitchFamily="34" charset="-128"/>
                <a:ea typeface="Meiryo" panose="020B0604030504040204" pitchFamily="34" charset="-128"/>
              </a:rPr>
              <a:t>　スクエア</a:t>
            </a:r>
            <a:endParaRPr lang="en-US" altLang="ja-JP" sz="1600" dirty="0">
              <a:solidFill>
                <a:srgbClr val="000048"/>
              </a:solidFill>
              <a:latin typeface="Meiryo" panose="020B0604030504040204" pitchFamily="34" charset="-128"/>
              <a:ea typeface="Meiryo" panose="020B0604030504040204" pitchFamily="34" charset="-128"/>
            </a:endParaRPr>
          </a:p>
          <a:p>
            <a:pPr marL="0" indent="0">
              <a:buNone/>
            </a:pPr>
            <a:r>
              <a:rPr lang="en-US" altLang="ja-JP" sz="1600" dirty="0">
                <a:solidFill>
                  <a:srgbClr val="000048"/>
                </a:solidFill>
                <a:latin typeface="Meiryo" panose="020B0604030504040204" pitchFamily="34" charset="-128"/>
                <a:ea typeface="Meiryo" panose="020B0604030504040204" pitchFamily="34" charset="-128"/>
              </a:rPr>
              <a:t>Yahoo! JAPAN</a:t>
            </a:r>
            <a:r>
              <a:rPr lang="ja-JP" altLang="en-US" sz="1600" dirty="0">
                <a:solidFill>
                  <a:srgbClr val="000048"/>
                </a:solidFill>
                <a:latin typeface="Meiryo" panose="020B0604030504040204" pitchFamily="34" charset="-128"/>
                <a:ea typeface="Meiryo" panose="020B0604030504040204" pitchFamily="34" charset="-128"/>
              </a:rPr>
              <a:t>トップページ　ブランドパネル　</a:t>
            </a:r>
            <a:r>
              <a:rPr lang="en-US" altLang="ja-JP" sz="1600" dirty="0">
                <a:solidFill>
                  <a:srgbClr val="000048"/>
                </a:solidFill>
                <a:latin typeface="Meiryo" panose="020B0604030504040204" pitchFamily="34" charset="-128"/>
                <a:ea typeface="Meiryo" panose="020B0604030504040204" pitchFamily="34" charset="-128"/>
              </a:rPr>
              <a:t>SP</a:t>
            </a:r>
            <a:r>
              <a:rPr lang="ja-JP" altLang="en-US" sz="1600" dirty="0">
                <a:solidFill>
                  <a:srgbClr val="000048"/>
                </a:solidFill>
                <a:latin typeface="Meiryo" panose="020B0604030504040204" pitchFamily="34" charset="-128"/>
                <a:ea typeface="Meiryo" panose="020B0604030504040204" pitchFamily="34" charset="-128"/>
              </a:rPr>
              <a:t>　スクエア</a:t>
            </a:r>
            <a:endParaRPr lang="en-US" altLang="ja-JP" sz="1600" dirty="0">
              <a:solidFill>
                <a:srgbClr val="000048"/>
              </a:solidFill>
              <a:latin typeface="Meiryo" panose="020B0604030504040204" pitchFamily="34" charset="-128"/>
              <a:ea typeface="Meiryo" panose="020B0604030504040204" pitchFamily="34" charset="-128"/>
            </a:endParaRPr>
          </a:p>
        </p:txBody>
      </p:sp>
      <p:sp>
        <p:nvSpPr>
          <p:cNvPr id="52" name="角丸四角形 27">
            <a:extLst>
              <a:ext uri="{FF2B5EF4-FFF2-40B4-BE49-F238E27FC236}">
                <a16:creationId xmlns:a16="http://schemas.microsoft.com/office/drawing/2014/main" id="{3376D3DE-7C2B-4A44-4983-00187B5706FB}"/>
              </a:ext>
            </a:extLst>
          </p:cNvPr>
          <p:cNvSpPr/>
          <p:nvPr/>
        </p:nvSpPr>
        <p:spPr>
          <a:xfrm>
            <a:off x="488009" y="3082548"/>
            <a:ext cx="3585600" cy="692904"/>
          </a:xfrm>
          <a:prstGeom prst="roundRect">
            <a:avLst>
              <a:gd name="adj" fmla="val 8489"/>
            </a:avLst>
          </a:prstGeom>
          <a:solidFill>
            <a:srgbClr val="00003E">
              <a:alpha val="4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680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ja-JP" altLang="en-US" sz="1200" b="1" dirty="0">
                <a:solidFill>
                  <a:schemeClr val="bg1"/>
                </a:solidFill>
                <a:latin typeface="Meiryo" panose="020B0604030504040204" pitchFamily="34" charset="-128"/>
                <a:ea typeface="Meiryo" panose="020B0604030504040204" pitchFamily="34" charset="-128"/>
              </a:rPr>
              <a:t>バナー</a:t>
            </a:r>
            <a:r>
              <a:rPr lang="en-US" altLang="ja-JP" sz="1200" b="1" dirty="0">
                <a:solidFill>
                  <a:schemeClr val="bg1"/>
                </a:solidFill>
                <a:latin typeface="Meiryo" panose="020B0604030504040204" pitchFamily="34" charset="-128"/>
                <a:ea typeface="Meiryo" panose="020B0604030504040204" pitchFamily="34" charset="-128"/>
              </a:rPr>
              <a:t>/</a:t>
            </a:r>
            <a:r>
              <a:rPr lang="ja-JP" altLang="en-US" sz="1200" b="1" dirty="0">
                <a:solidFill>
                  <a:schemeClr val="bg1"/>
                </a:solidFill>
                <a:latin typeface="Meiryo" panose="020B0604030504040204" pitchFamily="34" charset="-128"/>
                <a:ea typeface="Meiryo" panose="020B0604030504040204" pitchFamily="34" charset="-128"/>
              </a:rPr>
              <a:t>画像</a:t>
            </a:r>
            <a:r>
              <a:rPr lang="en-US" altLang="ja-JP" sz="1200" b="1" dirty="0">
                <a:solidFill>
                  <a:schemeClr val="bg1"/>
                </a:solidFill>
                <a:latin typeface="Meiryo" panose="020B0604030504040204" pitchFamily="34" charset="-128"/>
                <a:ea typeface="Meiryo" panose="020B0604030504040204" pitchFamily="34" charset="-128"/>
              </a:rPr>
              <a:t>/1</a:t>
            </a:r>
            <a:r>
              <a:rPr lang="ja-JP" altLang="en-US" sz="1200" b="1" dirty="0">
                <a:solidFill>
                  <a:schemeClr val="bg1"/>
                </a:solidFill>
                <a:latin typeface="Meiryo" panose="020B0604030504040204" pitchFamily="34" charset="-128"/>
                <a:ea typeface="Meiryo" panose="020B0604030504040204" pitchFamily="34" charset="-128"/>
              </a:rPr>
              <a:t>：</a:t>
            </a:r>
            <a:r>
              <a:rPr lang="en-US" altLang="ja-JP" sz="1200" b="1" dirty="0">
                <a:solidFill>
                  <a:schemeClr val="bg1"/>
                </a:solidFill>
                <a:latin typeface="Meiryo" panose="020B0604030504040204" pitchFamily="34" charset="-128"/>
                <a:ea typeface="Meiryo" panose="020B0604030504040204" pitchFamily="34" charset="-128"/>
              </a:rPr>
              <a:t>1</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バナー</a:t>
            </a:r>
            <a:r>
              <a:rPr kumimoji="1" lang="en-US" altLang="ja-JP"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a:t>
            </a:r>
            <a:r>
              <a:rPr kumimoji="1" lang="ja-JP" altLang="en-US"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動画</a:t>
            </a:r>
            <a:r>
              <a:rPr kumimoji="1" lang="en-US" altLang="ja-JP"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/1</a:t>
            </a:r>
            <a:r>
              <a:rPr kumimoji="1" lang="ja-JP" altLang="en-US"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a:t>
            </a:r>
            <a:r>
              <a:rPr kumimoji="1" lang="en-US" altLang="ja-JP"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1</a:t>
            </a:r>
            <a:endParaRPr kumimoji="1" lang="ja-JP" altLang="en-US"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pic>
        <p:nvPicPr>
          <p:cNvPr id="6" name="図 5" descr="携帯電話の画面のスクリーンショット&#10;&#10;AI 生成コンテンツは誤りを含む可能性があります。">
            <a:extLst>
              <a:ext uri="{FF2B5EF4-FFF2-40B4-BE49-F238E27FC236}">
                <a16:creationId xmlns:a16="http://schemas.microsoft.com/office/drawing/2014/main" id="{AE917E7A-170A-95DD-B332-5B62CE3573D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82452" y="2130864"/>
            <a:ext cx="2083497" cy="3802381"/>
          </a:xfrm>
          <a:prstGeom prst="rect">
            <a:avLst/>
          </a:prstGeom>
        </p:spPr>
      </p:pic>
      <p:pic>
        <p:nvPicPr>
          <p:cNvPr id="12" name="図 11" descr="コンピューターのスクリーンショット&#10;&#10;AI 生成コンテンツは誤りを含む可能性があります。">
            <a:extLst>
              <a:ext uri="{FF2B5EF4-FFF2-40B4-BE49-F238E27FC236}">
                <a16:creationId xmlns:a16="http://schemas.microsoft.com/office/drawing/2014/main" id="{71800135-B19D-7BEC-7466-CF640D9B8FC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562044" y="2077628"/>
            <a:ext cx="2083497" cy="3802381"/>
          </a:xfrm>
          <a:prstGeom prst="rect">
            <a:avLst/>
          </a:prstGeom>
        </p:spPr>
      </p:pic>
      <p:sp>
        <p:nvSpPr>
          <p:cNvPr id="2" name="角丸四角形 46">
            <a:extLst>
              <a:ext uri="{FF2B5EF4-FFF2-40B4-BE49-F238E27FC236}">
                <a16:creationId xmlns:a16="http://schemas.microsoft.com/office/drawing/2014/main" id="{42AAC5BD-47EC-6B85-5C8A-DB285B5C5D7D}"/>
              </a:ext>
            </a:extLst>
          </p:cNvPr>
          <p:cNvSpPr/>
          <p:nvPr/>
        </p:nvSpPr>
        <p:spPr>
          <a:xfrm>
            <a:off x="4217686" y="1392640"/>
            <a:ext cx="2713283" cy="399529"/>
          </a:xfrm>
          <a:prstGeom prst="roundRect">
            <a:avLst>
              <a:gd name="adj" fmla="val 50000"/>
            </a:avLst>
          </a:prstGeom>
          <a:solidFill>
            <a:schemeClr val="bg1"/>
          </a:solidFill>
          <a:ln w="12700">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600" normalizeH="0" baseline="0" noProof="0">
                <a:ln>
                  <a:noFill/>
                </a:ln>
                <a:solidFill>
                  <a:srgbClr val="0D0D0D"/>
                </a:solidFill>
                <a:effectLst/>
                <a:uLnTx/>
                <a:uFillTx/>
                <a:latin typeface="Meiryo" panose="020B0604030504040204" pitchFamily="34" charset="-128"/>
                <a:ea typeface="Meiryo" panose="020B0604030504040204" pitchFamily="34" charset="-128"/>
              </a:rPr>
              <a:t>WEB</a:t>
            </a:r>
            <a:endParaRPr kumimoji="1" lang="ja-JP" altLang="en-US" sz="1400" b="1" i="0" u="none" strike="noStrike" kern="1200" cap="none" spc="600" normalizeH="0" baseline="0" noProof="0">
              <a:ln>
                <a:noFill/>
              </a:ln>
              <a:solidFill>
                <a:srgbClr val="0D0D0D"/>
              </a:solidFill>
              <a:effectLst/>
              <a:uLnTx/>
              <a:uFillTx/>
              <a:latin typeface="Meiryo" panose="020B0604030504040204" pitchFamily="34" charset="-128"/>
              <a:ea typeface="Meiryo" panose="020B0604030504040204" pitchFamily="34" charset="-128"/>
            </a:endParaRPr>
          </a:p>
        </p:txBody>
      </p:sp>
      <p:sp>
        <p:nvSpPr>
          <p:cNvPr id="9" name="角丸四角形 47">
            <a:extLst>
              <a:ext uri="{FF2B5EF4-FFF2-40B4-BE49-F238E27FC236}">
                <a16:creationId xmlns:a16="http://schemas.microsoft.com/office/drawing/2014/main" id="{DC3E20F2-0C54-FD46-EC05-AAFA9EA40745}"/>
              </a:ext>
            </a:extLst>
          </p:cNvPr>
          <p:cNvSpPr/>
          <p:nvPr/>
        </p:nvSpPr>
        <p:spPr>
          <a:xfrm>
            <a:off x="7367559" y="1355891"/>
            <a:ext cx="2713283" cy="399529"/>
          </a:xfrm>
          <a:prstGeom prst="roundRect">
            <a:avLst>
              <a:gd name="adj" fmla="val 50000"/>
            </a:avLst>
          </a:prstGeom>
          <a:solidFill>
            <a:schemeClr val="bg1"/>
          </a:solidFill>
          <a:ln w="12700">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600" normalizeH="0" baseline="0" noProof="0">
                <a:ln>
                  <a:noFill/>
                </a:ln>
                <a:solidFill>
                  <a:srgbClr val="0D0D0D"/>
                </a:solidFill>
                <a:effectLst/>
                <a:uLnTx/>
                <a:uFillTx/>
                <a:latin typeface="Meiryo" panose="020B0604030504040204" pitchFamily="34" charset="-128"/>
                <a:ea typeface="Meiryo" panose="020B0604030504040204" pitchFamily="34" charset="-128"/>
              </a:rPr>
              <a:t>APP</a:t>
            </a:r>
            <a:endParaRPr kumimoji="1" lang="ja-JP" altLang="en-US" sz="1400" b="1" i="0" u="none" strike="noStrike" kern="1200" cap="none" spc="600" normalizeH="0" baseline="0" noProof="0">
              <a:ln>
                <a:noFill/>
              </a:ln>
              <a:solidFill>
                <a:srgbClr val="0D0D0D"/>
              </a:solidFill>
              <a:effectLst/>
              <a:uLnTx/>
              <a:uFillTx/>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7808528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F2BE4A-BB8F-2C57-30F6-13BCFA35C424}"/>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70EE73B0-B771-6117-2BCF-6EA9FFFC44D1}"/>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09C9BC8D-C89F-729A-57D6-6812CA36CA89}"/>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9" name="角丸四角形 3">
            <a:extLst>
              <a:ext uri="{FF2B5EF4-FFF2-40B4-BE49-F238E27FC236}">
                <a16:creationId xmlns:a16="http://schemas.microsoft.com/office/drawing/2014/main" id="{2822BAFA-634B-3636-CDB9-DD353C178B46}"/>
              </a:ext>
            </a:extLst>
          </p:cNvPr>
          <p:cNvSpPr/>
          <p:nvPr/>
        </p:nvSpPr>
        <p:spPr>
          <a:xfrm>
            <a:off x="1817843" y="186644"/>
            <a:ext cx="1474299"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商品一覧</a:t>
            </a:r>
          </a:p>
        </p:txBody>
      </p:sp>
      <p:graphicFrame>
        <p:nvGraphicFramePr>
          <p:cNvPr id="4" name="表 3">
            <a:extLst>
              <a:ext uri="{FF2B5EF4-FFF2-40B4-BE49-F238E27FC236}">
                <a16:creationId xmlns:a16="http://schemas.microsoft.com/office/drawing/2014/main" id="{9F584124-E5CE-C2B9-7808-9DA362E5C274}"/>
              </a:ext>
            </a:extLst>
          </p:cNvPr>
          <p:cNvGraphicFramePr>
            <a:graphicFrameLocks noGrp="1"/>
          </p:cNvGraphicFramePr>
          <p:nvPr>
            <p:extLst>
              <p:ext uri="{D42A27DB-BD31-4B8C-83A1-F6EECF244321}">
                <p14:modId xmlns:p14="http://schemas.microsoft.com/office/powerpoint/2010/main" val="517374337"/>
              </p:ext>
            </p:extLst>
          </p:nvPr>
        </p:nvGraphicFramePr>
        <p:xfrm>
          <a:off x="441326" y="993777"/>
          <a:ext cx="11233151" cy="4967220"/>
        </p:xfrm>
        <a:graphic>
          <a:graphicData uri="http://schemas.openxmlformats.org/drawingml/2006/table">
            <a:tbl>
              <a:tblPr firstCol="1" bandRow="1"/>
              <a:tblGrid>
                <a:gridCol w="2866633">
                  <a:extLst>
                    <a:ext uri="{9D8B030D-6E8A-4147-A177-3AD203B41FA5}">
                      <a16:colId xmlns:a16="http://schemas.microsoft.com/office/drawing/2014/main" val="792911817"/>
                    </a:ext>
                  </a:extLst>
                </a:gridCol>
                <a:gridCol w="1285208">
                  <a:extLst>
                    <a:ext uri="{9D8B030D-6E8A-4147-A177-3AD203B41FA5}">
                      <a16:colId xmlns:a16="http://schemas.microsoft.com/office/drawing/2014/main" val="1525620392"/>
                    </a:ext>
                  </a:extLst>
                </a:gridCol>
                <a:gridCol w="2597306">
                  <a:extLst>
                    <a:ext uri="{9D8B030D-6E8A-4147-A177-3AD203B41FA5}">
                      <a16:colId xmlns:a16="http://schemas.microsoft.com/office/drawing/2014/main" val="3835180974"/>
                    </a:ext>
                  </a:extLst>
                </a:gridCol>
                <a:gridCol w="1432827">
                  <a:extLst>
                    <a:ext uri="{9D8B030D-6E8A-4147-A177-3AD203B41FA5}">
                      <a16:colId xmlns:a16="http://schemas.microsoft.com/office/drawing/2014/main" val="3615895197"/>
                    </a:ext>
                  </a:extLst>
                </a:gridCol>
                <a:gridCol w="3051177">
                  <a:extLst>
                    <a:ext uri="{9D8B030D-6E8A-4147-A177-3AD203B41FA5}">
                      <a16:colId xmlns:a16="http://schemas.microsoft.com/office/drawing/2014/main" val="360912566"/>
                    </a:ext>
                  </a:extLst>
                </a:gridCol>
              </a:tblGrid>
              <a:tr h="50996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850" b="1">
                          <a:solidFill>
                            <a:schemeClr val="bg1"/>
                          </a:solidFill>
                          <a:latin typeface="Meiryo" panose="020B0604030504040204" pitchFamily="34" charset="-128"/>
                          <a:ea typeface="Meiryo" panose="020B0604030504040204" pitchFamily="34" charset="-128"/>
                        </a:rPr>
                        <a:t>商品名</a:t>
                      </a:r>
                    </a:p>
                  </a:txBody>
                  <a:tcPr marT="72000" anchor="ct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50" b="1" i="0" kern="1200" dirty="0">
                          <a:solidFill>
                            <a:schemeClr val="bg1"/>
                          </a:solidFill>
                          <a:latin typeface="Meiryo"/>
                          <a:ea typeface="Meiryo"/>
                          <a:cs typeface="+mn-cs"/>
                        </a:rPr>
                        <a:t>ブランドパネル　</a:t>
                      </a:r>
                      <a:r>
                        <a:rPr kumimoji="1" lang="en-US" altLang="ja-JP" sz="1050" b="1" i="0" kern="1200" dirty="0">
                          <a:solidFill>
                            <a:schemeClr val="bg1"/>
                          </a:solidFill>
                          <a:latin typeface="Meiryo"/>
                          <a:ea typeface="Meiryo"/>
                          <a:cs typeface="+mn-cs"/>
                        </a:rPr>
                        <a:t>SP</a:t>
                      </a:r>
                      <a:r>
                        <a:rPr kumimoji="1" lang="ja-JP" altLang="en-US" sz="1050" b="1" i="0" kern="1200" dirty="0">
                          <a:solidFill>
                            <a:schemeClr val="bg1"/>
                          </a:solidFill>
                          <a:latin typeface="Meiryo"/>
                          <a:ea typeface="Meiryo"/>
                          <a:cs typeface="+mn-cs"/>
                        </a:rPr>
                        <a:t>　スクエア（</a:t>
                      </a:r>
                      <a:r>
                        <a:rPr kumimoji="1" lang="en-US" altLang="ja-JP" sz="1050" b="1" i="0" kern="1200" dirty="0">
                          <a:solidFill>
                            <a:schemeClr val="bg1"/>
                          </a:solidFill>
                          <a:latin typeface="Meiryo"/>
                          <a:ea typeface="Meiryo"/>
                          <a:cs typeface="+mn-cs"/>
                        </a:rPr>
                        <a:t>500</a:t>
                      </a:r>
                      <a:r>
                        <a:rPr kumimoji="1" lang="ja-JP" altLang="en-US" sz="1050" b="1" i="0" kern="1200" dirty="0">
                          <a:solidFill>
                            <a:schemeClr val="bg1"/>
                          </a:solidFill>
                          <a:latin typeface="Meiryo"/>
                          <a:ea typeface="Meiryo"/>
                          <a:cs typeface="+mn-cs"/>
                        </a:rPr>
                        <a:t>万円～）</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50" b="1" i="0" kern="1200" dirty="0">
                          <a:solidFill>
                            <a:schemeClr val="bg1"/>
                          </a:solidFill>
                          <a:latin typeface="Meiryo"/>
                          <a:ea typeface="Meiryo"/>
                          <a:cs typeface="+mn-cs"/>
                        </a:rPr>
                        <a:t>ブランドパネル　</a:t>
                      </a:r>
                      <a:r>
                        <a:rPr kumimoji="1" lang="en-US" altLang="ja-JP" sz="1050" b="1" i="0" kern="1200" dirty="0">
                          <a:solidFill>
                            <a:schemeClr val="bg1"/>
                          </a:solidFill>
                          <a:latin typeface="Meiryo"/>
                          <a:ea typeface="Meiryo"/>
                          <a:cs typeface="+mn-cs"/>
                        </a:rPr>
                        <a:t>SP</a:t>
                      </a:r>
                      <a:r>
                        <a:rPr kumimoji="1" lang="ja-JP" altLang="en-US" sz="1050" b="1" i="0" kern="1200" dirty="0">
                          <a:solidFill>
                            <a:schemeClr val="bg1"/>
                          </a:solidFill>
                          <a:latin typeface="Meiryo"/>
                          <a:ea typeface="Meiryo"/>
                          <a:cs typeface="+mn-cs"/>
                        </a:rPr>
                        <a:t>　スクエア（</a:t>
                      </a:r>
                      <a:r>
                        <a:rPr kumimoji="1" lang="en-US" altLang="ja-JP" sz="1050" b="1" i="0" kern="1200" dirty="0">
                          <a:solidFill>
                            <a:schemeClr val="bg1"/>
                          </a:solidFill>
                          <a:latin typeface="Meiryo"/>
                          <a:ea typeface="Meiryo"/>
                          <a:cs typeface="+mn-cs"/>
                        </a:rPr>
                        <a:t>1000</a:t>
                      </a:r>
                      <a:r>
                        <a:rPr kumimoji="1" lang="ja-JP" altLang="en-US" sz="1050" b="1" i="0" kern="1200" dirty="0">
                          <a:solidFill>
                            <a:schemeClr val="bg1"/>
                          </a:solidFill>
                          <a:latin typeface="Meiryo"/>
                          <a:ea typeface="Meiryo"/>
                          <a:cs typeface="+mn-cs"/>
                        </a:rPr>
                        <a:t>万円～）</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extLst>
                  <a:ext uri="{0D108BD9-81ED-4DB2-BD59-A6C34878D82A}">
                    <a16:rowId xmlns:a16="http://schemas.microsoft.com/office/drawing/2014/main" val="2117335041"/>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a:ea typeface="Meiryo"/>
                          <a:cs typeface="+mn-cs"/>
                        </a:rPr>
                        <a:t>リリース種別</a:t>
                      </a:r>
                      <a:r>
                        <a:rPr kumimoji="1" lang="en-US" altLang="ja-JP" sz="900" b="0" kern="1200">
                          <a:solidFill>
                            <a:schemeClr val="bg1"/>
                          </a:solidFill>
                          <a:latin typeface="Meiryo"/>
                          <a:ea typeface="Meiryo"/>
                          <a:cs typeface="+mn-cs"/>
                        </a:rPr>
                        <a:t>/</a:t>
                      </a:r>
                      <a:r>
                        <a:rPr kumimoji="1" lang="ja-JP" altLang="en-US" sz="900" b="0" kern="1200">
                          <a:solidFill>
                            <a:schemeClr val="bg1"/>
                          </a:solidFill>
                          <a:latin typeface="Meiryo"/>
                          <a:ea typeface="Meiryo"/>
                          <a:cs typeface="+mn-cs"/>
                        </a:rPr>
                        <a:t>商品</a:t>
                      </a:r>
                      <a:r>
                        <a:rPr kumimoji="1" lang="en-US" altLang="ja-JP" sz="900" b="0" kern="1200">
                          <a:solidFill>
                            <a:schemeClr val="bg1"/>
                          </a:solidFill>
                          <a:latin typeface="Meiryo"/>
                          <a:ea typeface="Meiryo"/>
                          <a:cs typeface="+mn-cs"/>
                        </a:rPr>
                        <a:t>ID</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0" i="0" dirty="0">
                          <a:solidFill>
                            <a:srgbClr val="0D0D0D"/>
                          </a:solidFill>
                          <a:latin typeface="メイリオ" panose="020B0604030504040204" pitchFamily="50" charset="-128"/>
                          <a:ea typeface="メイリオ" panose="020B0604030504040204" pitchFamily="50" charset="-128"/>
                        </a:rPr>
                        <a:t>新規</a:t>
                      </a:r>
                    </a:p>
                  </a:txBody>
                  <a:tcPr marT="36000" marB="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dirty="0">
                          <a:solidFill>
                            <a:srgbClr val="0D0D0D"/>
                          </a:solidFill>
                          <a:latin typeface="メイリオ" panose="020B0604030504040204" pitchFamily="50" charset="-128"/>
                          <a:ea typeface="メイリオ" panose="020B0604030504040204" pitchFamily="50" charset="-128"/>
                        </a:rPr>
                        <a:t>1000013542</a:t>
                      </a:r>
                      <a:endParaRPr kumimoji="1" lang="ja-JP" altLang="en-US" sz="1050" dirty="0">
                        <a:solidFill>
                          <a:srgbClr val="0D0D0D"/>
                        </a:solidFill>
                        <a:latin typeface="メイリオ" panose="020B0604030504040204" pitchFamily="50" charset="-128"/>
                        <a:ea typeface="メイリオ" panose="020B0604030504040204" pitchFamily="50" charset="-128"/>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dirty="0">
                          <a:solidFill>
                            <a:srgbClr val="0D0D0D"/>
                          </a:solidFill>
                          <a:latin typeface="メイリオ" panose="020B0604030504040204" pitchFamily="50" charset="-128"/>
                          <a:ea typeface="メイリオ" panose="020B0604030504040204" pitchFamily="50" charset="-128"/>
                        </a:rPr>
                        <a:t>新規</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dirty="0">
                          <a:solidFill>
                            <a:srgbClr val="0D0D0D"/>
                          </a:solidFill>
                          <a:latin typeface="メイリオ" panose="020B0604030504040204" pitchFamily="50" charset="-128"/>
                          <a:ea typeface="メイリオ" panose="020B0604030504040204" pitchFamily="50" charset="-128"/>
                        </a:rPr>
                        <a:t>1000013543</a:t>
                      </a:r>
                      <a:endParaRPr kumimoji="1" lang="ja-JP" altLang="en-US" sz="1050" dirty="0">
                        <a:solidFill>
                          <a:srgbClr val="0D0D0D"/>
                        </a:solidFill>
                        <a:latin typeface="メイリオ" panose="020B0604030504040204" pitchFamily="50" charset="-128"/>
                        <a:ea typeface="メイリオ" panose="020B0604030504040204" pitchFamily="50" charset="-128"/>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355075111"/>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予約開始日</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メイリオ"/>
                          <a:ea typeface="メイリオ"/>
                          <a:cs typeface="+mn-cs"/>
                        </a:rPr>
                        <a:t>2026</a:t>
                      </a:r>
                      <a:r>
                        <a:rPr kumimoji="1" lang="ja-JP" altLang="en-US" sz="1050" kern="1200" dirty="0">
                          <a:solidFill>
                            <a:srgbClr val="0D0D0D"/>
                          </a:solidFill>
                          <a:latin typeface="メイリオ"/>
                          <a:ea typeface="メイリオ"/>
                          <a:cs typeface="+mn-cs"/>
                        </a:rPr>
                        <a:t>年</a:t>
                      </a:r>
                      <a:r>
                        <a:rPr kumimoji="1" lang="en-US" altLang="ja-JP" sz="1050" kern="1200" dirty="0">
                          <a:solidFill>
                            <a:srgbClr val="0D0D0D"/>
                          </a:solidFill>
                          <a:latin typeface="メイリオ"/>
                          <a:ea typeface="メイリオ"/>
                          <a:cs typeface="+mn-cs"/>
                        </a:rPr>
                        <a:t>3</a:t>
                      </a:r>
                      <a:r>
                        <a:rPr kumimoji="1" lang="ja-JP" altLang="en-US" sz="1050" kern="1200" dirty="0">
                          <a:solidFill>
                            <a:srgbClr val="0D0D0D"/>
                          </a:solidFill>
                          <a:latin typeface="メイリオ"/>
                          <a:ea typeface="メイリオ"/>
                          <a:cs typeface="+mn-cs"/>
                        </a:rPr>
                        <a:t>月</a:t>
                      </a:r>
                      <a:r>
                        <a:rPr kumimoji="1" lang="en-US" altLang="ja-JP" sz="1050" kern="1200" dirty="0">
                          <a:solidFill>
                            <a:srgbClr val="0D0D0D"/>
                          </a:solidFill>
                          <a:latin typeface="メイリオ"/>
                          <a:ea typeface="メイリオ"/>
                          <a:cs typeface="+mn-cs"/>
                        </a:rPr>
                        <a:t>10</a:t>
                      </a:r>
                      <a:r>
                        <a:rPr kumimoji="1" lang="ja-JP" altLang="en-US" sz="1050" kern="1200" dirty="0">
                          <a:solidFill>
                            <a:srgbClr val="0D0D0D"/>
                          </a:solidFill>
                          <a:latin typeface="メイリオ"/>
                          <a:ea typeface="メイリオ"/>
                          <a:cs typeface="+mn-cs"/>
                        </a:rPr>
                        <a:t>日</a:t>
                      </a:r>
                      <a:r>
                        <a:rPr kumimoji="1" lang="en-US" altLang="ja-JP" sz="1050" kern="1200" dirty="0">
                          <a:solidFill>
                            <a:srgbClr val="0D0D0D"/>
                          </a:solidFill>
                          <a:latin typeface="メイリオ"/>
                          <a:ea typeface="メイリオ"/>
                          <a:cs typeface="+mn-cs"/>
                        </a:rPr>
                        <a:t>(</a:t>
                      </a:r>
                      <a:r>
                        <a:rPr kumimoji="1" lang="ja-JP" altLang="en-US" sz="1050" kern="1200" dirty="0">
                          <a:solidFill>
                            <a:srgbClr val="0D0D0D"/>
                          </a:solidFill>
                          <a:latin typeface="メイリオ"/>
                          <a:ea typeface="メイリオ"/>
                          <a:cs typeface="+mn-cs"/>
                        </a:rPr>
                        <a:t>火</a:t>
                      </a:r>
                      <a:r>
                        <a:rPr kumimoji="1" lang="en-US" altLang="ja-JP" sz="1050" kern="1200" dirty="0">
                          <a:solidFill>
                            <a:srgbClr val="0D0D0D"/>
                          </a:solidFill>
                          <a:latin typeface="メイリオ"/>
                          <a:ea typeface="メイリオ"/>
                          <a:cs typeface="+mn-cs"/>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tc>
                <a:tc hMerge="1">
                  <a:txBody>
                    <a:bodyPr/>
                    <a:lstStyle/>
                    <a:p>
                      <a:endParaRPr kumimoji="1" lang="ja-JP" altLang="en-US"/>
                    </a:p>
                  </a:txBody>
                  <a:tcPr>
                    <a:lnT w="190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777446988"/>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入稿前審査対象</a:t>
                      </a:r>
                      <a:endParaRPr kumimoji="1" lang="en-US" altLang="ja-JP" sz="900" b="0" kern="1200">
                        <a:solidFill>
                          <a:schemeClr val="bg1"/>
                        </a:solidFill>
                        <a:latin typeface="Meiryo" panose="020B0604030504040204" pitchFamily="34" charset="-128"/>
                        <a:ea typeface="Meiryo" panose="020B0604030504040204" pitchFamily="34" charset="-128"/>
                        <a:cs typeface="+mn-cs"/>
                      </a:endParaRP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a:solidFill>
                            <a:srgbClr val="0D0D0D"/>
                          </a:solidFill>
                          <a:latin typeface="Meiryo"/>
                          <a:ea typeface="Meiryo"/>
                          <a:cs typeface="+mn-cs"/>
                        </a:rPr>
                        <a:t>-</a:t>
                      </a:r>
                      <a:endParaRPr kumimoji="1" lang="ja-JP" altLang="en-US" sz="1050" b="0" i="0" kern="1200">
                        <a:solidFill>
                          <a:srgbClr val="0D0D0D"/>
                        </a:solidFill>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en-US" altLang="ja-JP" sz="1050" b="0" i="0">
                          <a:solidFill>
                            <a:srgbClr val="0D0D0D"/>
                          </a:solidFill>
                          <a:latin typeface="Meiryo"/>
                          <a:ea typeface="Meiryo"/>
                        </a:rPr>
                        <a:t>-</a:t>
                      </a:r>
                      <a:endParaRPr kumimoji="1" lang="ja-JP" altLang="en-US" sz="1050" b="0" i="0">
                        <a:solidFill>
                          <a:srgbClr val="0D0D0D"/>
                        </a:solidFill>
                        <a:latin typeface="Meiryo"/>
                        <a:ea typeface="Meiryo"/>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3112060797"/>
                  </a:ext>
                </a:extLst>
              </a:tr>
              <a:tr h="4814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a:ea typeface="Meiryo"/>
                          <a:cs typeface="+mn-cs"/>
                        </a:rPr>
                        <a:t>広告タイプ</a:t>
                      </a:r>
                      <a:r>
                        <a:rPr kumimoji="1" lang="en-US" altLang="ja-JP" sz="900" b="0" kern="1200">
                          <a:solidFill>
                            <a:schemeClr val="bg1"/>
                          </a:solidFill>
                          <a:latin typeface="Meiryo"/>
                          <a:ea typeface="Meiryo"/>
                          <a:cs typeface="+mn-cs"/>
                        </a:rPr>
                        <a:t>/</a:t>
                      </a:r>
                      <a:r>
                        <a:rPr kumimoji="1" lang="ja-JP" altLang="en-US" sz="900" b="0" kern="1200">
                          <a:solidFill>
                            <a:schemeClr val="bg1"/>
                          </a:solidFill>
                          <a:latin typeface="Meiryo"/>
                          <a:ea typeface="Meiryo"/>
                          <a:cs typeface="+mn-cs"/>
                        </a:rPr>
                        <a:t>メインメディアの形式</a:t>
                      </a:r>
                      <a:r>
                        <a:rPr kumimoji="1" lang="en-US" altLang="ja-JP" sz="900" b="0" kern="1200">
                          <a:solidFill>
                            <a:schemeClr val="bg1"/>
                          </a:solidFill>
                          <a:latin typeface="Meiryo"/>
                          <a:ea typeface="Meiryo"/>
                          <a:cs typeface="+mn-cs"/>
                        </a:rPr>
                        <a:t>/</a:t>
                      </a:r>
                    </a:p>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アスペクト比</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en-US" altLang="ja-JP" sz="1050" kern="1200" dirty="0">
                          <a:solidFill>
                            <a:srgbClr val="0D0D0D"/>
                          </a:solidFill>
                          <a:latin typeface="Meiryo" panose="020B0604030504040204" pitchFamily="34" charset="-128"/>
                          <a:ea typeface="Meiryo" panose="020B0604030504040204" pitchFamily="34" charset="-128"/>
                          <a:cs typeface="+mn-cs"/>
                        </a:rPr>
                        <a:t>【</a:t>
                      </a:r>
                      <a:r>
                        <a:rPr kumimoji="1" lang="ja-JP" altLang="en-US" sz="1050" kern="1200" dirty="0">
                          <a:solidFill>
                            <a:srgbClr val="0D0D0D"/>
                          </a:solidFill>
                          <a:latin typeface="Meiryo" panose="020B0604030504040204" pitchFamily="34" charset="-128"/>
                          <a:ea typeface="Meiryo" panose="020B0604030504040204" pitchFamily="34" charset="-128"/>
                          <a:cs typeface="+mn-cs"/>
                        </a:rPr>
                        <a:t>スマートフォン</a:t>
                      </a:r>
                      <a:r>
                        <a:rPr kumimoji="1" lang="en-US" altLang="ja-JP" sz="1050" kern="1200" dirty="0">
                          <a:solidFill>
                            <a:srgbClr val="0D0D0D"/>
                          </a:solidFill>
                          <a:latin typeface="Meiryo" panose="020B0604030504040204" pitchFamily="34" charset="-128"/>
                          <a:ea typeface="Meiryo" panose="020B0604030504040204" pitchFamily="34" charset="-128"/>
                          <a:cs typeface="+mn-cs"/>
                        </a:rPr>
                        <a:t>】</a:t>
                      </a:r>
                      <a:r>
                        <a:rPr kumimoji="1" lang="ja-JP" altLang="en-US" sz="1050" kern="1200" dirty="0">
                          <a:solidFill>
                            <a:srgbClr val="0D0D0D"/>
                          </a:solidFill>
                          <a:latin typeface="Meiryo" panose="020B0604030504040204" pitchFamily="34" charset="-128"/>
                          <a:ea typeface="Meiryo" panose="020B0604030504040204" pitchFamily="34" charset="-128"/>
                          <a:cs typeface="+mn-cs"/>
                        </a:rPr>
                        <a:t>バナー</a:t>
                      </a:r>
                      <a:r>
                        <a:rPr kumimoji="1" lang="en-US" altLang="ja-JP" sz="1050" kern="1200" dirty="0">
                          <a:solidFill>
                            <a:srgbClr val="0D0D0D"/>
                          </a:solidFill>
                          <a:latin typeface="Meiryo" panose="020B0604030504040204" pitchFamily="34" charset="-128"/>
                          <a:ea typeface="Meiryo" panose="020B0604030504040204" pitchFamily="34" charset="-128"/>
                          <a:cs typeface="+mn-cs"/>
                        </a:rPr>
                        <a:t>/</a:t>
                      </a:r>
                      <a:r>
                        <a:rPr kumimoji="1" lang="ja-JP" altLang="en-US" sz="1050" kern="1200" dirty="0">
                          <a:solidFill>
                            <a:srgbClr val="0D0D0D"/>
                          </a:solidFill>
                          <a:latin typeface="Meiryo" panose="020B0604030504040204" pitchFamily="34" charset="-128"/>
                          <a:ea typeface="Meiryo" panose="020B0604030504040204" pitchFamily="34" charset="-128"/>
                          <a:cs typeface="+mn-cs"/>
                        </a:rPr>
                        <a:t>画像</a:t>
                      </a:r>
                      <a:r>
                        <a:rPr kumimoji="1" lang="en-US" altLang="ja-JP" sz="1050" kern="1200" dirty="0">
                          <a:solidFill>
                            <a:srgbClr val="0D0D0D"/>
                          </a:solidFill>
                          <a:latin typeface="Meiryo" panose="020B0604030504040204" pitchFamily="34" charset="-128"/>
                          <a:ea typeface="Meiryo" panose="020B0604030504040204" pitchFamily="34" charset="-128"/>
                          <a:cs typeface="+mn-cs"/>
                        </a:rPr>
                        <a:t>/1</a:t>
                      </a:r>
                      <a:r>
                        <a:rPr kumimoji="1" lang="ja-JP" altLang="en-US" sz="1050" kern="1200" dirty="0">
                          <a:solidFill>
                            <a:srgbClr val="0D0D0D"/>
                          </a:solidFill>
                          <a:latin typeface="Meiryo" panose="020B0604030504040204" pitchFamily="34" charset="-128"/>
                          <a:ea typeface="Meiryo" panose="020B0604030504040204" pitchFamily="34" charset="-128"/>
                          <a:cs typeface="+mn-cs"/>
                        </a:rPr>
                        <a:t>：</a:t>
                      </a:r>
                      <a:r>
                        <a:rPr kumimoji="1" lang="en-US" altLang="ja-JP" sz="1050" kern="1200" dirty="0">
                          <a:solidFill>
                            <a:srgbClr val="0D0D0D"/>
                          </a:solidFill>
                          <a:latin typeface="Meiryo" panose="020B0604030504040204" pitchFamily="34" charset="-128"/>
                          <a:ea typeface="Meiryo" panose="020B0604030504040204" pitchFamily="34" charset="-128"/>
                          <a:cs typeface="+mn-cs"/>
                        </a:rPr>
                        <a:t>1</a:t>
                      </a:r>
                      <a:r>
                        <a:rPr kumimoji="1" lang="ja-JP" altLang="en-US" sz="1050" kern="1200" dirty="0">
                          <a:solidFill>
                            <a:srgbClr val="0D0D0D"/>
                          </a:solidFill>
                          <a:latin typeface="Meiryo" panose="020B0604030504040204" pitchFamily="34" charset="-128"/>
                          <a:ea typeface="Meiryo" panose="020B0604030504040204" pitchFamily="34" charset="-128"/>
                          <a:cs typeface="+mn-cs"/>
                        </a:rPr>
                        <a:t>　バナー</a:t>
                      </a:r>
                      <a:r>
                        <a:rPr kumimoji="1" lang="en-US" altLang="ja-JP" sz="1050" kern="1200" dirty="0">
                          <a:solidFill>
                            <a:srgbClr val="0D0D0D"/>
                          </a:solidFill>
                          <a:latin typeface="Meiryo" panose="020B0604030504040204" pitchFamily="34" charset="-128"/>
                          <a:ea typeface="Meiryo" panose="020B0604030504040204" pitchFamily="34" charset="-128"/>
                          <a:cs typeface="+mn-cs"/>
                        </a:rPr>
                        <a:t>/</a:t>
                      </a:r>
                      <a:r>
                        <a:rPr kumimoji="1" lang="ja-JP" altLang="en-US" sz="1050" kern="1200" dirty="0">
                          <a:solidFill>
                            <a:srgbClr val="0D0D0D"/>
                          </a:solidFill>
                          <a:latin typeface="Meiryo" panose="020B0604030504040204" pitchFamily="34" charset="-128"/>
                          <a:ea typeface="Meiryo" panose="020B0604030504040204" pitchFamily="34" charset="-128"/>
                          <a:cs typeface="+mn-cs"/>
                        </a:rPr>
                        <a:t>動画</a:t>
                      </a:r>
                      <a:r>
                        <a:rPr kumimoji="1" lang="en-US" altLang="ja-JP" sz="1050" kern="1200" dirty="0">
                          <a:solidFill>
                            <a:srgbClr val="0D0D0D"/>
                          </a:solidFill>
                          <a:latin typeface="Meiryo" panose="020B0604030504040204" pitchFamily="34" charset="-128"/>
                          <a:ea typeface="Meiryo" panose="020B0604030504040204" pitchFamily="34" charset="-128"/>
                          <a:cs typeface="+mn-cs"/>
                        </a:rPr>
                        <a:t>/1</a:t>
                      </a:r>
                      <a:r>
                        <a:rPr kumimoji="1" lang="ja-JP" altLang="en-US" sz="1050" kern="1200" dirty="0">
                          <a:solidFill>
                            <a:srgbClr val="0D0D0D"/>
                          </a:solidFill>
                          <a:latin typeface="Meiryo" panose="020B0604030504040204" pitchFamily="34" charset="-128"/>
                          <a:ea typeface="Meiryo" panose="020B0604030504040204" pitchFamily="34" charset="-128"/>
                          <a:cs typeface="+mn-cs"/>
                        </a:rPr>
                        <a:t>：</a:t>
                      </a:r>
                      <a:r>
                        <a:rPr kumimoji="1" lang="en-US" altLang="ja-JP" sz="1050" kern="1200" dirty="0">
                          <a:solidFill>
                            <a:srgbClr val="0D0D0D"/>
                          </a:solidFill>
                          <a:latin typeface="Meiryo" panose="020B0604030504040204" pitchFamily="34" charset="-128"/>
                          <a:ea typeface="Meiryo" panose="020B0604030504040204" pitchFamily="34" charset="-128"/>
                          <a:cs typeface="+mn-cs"/>
                        </a:rPr>
                        <a:t>1</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a:solidFill>
                          <a:schemeClr val="tx1">
                            <a:lumMod val="65000"/>
                            <a:lumOff val="35000"/>
                          </a:schemeClr>
                        </a:solidFill>
                        <a:latin typeface="+mj-lt"/>
                        <a:ea typeface="+mj-ea"/>
                      </a:endParaRPr>
                    </a:p>
                  </a:txBody>
                  <a:tcPr anchor="ctr"/>
                </a:tc>
                <a:tc hMerge="1">
                  <a:txBody>
                    <a:bodyPr/>
                    <a:lstStyle/>
                    <a:p>
                      <a:endParaRPr kumimoji="1" lang="ja-JP" altLang="en-US"/>
                    </a:p>
                  </a:txBody>
                  <a:tcPr/>
                </a:tc>
                <a:extLst>
                  <a:ext uri="{0D108BD9-81ED-4DB2-BD59-A6C34878D82A}">
                    <a16:rowId xmlns:a16="http://schemas.microsoft.com/office/drawing/2014/main" val="384434171"/>
                  </a:ext>
                </a:extLst>
              </a:tr>
              <a:tr h="300426">
                <a:tc>
                  <a:txBody>
                    <a:bodyPr/>
                    <a:lstStyle/>
                    <a:p>
                      <a:pPr algn="ctr"/>
                      <a:r>
                        <a:rPr kumimoji="1" lang="ja-JP" altLang="en-US" sz="900" b="0" kern="1200">
                          <a:solidFill>
                            <a:schemeClr val="bg1"/>
                          </a:solidFill>
                          <a:latin typeface="Meiryo"/>
                          <a:ea typeface="Meiryo"/>
                          <a:cs typeface="+mn-cs"/>
                        </a:rPr>
                        <a:t>バナー</a:t>
                      </a:r>
                      <a:r>
                        <a:rPr kumimoji="1" lang="en-US" altLang="ja-JP" sz="900" b="0" kern="1200">
                          <a:solidFill>
                            <a:schemeClr val="bg1"/>
                          </a:solidFill>
                          <a:latin typeface="Meiryo"/>
                          <a:ea typeface="Meiryo"/>
                          <a:cs typeface="+mn-cs"/>
                        </a:rPr>
                        <a:t>/</a:t>
                      </a:r>
                      <a:r>
                        <a:rPr kumimoji="1" lang="ja-JP" altLang="en-US" sz="900" b="0" kern="1200">
                          <a:solidFill>
                            <a:schemeClr val="bg1"/>
                          </a:solidFill>
                          <a:latin typeface="Meiryo"/>
                          <a:ea typeface="Meiryo"/>
                          <a:cs typeface="+mn-cs"/>
                        </a:rPr>
                        <a:t>動画</a:t>
                      </a:r>
                      <a:r>
                        <a:rPr kumimoji="1" lang="en-US" altLang="ja-JP" sz="900" b="0" kern="1200">
                          <a:solidFill>
                            <a:schemeClr val="bg1"/>
                          </a:solidFill>
                          <a:latin typeface="Meiryo"/>
                          <a:ea typeface="Meiryo"/>
                          <a:cs typeface="+mn-cs"/>
                        </a:rPr>
                        <a:t>/16</a:t>
                      </a:r>
                      <a:r>
                        <a:rPr kumimoji="1" lang="ja-JP" altLang="en-US" sz="900" b="0" kern="1200">
                          <a:solidFill>
                            <a:schemeClr val="bg1"/>
                          </a:solidFill>
                          <a:latin typeface="Meiryo"/>
                          <a:ea typeface="Meiryo"/>
                          <a:cs typeface="+mn-cs"/>
                        </a:rPr>
                        <a:t>：</a:t>
                      </a:r>
                      <a:r>
                        <a:rPr kumimoji="1" lang="en-US" altLang="ja-JP" sz="900" b="0" kern="1200">
                          <a:solidFill>
                            <a:schemeClr val="bg1"/>
                          </a:solidFill>
                          <a:latin typeface="Meiryo"/>
                          <a:ea typeface="Meiryo"/>
                          <a:cs typeface="+mn-cs"/>
                        </a:rPr>
                        <a:t>9</a:t>
                      </a:r>
                      <a:r>
                        <a:rPr kumimoji="1" lang="ja-JP" altLang="en-US" sz="900" b="0" kern="1200">
                          <a:solidFill>
                            <a:schemeClr val="bg1"/>
                          </a:solidFill>
                          <a:latin typeface="Meiryo"/>
                          <a:ea typeface="Meiryo"/>
                          <a:cs typeface="+mn-cs"/>
                        </a:rPr>
                        <a:t>広告　タップ後の動作</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p>
                      <a:pPr algn="ctr"/>
                      <a:r>
                        <a:rPr kumimoji="1" lang="ja-JP" altLang="en-US" sz="1050" kern="1200">
                          <a:solidFill>
                            <a:srgbClr val="0D0D0D"/>
                          </a:solidFill>
                          <a:latin typeface="+mn-lt"/>
                          <a:ea typeface="+mn-ea"/>
                          <a:cs typeface="+mn-cs"/>
                        </a:rPr>
                        <a:t>動画をフルスクリーンで再生する（</a:t>
                      </a:r>
                      <a:r>
                        <a:rPr kumimoji="1" lang="en-US" altLang="ja-JP" sz="1050" kern="1200">
                          <a:solidFill>
                            <a:srgbClr val="0D0D0D"/>
                          </a:solidFill>
                          <a:latin typeface="+mn-lt"/>
                          <a:ea typeface="+mn-ea"/>
                          <a:cs typeface="+mn-cs"/>
                        </a:rPr>
                        <a:t>for view</a:t>
                      </a:r>
                      <a:r>
                        <a:rPr kumimoji="1" lang="ja-JP" altLang="en-US" sz="1050" kern="1200">
                          <a:solidFill>
                            <a:srgbClr val="0D0D0D"/>
                          </a:solidFill>
                          <a:latin typeface="+mn-lt"/>
                          <a:ea typeface="+mn-ea"/>
                          <a:cs typeface="+mn-cs"/>
                        </a:rPr>
                        <a:t>）　</a:t>
                      </a:r>
                      <a:r>
                        <a:rPr kumimoji="1" lang="en-US" altLang="ja-JP" sz="1050" kern="1200">
                          <a:solidFill>
                            <a:srgbClr val="0D0D0D"/>
                          </a:solidFill>
                          <a:latin typeface="+mn-lt"/>
                          <a:ea typeface="+mn-ea"/>
                          <a:cs typeface="+mn-cs"/>
                        </a:rPr>
                        <a:t>/</a:t>
                      </a:r>
                      <a:r>
                        <a:rPr kumimoji="1" lang="ja-JP" altLang="en-US" sz="1050" kern="1200">
                          <a:solidFill>
                            <a:srgbClr val="0D0D0D"/>
                          </a:solidFill>
                          <a:latin typeface="+mn-lt"/>
                          <a:ea typeface="+mn-ea"/>
                          <a:cs typeface="+mn-cs"/>
                        </a:rPr>
                        <a:t>　ランディングページを表示する（</a:t>
                      </a:r>
                      <a:r>
                        <a:rPr kumimoji="1" lang="en-US" altLang="ja-JP" sz="1050" kern="1200">
                          <a:solidFill>
                            <a:srgbClr val="0D0D0D"/>
                          </a:solidFill>
                          <a:latin typeface="+mn-lt"/>
                          <a:ea typeface="+mn-ea"/>
                          <a:cs typeface="+mn-cs"/>
                        </a:rPr>
                        <a:t>for click</a:t>
                      </a:r>
                      <a:r>
                        <a:rPr kumimoji="1" lang="ja-JP" altLang="en-US" sz="1050" kern="1200">
                          <a:solidFill>
                            <a:srgbClr val="0D0D0D"/>
                          </a:solidFill>
                          <a:latin typeface="+mn-lt"/>
                          <a:ea typeface="+mn-ea"/>
                          <a:cs typeface="+mn-cs"/>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674522507"/>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デバイス</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Meiryo" panose="020B0604030504040204" pitchFamily="34" charset="-128"/>
                          <a:ea typeface="Meiryo" panose="020B0604030504040204" pitchFamily="34" charset="-128"/>
                          <a:cs typeface="+mn-cs"/>
                        </a:rPr>
                        <a:t>スマートフォン（ウェブ</a:t>
                      </a:r>
                      <a:r>
                        <a:rPr kumimoji="1" lang="en-US" altLang="ja-JP" sz="1050" kern="1200" dirty="0">
                          <a:solidFill>
                            <a:srgbClr val="0D0D0D"/>
                          </a:solidFill>
                          <a:latin typeface="Meiryo" panose="020B0604030504040204" pitchFamily="34" charset="-128"/>
                          <a:ea typeface="Meiryo" panose="020B0604030504040204" pitchFamily="34" charset="-128"/>
                          <a:cs typeface="+mn-cs"/>
                        </a:rPr>
                        <a:t>/</a:t>
                      </a:r>
                      <a:r>
                        <a:rPr kumimoji="1" lang="ja-JP" altLang="en-US" sz="1050" kern="1200" dirty="0">
                          <a:solidFill>
                            <a:srgbClr val="0D0D0D"/>
                          </a:solidFill>
                          <a:latin typeface="Meiryo" panose="020B0604030504040204" pitchFamily="34" charset="-128"/>
                          <a:ea typeface="Meiryo" panose="020B0604030504040204" pitchFamily="34" charset="-128"/>
                          <a:cs typeface="+mn-cs"/>
                        </a:rPr>
                        <a:t>アプリ）</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メイリオ"/>
                        <a:ea typeface="メイリオ"/>
                        <a:cs typeface="+mn-cs"/>
                      </a:endParaRPr>
                    </a:p>
                  </a:txBody>
                  <a:tcPr anchor="ctr"/>
                </a:tc>
                <a:tc hMerge="1">
                  <a:txBody>
                    <a:bodyPr/>
                    <a:lstStyle/>
                    <a:p>
                      <a:endParaRPr kumimoji="1" lang="ja-JP" altLang="en-US"/>
                    </a:p>
                  </a:txBody>
                  <a:tcPr/>
                </a:tc>
                <a:extLst>
                  <a:ext uri="{0D108BD9-81ED-4DB2-BD59-A6C34878D82A}">
                    <a16:rowId xmlns:a16="http://schemas.microsoft.com/office/drawing/2014/main" val="3931917948"/>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掲載面</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Meiryo" panose="020B0604030504040204" pitchFamily="34" charset="-128"/>
                          <a:ea typeface="Meiryo" panose="020B0604030504040204" pitchFamily="34" charset="-128"/>
                          <a:cs typeface="+mn-cs"/>
                        </a:rPr>
                        <a:t>Yahoo! JAPAN</a:t>
                      </a:r>
                      <a:r>
                        <a:rPr kumimoji="1" lang="ja-JP" altLang="en-US" sz="1050" kern="1200" dirty="0">
                          <a:solidFill>
                            <a:srgbClr val="0D0D0D"/>
                          </a:solidFill>
                          <a:latin typeface="Meiryo" panose="020B0604030504040204" pitchFamily="34" charset="-128"/>
                          <a:ea typeface="Meiryo" panose="020B0604030504040204" pitchFamily="34" charset="-128"/>
                          <a:cs typeface="+mn-cs"/>
                        </a:rPr>
                        <a:t>　トップページ</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10000"/>
                        <a:lumOff val="90000"/>
                      </a:schemeClr>
                    </a:solidFill>
                  </a:tcPr>
                </a:tc>
                <a:tc hMerge="1">
                  <a:txBody>
                    <a:bodyPr/>
                    <a:lstStyle/>
                    <a:p>
                      <a:endParaRPr kumimoji="1" lang="ja-JP" altLang="en-US"/>
                    </a:p>
                  </a:txBody>
                  <a:tcPr/>
                </a:tc>
                <a:extLst>
                  <a:ext uri="{0D108BD9-81ED-4DB2-BD59-A6C34878D82A}">
                    <a16:rowId xmlns:a16="http://schemas.microsoft.com/office/drawing/2014/main" val="787314208"/>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掲載場所</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Meiryo"/>
                          <a:ea typeface="Meiryo"/>
                          <a:cs typeface="+mn-cs"/>
                        </a:rPr>
                        <a:t>Yahoo! JAPAN</a:t>
                      </a:r>
                      <a:r>
                        <a:rPr kumimoji="1" lang="ja-JP" altLang="en-US" sz="1050" kern="1200" dirty="0">
                          <a:solidFill>
                            <a:srgbClr val="0D0D0D"/>
                          </a:solidFill>
                          <a:latin typeface="Meiryo"/>
                          <a:ea typeface="Meiryo"/>
                          <a:cs typeface="+mn-cs"/>
                        </a:rPr>
                        <a:t>　トップページ　および　</a:t>
                      </a:r>
                      <a:r>
                        <a:rPr kumimoji="1" lang="en-US" altLang="ja-JP" sz="1050" kern="1200" dirty="0">
                          <a:solidFill>
                            <a:srgbClr val="0D0D0D"/>
                          </a:solidFill>
                          <a:latin typeface="Meiryo"/>
                          <a:ea typeface="Meiryo"/>
                          <a:cs typeface="+mn-cs"/>
                        </a:rPr>
                        <a:t>Yahoo! JAPAN</a:t>
                      </a:r>
                      <a:r>
                        <a:rPr kumimoji="1" lang="ja-JP" altLang="en-US" sz="1050" kern="1200" dirty="0">
                          <a:solidFill>
                            <a:srgbClr val="0D0D0D"/>
                          </a:solidFill>
                          <a:latin typeface="Meiryo"/>
                          <a:ea typeface="Meiryo"/>
                          <a:cs typeface="+mn-cs"/>
                        </a:rPr>
                        <a:t>アプリのファーストビュー</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tc>
                <a:extLst>
                  <a:ext uri="{0D108BD9-81ED-4DB2-BD59-A6C34878D82A}">
                    <a16:rowId xmlns:a16="http://schemas.microsoft.com/office/drawing/2014/main" val="3066738162"/>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掲載期間</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1050" b="0" i="0" u="none" strike="noStrike" kern="1200" cap="none" spc="0" normalizeH="0" baseline="0" noProof="0" dirty="0">
                          <a:ln>
                            <a:noFill/>
                          </a:ln>
                          <a:solidFill>
                            <a:srgbClr val="0D0D0D"/>
                          </a:solidFill>
                          <a:effectLst/>
                          <a:uLnTx/>
                          <a:uFillTx/>
                          <a:latin typeface="Meiryo"/>
                          <a:ea typeface="Meiryo"/>
                          <a:cs typeface="+mn-cs"/>
                        </a:rPr>
                        <a:t>2026</a:t>
                      </a:r>
                      <a:r>
                        <a:rPr kumimoji="1" lang="ja-JP" altLang="en-US" sz="1050" b="0" i="0" u="none" strike="noStrike" kern="1200" cap="none" spc="0" normalizeH="0" baseline="0" noProof="0" dirty="0">
                          <a:ln>
                            <a:noFill/>
                          </a:ln>
                          <a:solidFill>
                            <a:srgbClr val="0D0D0D"/>
                          </a:solidFill>
                          <a:effectLst/>
                          <a:uLnTx/>
                          <a:uFillTx/>
                          <a:latin typeface="Meiryo"/>
                          <a:ea typeface="Meiryo"/>
                          <a:cs typeface="+mn-cs"/>
                        </a:rPr>
                        <a:t>年</a:t>
                      </a:r>
                      <a:r>
                        <a:rPr kumimoji="1" lang="en-US" altLang="ja-JP" sz="1050" b="0" i="0" u="none" strike="noStrike" kern="1200" cap="none" spc="0" normalizeH="0" baseline="0" noProof="0" dirty="0">
                          <a:ln>
                            <a:noFill/>
                          </a:ln>
                          <a:solidFill>
                            <a:srgbClr val="0D0D0D"/>
                          </a:solidFill>
                          <a:effectLst/>
                          <a:uLnTx/>
                          <a:uFillTx/>
                          <a:latin typeface="Meiryo"/>
                          <a:ea typeface="Meiryo"/>
                          <a:cs typeface="+mn-cs"/>
                        </a:rPr>
                        <a:t>3</a:t>
                      </a:r>
                      <a:r>
                        <a:rPr kumimoji="1" lang="ja-JP" altLang="en-US" sz="1050" b="0" i="0" u="none" strike="noStrike" kern="1200" cap="none" spc="0" normalizeH="0" baseline="0" noProof="0" dirty="0">
                          <a:ln>
                            <a:noFill/>
                          </a:ln>
                          <a:solidFill>
                            <a:srgbClr val="0D0D0D"/>
                          </a:solidFill>
                          <a:effectLst/>
                          <a:uLnTx/>
                          <a:uFillTx/>
                          <a:latin typeface="Meiryo"/>
                          <a:ea typeface="Meiryo"/>
                          <a:cs typeface="+mn-cs"/>
                        </a:rPr>
                        <a:t>月</a:t>
                      </a:r>
                      <a:r>
                        <a:rPr kumimoji="1" lang="en-US" altLang="ja-JP" sz="1050" b="0" i="0" u="none" strike="noStrike" kern="1200" cap="none" spc="0" normalizeH="0" baseline="0" noProof="0" dirty="0">
                          <a:ln>
                            <a:noFill/>
                          </a:ln>
                          <a:solidFill>
                            <a:srgbClr val="0D0D0D"/>
                          </a:solidFill>
                          <a:effectLst/>
                          <a:uLnTx/>
                          <a:uFillTx/>
                          <a:latin typeface="Meiryo"/>
                          <a:ea typeface="Meiryo"/>
                          <a:cs typeface="+mn-cs"/>
                        </a:rPr>
                        <a:t>12</a:t>
                      </a:r>
                      <a:r>
                        <a:rPr kumimoji="1" lang="ja-JP" altLang="en-US" sz="1050" b="0" i="0" u="none" strike="noStrike" kern="1200" cap="none" spc="0" normalizeH="0" baseline="0" noProof="0" dirty="0">
                          <a:ln>
                            <a:noFill/>
                          </a:ln>
                          <a:solidFill>
                            <a:srgbClr val="0D0D0D"/>
                          </a:solidFill>
                          <a:effectLst/>
                          <a:uLnTx/>
                          <a:uFillTx/>
                          <a:latin typeface="Meiryo"/>
                          <a:ea typeface="Meiryo"/>
                          <a:cs typeface="+mn-cs"/>
                        </a:rPr>
                        <a:t>日（木）～　</a:t>
                      </a:r>
                      <a:r>
                        <a:rPr kumimoji="1" lang="en-US" altLang="ja-JP" sz="1050" b="0" i="0" u="none" strike="noStrike" kern="1200" cap="none" spc="0" normalizeH="0" baseline="0" noProof="0" dirty="0">
                          <a:ln>
                            <a:noFill/>
                          </a:ln>
                          <a:solidFill>
                            <a:srgbClr val="0D0D0D"/>
                          </a:solidFill>
                          <a:effectLst/>
                          <a:uLnTx/>
                          <a:uFillTx/>
                          <a:latin typeface="Meiryo"/>
                          <a:ea typeface="Meiryo"/>
                          <a:cs typeface="+mn-cs"/>
                        </a:rPr>
                        <a:t>2026</a:t>
                      </a:r>
                      <a:r>
                        <a:rPr kumimoji="1" lang="ja-JP" altLang="en-US" sz="1050" b="0" i="0" u="none" strike="noStrike" kern="1200" cap="none" spc="0" normalizeH="0" baseline="0" noProof="0" dirty="0">
                          <a:ln>
                            <a:noFill/>
                          </a:ln>
                          <a:solidFill>
                            <a:srgbClr val="0D0D0D"/>
                          </a:solidFill>
                          <a:effectLst/>
                          <a:uLnTx/>
                          <a:uFillTx/>
                          <a:latin typeface="Meiryo"/>
                          <a:ea typeface="Meiryo"/>
                          <a:cs typeface="+mn-cs"/>
                        </a:rPr>
                        <a:t>年</a:t>
                      </a:r>
                      <a:r>
                        <a:rPr kumimoji="1" lang="en-US" altLang="ja-JP" sz="1050" b="0" i="0" u="none" strike="noStrike" kern="1200" cap="none" spc="0" normalizeH="0" baseline="0" noProof="0" dirty="0">
                          <a:ln>
                            <a:noFill/>
                          </a:ln>
                          <a:solidFill>
                            <a:srgbClr val="0D0D0D"/>
                          </a:solidFill>
                          <a:effectLst/>
                          <a:uLnTx/>
                          <a:uFillTx/>
                          <a:latin typeface="Meiryo"/>
                          <a:ea typeface="Meiryo"/>
                          <a:cs typeface="+mn-cs"/>
                        </a:rPr>
                        <a:t>4</a:t>
                      </a:r>
                      <a:r>
                        <a:rPr kumimoji="1" lang="ja-JP" altLang="en-US" sz="1050" b="0" i="0" u="none" strike="noStrike" kern="1200" cap="none" spc="0" normalizeH="0" baseline="0" noProof="0" dirty="0">
                          <a:ln>
                            <a:noFill/>
                          </a:ln>
                          <a:solidFill>
                            <a:srgbClr val="0D0D0D"/>
                          </a:solidFill>
                          <a:effectLst/>
                          <a:uLnTx/>
                          <a:uFillTx/>
                          <a:latin typeface="Meiryo"/>
                          <a:ea typeface="Meiryo"/>
                          <a:cs typeface="+mn-cs"/>
                        </a:rPr>
                        <a:t>月</a:t>
                      </a:r>
                      <a:r>
                        <a:rPr kumimoji="1" lang="en-US" altLang="ja-JP" sz="1050" b="0" i="0" u="none" strike="noStrike" kern="1200" cap="none" spc="0" normalizeH="0" baseline="0" noProof="0" dirty="0">
                          <a:ln>
                            <a:noFill/>
                          </a:ln>
                          <a:solidFill>
                            <a:srgbClr val="0D0D0D"/>
                          </a:solidFill>
                          <a:effectLst/>
                          <a:uLnTx/>
                          <a:uFillTx/>
                          <a:latin typeface="Meiryo"/>
                          <a:ea typeface="Meiryo"/>
                          <a:cs typeface="+mn-cs"/>
                        </a:rPr>
                        <a:t>30</a:t>
                      </a:r>
                      <a:r>
                        <a:rPr kumimoji="1" lang="ja-JP" altLang="en-US" sz="1050" b="0" i="0" u="none" strike="noStrike" kern="1200" cap="none" spc="0" normalizeH="0" baseline="0" noProof="0" dirty="0">
                          <a:ln>
                            <a:noFill/>
                          </a:ln>
                          <a:solidFill>
                            <a:srgbClr val="0D0D0D"/>
                          </a:solidFill>
                          <a:effectLst/>
                          <a:uLnTx/>
                          <a:uFillTx/>
                          <a:latin typeface="Meiryo"/>
                          <a:ea typeface="Meiryo"/>
                          <a:cs typeface="+mn-cs"/>
                        </a:rPr>
                        <a:t>日（木）</a:t>
                      </a:r>
                      <a:endParaRPr kumimoji="1" lang="ja-JP" altLang="ja-JP" sz="1050" dirty="0">
                        <a:solidFill>
                          <a:srgbClr val="0D0D0D"/>
                        </a:solidFill>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tc>
                <a:tc hMerge="1">
                  <a:txBody>
                    <a:bodyPr/>
                    <a:lstStyle/>
                    <a:p>
                      <a:endParaRPr kumimoji="1" lang="ja-JP" altLang="en-US"/>
                    </a:p>
                  </a:txBody>
                  <a:tcPr/>
                </a:tc>
                <a:extLst>
                  <a:ext uri="{0D108BD9-81ED-4DB2-BD59-A6C34878D82A}">
                    <a16:rowId xmlns:a16="http://schemas.microsoft.com/office/drawing/2014/main" val="2463668774"/>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購入期間</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Meiryo" panose="020B0604030504040204" pitchFamily="34" charset="-128"/>
                          <a:ea typeface="Meiryo" panose="020B0604030504040204" pitchFamily="34" charset="-128"/>
                          <a:cs typeface="+mn-cs"/>
                        </a:rPr>
                        <a:t>5</a:t>
                      </a:r>
                      <a:r>
                        <a:rPr kumimoji="1" lang="ja-JP" altLang="en-US" sz="1050" kern="1200" dirty="0">
                          <a:solidFill>
                            <a:srgbClr val="0D0D0D"/>
                          </a:solidFill>
                          <a:latin typeface="Meiryo" panose="020B0604030504040204" pitchFamily="34" charset="-128"/>
                          <a:ea typeface="Meiryo" panose="020B0604030504040204" pitchFamily="34" charset="-128"/>
                          <a:cs typeface="+mn-cs"/>
                        </a:rPr>
                        <a:t>日間～</a:t>
                      </a:r>
                      <a:r>
                        <a:rPr kumimoji="1" lang="en-US" altLang="ja-JP" sz="1050" kern="1200" dirty="0">
                          <a:solidFill>
                            <a:srgbClr val="0D0D0D"/>
                          </a:solidFill>
                          <a:latin typeface="Meiryo" panose="020B0604030504040204" pitchFamily="34" charset="-128"/>
                          <a:ea typeface="Meiryo" panose="020B0604030504040204" pitchFamily="34" charset="-128"/>
                          <a:cs typeface="+mn-cs"/>
                        </a:rPr>
                        <a:t>31</a:t>
                      </a:r>
                      <a:r>
                        <a:rPr kumimoji="1" lang="ja-JP" altLang="en-US" sz="1050" kern="1200" dirty="0">
                          <a:solidFill>
                            <a:srgbClr val="0D0D0D"/>
                          </a:solidFill>
                          <a:latin typeface="Meiryo" panose="020B0604030504040204" pitchFamily="34" charset="-128"/>
                          <a:ea typeface="Meiryo" panose="020B0604030504040204" pitchFamily="34" charset="-128"/>
                          <a:cs typeface="+mn-cs"/>
                        </a:rPr>
                        <a:t>日間</a:t>
                      </a:r>
                      <a:r>
                        <a:rPr kumimoji="1" lang="en-US" altLang="ja-JP" sz="1050" kern="1200" dirty="0">
                          <a:solidFill>
                            <a:srgbClr val="0D0D0D"/>
                          </a:solidFill>
                          <a:latin typeface="Meiryo" panose="020B0604030504040204" pitchFamily="34" charset="-128"/>
                          <a:ea typeface="Meiryo" panose="020B0604030504040204" pitchFamily="34" charset="-128"/>
                          <a:cs typeface="+mn-cs"/>
                        </a:rPr>
                        <a:t>  </a:t>
                      </a:r>
                      <a:r>
                        <a:rPr kumimoji="1" lang="en-US" altLang="ja-JP" sz="1050" kern="1200" dirty="0">
                          <a:solidFill>
                            <a:srgbClr val="002AFF"/>
                          </a:solidFill>
                          <a:latin typeface="Meiryo" panose="020B0604030504040204" pitchFamily="34" charset="-128"/>
                          <a:ea typeface="Meiryo" panose="020B0604030504040204" pitchFamily="34" charset="-128"/>
                          <a:cs typeface="+mn-cs"/>
                        </a:rPr>
                        <a:t>※1</a:t>
                      </a:r>
                      <a:endParaRPr kumimoji="1" lang="ja-JP" altLang="en-US" sz="1050" kern="1200" dirty="0">
                        <a:solidFill>
                          <a:srgbClr val="002AFF"/>
                        </a:solidFill>
                        <a:latin typeface="Meiryo" panose="020B0604030504040204" pitchFamily="34" charset="-128"/>
                        <a:ea typeface="Meiryo" panose="020B0604030504040204" pitchFamily="34" charset="-128"/>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メイリオ"/>
                        <a:ea typeface="メイリオ"/>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tc>
                <a:extLst>
                  <a:ext uri="{0D108BD9-81ED-4DB2-BD59-A6C34878D82A}">
                    <a16:rowId xmlns:a16="http://schemas.microsoft.com/office/drawing/2014/main" val="1967014782"/>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料金タイプ</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dirty="0" err="1">
                          <a:solidFill>
                            <a:srgbClr val="0D0D0D"/>
                          </a:solidFill>
                          <a:latin typeface="Meiryo"/>
                          <a:ea typeface="Meiryo"/>
                        </a:rPr>
                        <a:t>vimps</a:t>
                      </a:r>
                      <a:r>
                        <a:rPr kumimoji="1" lang="ja-JP" altLang="en-US" sz="1050" dirty="0">
                          <a:solidFill>
                            <a:srgbClr val="0D0D0D"/>
                          </a:solidFill>
                          <a:latin typeface="Meiryo"/>
                          <a:ea typeface="Meiryo"/>
                        </a:rPr>
                        <a:t>購入型</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algn="ctr"/>
                      <a:endParaRPr kumimoji="1" lang="ja-JP" altLang="en-US" sz="800" kern="1200">
                        <a:solidFill>
                          <a:schemeClr val="tx1">
                            <a:lumMod val="65000"/>
                            <a:lumOff val="35000"/>
                          </a:schemeClr>
                        </a:solidFill>
                        <a:latin typeface="+mn-lt"/>
                        <a:ea typeface="+mn-ea"/>
                        <a:cs typeface="+mn-cs"/>
                      </a:endParaRPr>
                    </a:p>
                  </a:txBody>
                  <a:tcPr anchor="ctr"/>
                </a:tc>
                <a:tc hMerge="1">
                  <a:txBody>
                    <a:bodyPr/>
                    <a:lstStyle/>
                    <a:p>
                      <a:endParaRPr kumimoji="1" lang="ja-JP" altLang="en-US"/>
                    </a:p>
                  </a:txBody>
                  <a:tcPr/>
                </a:tc>
                <a:extLst>
                  <a:ext uri="{0D108BD9-81ED-4DB2-BD59-A6C34878D82A}">
                    <a16:rowId xmlns:a16="http://schemas.microsoft.com/office/drawing/2014/main" val="1750538939"/>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最低購入価格</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dirty="0">
                          <a:solidFill>
                            <a:srgbClr val="0D0D0D"/>
                          </a:solidFill>
                          <a:latin typeface="Meiryo" panose="020B0604030504040204" pitchFamily="34" charset="-128"/>
                          <a:ea typeface="Meiryo" panose="020B0604030504040204" pitchFamily="34" charset="-128"/>
                        </a:rPr>
                        <a:t>5,000,000</a:t>
                      </a:r>
                      <a:r>
                        <a:rPr kumimoji="1" lang="ja-JP" altLang="en-US" sz="900" dirty="0">
                          <a:solidFill>
                            <a:srgbClr val="0D0D0D"/>
                          </a:solidFill>
                          <a:latin typeface="Meiryo" panose="020B0604030504040204" pitchFamily="34" charset="-128"/>
                          <a:ea typeface="Meiryo" panose="020B0604030504040204" pitchFamily="34" charset="-128"/>
                        </a:rPr>
                        <a:t>円</a:t>
                      </a:r>
                      <a:endParaRPr kumimoji="1" lang="en-US" altLang="ja-JP" sz="900" dirty="0">
                        <a:solidFill>
                          <a:srgbClr val="0D0D0D"/>
                        </a:solidFill>
                        <a:latin typeface="Meiryo" panose="020B0604030504040204" pitchFamily="34" charset="-128"/>
                        <a:ea typeface="Meiryo" panose="020B0604030504040204" pitchFamily="34" charset="-128"/>
                      </a:endParaRPr>
                    </a:p>
                  </a:txBody>
                  <a:tcPr anchor="ctr">
                    <a:lnL w="19050" cap="flat" cmpd="sng" algn="ctr">
                      <a:solidFill>
                        <a:schemeClr val="bg1"/>
                      </a:solidFill>
                      <a:prstDash val="solid"/>
                      <a:round/>
                      <a:headEnd type="none" w="med" len="med"/>
                      <a:tailEnd type="none" w="med" len="med"/>
                    </a:lnL>
                    <a:lnR w="12700" cmpd="sng">
                      <a:noFill/>
                      <a:prstDash val="solid"/>
                    </a:lnR>
                    <a:lnT w="1905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kern="1200" dirty="0">
                          <a:solidFill>
                            <a:srgbClr val="0D0D0D"/>
                          </a:solidFill>
                          <a:latin typeface="Meiryo" panose="020B0604030504040204" pitchFamily="34" charset="-128"/>
                          <a:ea typeface="Meiryo" panose="020B0604030504040204" pitchFamily="34" charset="-128"/>
                          <a:cs typeface="+mn-cs"/>
                        </a:rPr>
                        <a:t>10,000,000</a:t>
                      </a:r>
                      <a:r>
                        <a:rPr kumimoji="1" lang="ja-JP" altLang="en-US" sz="900" kern="1200" dirty="0">
                          <a:solidFill>
                            <a:srgbClr val="0D0D0D"/>
                          </a:solidFill>
                          <a:latin typeface="Meiryo" panose="020B0604030504040204" pitchFamily="34" charset="-128"/>
                          <a:ea typeface="Meiryo" panose="020B0604030504040204" pitchFamily="34" charset="-128"/>
                          <a:cs typeface="+mn-cs"/>
                        </a:rPr>
                        <a:t>円</a:t>
                      </a:r>
                      <a:endParaRPr kumimoji="1" lang="en-US" altLang="ja-JP" sz="900" kern="1200" dirty="0">
                        <a:solidFill>
                          <a:srgbClr val="0D0D0D"/>
                        </a:solidFill>
                        <a:latin typeface="Meiryo" panose="020B0604030504040204" pitchFamily="34" charset="-128"/>
                        <a:ea typeface="Meiryo" panose="020B0604030504040204" pitchFamily="34" charset="-128"/>
                        <a:cs typeface="+mn-cs"/>
                      </a:endParaRPr>
                    </a:p>
                  </a:txBody>
                  <a:tcPr anchor="ct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28575" cap="flat" cmpd="sng" algn="ctr">
                      <a:noFill/>
                      <a:prstDash val="solid"/>
                      <a:round/>
                      <a:headEnd type="none" w="med" len="med"/>
                      <a:tailEnd type="none" w="med" len="med"/>
                    </a:lnL>
                  </a:tcPr>
                </a:tc>
                <a:extLst>
                  <a:ext uri="{0D108BD9-81ED-4DB2-BD59-A6C34878D82A}">
                    <a16:rowId xmlns:a16="http://schemas.microsoft.com/office/drawing/2014/main" val="3381913646"/>
                  </a:ext>
                </a:extLst>
              </a:tr>
              <a:tr h="37074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a:ea typeface="Meiryo"/>
                          <a:cs typeface="+mn-cs"/>
                        </a:rPr>
                        <a:t>基本料金（</a:t>
                      </a:r>
                      <a:r>
                        <a:rPr kumimoji="1" lang="en-US" altLang="ja-JP" sz="900" b="0" kern="1200" err="1">
                          <a:solidFill>
                            <a:schemeClr val="bg1"/>
                          </a:solidFill>
                          <a:latin typeface="Meiryo"/>
                          <a:ea typeface="Meiryo"/>
                          <a:cs typeface="+mn-cs"/>
                        </a:rPr>
                        <a:t>vCPM</a:t>
                      </a:r>
                      <a:r>
                        <a:rPr kumimoji="1" lang="ja-JP" altLang="en-US" sz="900" b="0" kern="1200">
                          <a:solidFill>
                            <a:schemeClr val="bg1"/>
                          </a:solidFill>
                          <a:latin typeface="Meiryo"/>
                          <a:ea typeface="Meiryo"/>
                          <a:cs typeface="+mn-cs"/>
                        </a:rPr>
                        <a:t>）</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dirty="0">
                          <a:solidFill>
                            <a:srgbClr val="0D0D0D"/>
                          </a:solidFill>
                          <a:latin typeface="Meiryo"/>
                          <a:ea typeface="Meiryo"/>
                        </a:rPr>
                        <a:t>1,152</a:t>
                      </a:r>
                      <a:r>
                        <a:rPr kumimoji="1" lang="ja-JP" altLang="en-US" sz="900" dirty="0">
                          <a:solidFill>
                            <a:srgbClr val="0D0D0D"/>
                          </a:solidFill>
                          <a:latin typeface="Meiryo"/>
                          <a:ea typeface="Meiryo"/>
                        </a:rPr>
                        <a:t>円</a:t>
                      </a:r>
                      <a:endParaRPr kumimoji="1" lang="en-US" altLang="ja-JP" sz="900" dirty="0">
                        <a:solidFill>
                          <a:srgbClr val="0D0D0D"/>
                        </a:solidFill>
                        <a:latin typeface="Meiryo"/>
                        <a:ea typeface="Meiryo"/>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dirty="0">
                          <a:solidFill>
                            <a:srgbClr val="0D0D0D"/>
                          </a:solidFill>
                          <a:latin typeface="Meiryo"/>
                          <a:ea typeface="Meiryo"/>
                        </a:rPr>
                        <a:t>921</a:t>
                      </a:r>
                      <a:r>
                        <a:rPr kumimoji="1" lang="ja-JP" altLang="en-US" sz="900" dirty="0">
                          <a:solidFill>
                            <a:srgbClr val="0D0D0D"/>
                          </a:solidFill>
                          <a:latin typeface="Meiryo"/>
                          <a:ea typeface="Meiryo"/>
                        </a:rPr>
                        <a:t>円</a:t>
                      </a:r>
                      <a:r>
                        <a:rPr lang="en-US" altLang="ja-JP" sz="900" dirty="0">
                          <a:solidFill>
                            <a:srgbClr val="0D0D0D"/>
                          </a:solidFill>
                          <a:latin typeface="Meiryo"/>
                          <a:ea typeface="Meiryo"/>
                        </a:rPr>
                        <a:t> </a:t>
                      </a:r>
                      <a:r>
                        <a:rPr kumimoji="1" lang="en-US" altLang="ja-JP" sz="900" dirty="0">
                          <a:solidFill>
                            <a:srgbClr val="0D0D0D"/>
                          </a:solidFill>
                          <a:latin typeface="Meiryo"/>
                          <a:ea typeface="Meiryo"/>
                        </a:rPr>
                        <a:t> </a:t>
                      </a:r>
                      <a:r>
                        <a:rPr kumimoji="1" lang="en-US" altLang="ja-JP" sz="900" kern="1200" dirty="0">
                          <a:solidFill>
                            <a:srgbClr val="002AFF"/>
                          </a:solidFill>
                          <a:latin typeface="Meiryo"/>
                          <a:ea typeface="Meiryo"/>
                          <a:cs typeface="+mn-cs"/>
                        </a:rPr>
                        <a:t>※2</a:t>
                      </a:r>
                      <a:endParaRPr kumimoji="1" lang="en-US" altLang="ja-JP" sz="900" dirty="0">
                        <a:solidFill>
                          <a:srgbClr val="0D0D0D"/>
                        </a:solidFill>
                        <a:latin typeface="Meiryo"/>
                        <a:ea typeface="Meiryo"/>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4014462905"/>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a:ea typeface="Meiryo"/>
                          <a:cs typeface="+mn-cs"/>
                        </a:rPr>
                        <a:t>想定</a:t>
                      </a:r>
                      <a:r>
                        <a:rPr kumimoji="1" lang="en-US" altLang="ja-JP" sz="900" b="0" kern="1200" err="1">
                          <a:solidFill>
                            <a:schemeClr val="bg1"/>
                          </a:solidFill>
                          <a:latin typeface="Meiryo"/>
                          <a:ea typeface="Meiryo"/>
                          <a:cs typeface="+mn-cs"/>
                        </a:rPr>
                        <a:t>vimps</a:t>
                      </a:r>
                      <a:r>
                        <a:rPr kumimoji="1" lang="ja-JP" altLang="en-US" sz="900" b="0" kern="1200">
                          <a:solidFill>
                            <a:schemeClr val="bg1"/>
                          </a:solidFill>
                          <a:latin typeface="Meiryo"/>
                          <a:ea typeface="Meiryo"/>
                          <a:cs typeface="+mn-cs"/>
                        </a:rPr>
                        <a:t>（枠配信のみ）</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a:solidFill>
                            <a:srgbClr val="0D0D0D"/>
                          </a:solidFill>
                          <a:latin typeface="Meiryo"/>
                          <a:ea typeface="Meiryo"/>
                          <a:cs typeface="+mn-cs"/>
                        </a:rPr>
                        <a:t>-</a:t>
                      </a:r>
                      <a:endParaRPr kumimoji="1" lang="ja-JP" altLang="en-US" sz="1050" b="0" i="0" kern="1200">
                        <a:solidFill>
                          <a:srgbClr val="0D0D0D"/>
                        </a:solidFill>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en-US" altLang="ja-JP" sz="1050" b="0" i="0" dirty="0">
                          <a:solidFill>
                            <a:srgbClr val="0D0D0D"/>
                          </a:solidFill>
                          <a:latin typeface="Meiryo"/>
                          <a:ea typeface="Meiryo"/>
                        </a:rPr>
                        <a:t>-</a:t>
                      </a:r>
                      <a:endParaRPr kumimoji="1" lang="ja-JP" altLang="en-US" sz="1050" b="0" i="0" dirty="0">
                        <a:solidFill>
                          <a:srgbClr val="0D0D0D"/>
                        </a:solidFill>
                        <a:latin typeface="Meiryo"/>
                        <a:ea typeface="Meiryo"/>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1788352744"/>
                  </a:ext>
                </a:extLst>
              </a:tr>
            </a:tbl>
          </a:graphicData>
        </a:graphic>
      </p:graphicFrame>
      <p:sp>
        <p:nvSpPr>
          <p:cNvPr id="2" name="テキスト プレースホルダー 35">
            <a:extLst>
              <a:ext uri="{FF2B5EF4-FFF2-40B4-BE49-F238E27FC236}">
                <a16:creationId xmlns:a16="http://schemas.microsoft.com/office/drawing/2014/main" id="{3AB473F7-B97D-C6BF-93A0-0DAE5722121A}"/>
              </a:ext>
            </a:extLst>
          </p:cNvPr>
          <p:cNvSpPr txBox="1">
            <a:spLocks noGrp="1"/>
          </p:cNvSpPr>
          <p:nvPr>
            <p:ph type="body" sz="quarter" idx="10"/>
          </p:nvPr>
        </p:nvSpPr>
        <p:spPr>
          <a:xfrm>
            <a:off x="3539672" y="145683"/>
            <a:ext cx="6017986" cy="577827"/>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600" dirty="0">
                <a:solidFill>
                  <a:srgbClr val="000048"/>
                </a:solidFill>
                <a:latin typeface="Meiryo" panose="020B0604030504040204" pitchFamily="34" charset="-128"/>
                <a:ea typeface="Meiryo" panose="020B0604030504040204" pitchFamily="34" charset="-128"/>
              </a:rPr>
              <a:t>ブランドパネル　</a:t>
            </a:r>
            <a:r>
              <a:rPr lang="en-US" altLang="ja-JP" sz="1600" dirty="0">
                <a:solidFill>
                  <a:srgbClr val="000048"/>
                </a:solidFill>
                <a:latin typeface="Meiryo" panose="020B0604030504040204" pitchFamily="34" charset="-128"/>
                <a:ea typeface="Meiryo" panose="020B0604030504040204" pitchFamily="34" charset="-128"/>
              </a:rPr>
              <a:t>SP</a:t>
            </a:r>
            <a:r>
              <a:rPr lang="ja-JP" altLang="en-US" sz="1600" dirty="0">
                <a:solidFill>
                  <a:srgbClr val="000048"/>
                </a:solidFill>
                <a:latin typeface="Meiryo" panose="020B0604030504040204" pitchFamily="34" charset="-128"/>
                <a:ea typeface="Meiryo" panose="020B0604030504040204" pitchFamily="34" charset="-128"/>
              </a:rPr>
              <a:t>　スクエア</a:t>
            </a:r>
            <a:endParaRPr lang="en-US" altLang="ja-JP" sz="1600" dirty="0">
              <a:solidFill>
                <a:srgbClr val="000048"/>
              </a:solidFill>
              <a:latin typeface="Meiryo" panose="020B0604030504040204" pitchFamily="34" charset="-128"/>
              <a:ea typeface="Meiryo" panose="020B0604030504040204" pitchFamily="34" charset="-128"/>
            </a:endParaRPr>
          </a:p>
          <a:p>
            <a:pPr marL="0" indent="0">
              <a:buNone/>
            </a:pPr>
            <a:r>
              <a:rPr lang="ja-JP" altLang="en-US" sz="1600" dirty="0">
                <a:solidFill>
                  <a:srgbClr val="000048"/>
                </a:solidFill>
                <a:latin typeface="Meiryo" panose="020B0604030504040204" pitchFamily="34" charset="-128"/>
                <a:ea typeface="Meiryo" panose="020B0604030504040204" pitchFamily="34" charset="-128"/>
              </a:rPr>
              <a:t>掲載期間：</a:t>
            </a:r>
            <a:r>
              <a:rPr lang="en-US" altLang="ja-JP" sz="1600" dirty="0">
                <a:solidFill>
                  <a:srgbClr val="000048"/>
                </a:solidFill>
                <a:latin typeface="Meiryo" panose="020B0604030504040204" pitchFamily="34" charset="-128"/>
                <a:ea typeface="Meiryo" panose="020B0604030504040204" pitchFamily="34" charset="-128"/>
              </a:rPr>
              <a:t>2026</a:t>
            </a:r>
            <a:r>
              <a:rPr lang="ja-JP" altLang="en-US" sz="1600" dirty="0">
                <a:solidFill>
                  <a:srgbClr val="000048"/>
                </a:solidFill>
                <a:latin typeface="Meiryo" panose="020B0604030504040204" pitchFamily="34" charset="-128"/>
                <a:ea typeface="Meiryo" panose="020B0604030504040204" pitchFamily="34" charset="-128"/>
              </a:rPr>
              <a:t>年</a:t>
            </a:r>
            <a:r>
              <a:rPr lang="en-US" altLang="ja-JP" sz="1600" dirty="0">
                <a:solidFill>
                  <a:srgbClr val="000048"/>
                </a:solidFill>
                <a:latin typeface="Meiryo" panose="020B0604030504040204" pitchFamily="34" charset="-128"/>
                <a:ea typeface="Meiryo" panose="020B0604030504040204" pitchFamily="34" charset="-128"/>
              </a:rPr>
              <a:t>3</a:t>
            </a:r>
            <a:r>
              <a:rPr lang="ja-JP" altLang="en-US" sz="1600" dirty="0">
                <a:solidFill>
                  <a:srgbClr val="000048"/>
                </a:solidFill>
                <a:latin typeface="Meiryo" panose="020B0604030504040204" pitchFamily="34" charset="-128"/>
                <a:ea typeface="Meiryo" panose="020B0604030504040204" pitchFamily="34" charset="-128"/>
              </a:rPr>
              <a:t>月</a:t>
            </a:r>
            <a:r>
              <a:rPr lang="en-US" altLang="ja-JP" sz="1600" dirty="0">
                <a:solidFill>
                  <a:srgbClr val="000048"/>
                </a:solidFill>
                <a:latin typeface="Meiryo" panose="020B0604030504040204" pitchFamily="34" charset="-128"/>
                <a:ea typeface="Meiryo" panose="020B0604030504040204" pitchFamily="34" charset="-128"/>
              </a:rPr>
              <a:t>12</a:t>
            </a:r>
            <a:r>
              <a:rPr lang="ja-JP" altLang="en-US" sz="1600" dirty="0">
                <a:solidFill>
                  <a:srgbClr val="000048"/>
                </a:solidFill>
                <a:latin typeface="Meiryo" panose="020B0604030504040204" pitchFamily="34" charset="-128"/>
                <a:ea typeface="Meiryo" panose="020B0604030504040204" pitchFamily="34" charset="-128"/>
              </a:rPr>
              <a:t>日～</a:t>
            </a:r>
            <a:r>
              <a:rPr lang="en-US" altLang="ja-JP" sz="1600" dirty="0">
                <a:solidFill>
                  <a:srgbClr val="000048"/>
                </a:solidFill>
                <a:latin typeface="Meiryo" panose="020B0604030504040204" pitchFamily="34" charset="-128"/>
                <a:ea typeface="Meiryo" panose="020B0604030504040204" pitchFamily="34" charset="-128"/>
              </a:rPr>
              <a:t>2026</a:t>
            </a:r>
            <a:r>
              <a:rPr lang="ja-JP" altLang="en-US" sz="1600" dirty="0">
                <a:solidFill>
                  <a:srgbClr val="000048"/>
                </a:solidFill>
                <a:latin typeface="Meiryo" panose="020B0604030504040204" pitchFamily="34" charset="-128"/>
                <a:ea typeface="Meiryo" panose="020B0604030504040204" pitchFamily="34" charset="-128"/>
              </a:rPr>
              <a:t>年</a:t>
            </a:r>
            <a:r>
              <a:rPr lang="en-US" altLang="ja-JP" sz="1600" dirty="0">
                <a:solidFill>
                  <a:srgbClr val="000048"/>
                </a:solidFill>
                <a:latin typeface="Meiryo" panose="020B0604030504040204" pitchFamily="34" charset="-128"/>
                <a:ea typeface="Meiryo" panose="020B0604030504040204" pitchFamily="34" charset="-128"/>
              </a:rPr>
              <a:t>4</a:t>
            </a:r>
            <a:r>
              <a:rPr lang="ja-JP" altLang="en-US" sz="1600" dirty="0">
                <a:solidFill>
                  <a:srgbClr val="000048"/>
                </a:solidFill>
                <a:latin typeface="Meiryo" panose="020B0604030504040204" pitchFamily="34" charset="-128"/>
                <a:ea typeface="Meiryo" panose="020B0604030504040204" pitchFamily="34" charset="-128"/>
              </a:rPr>
              <a:t>月</a:t>
            </a:r>
            <a:r>
              <a:rPr lang="en-US" altLang="ja-JP" sz="1600" dirty="0">
                <a:solidFill>
                  <a:srgbClr val="000048"/>
                </a:solidFill>
                <a:latin typeface="Meiryo" panose="020B0604030504040204" pitchFamily="34" charset="-128"/>
                <a:ea typeface="Meiryo" panose="020B0604030504040204" pitchFamily="34" charset="-128"/>
              </a:rPr>
              <a:t>30</a:t>
            </a:r>
            <a:r>
              <a:rPr lang="ja-JP" altLang="en-US" sz="1600" dirty="0">
                <a:solidFill>
                  <a:srgbClr val="000048"/>
                </a:solidFill>
                <a:latin typeface="Meiryo" panose="020B0604030504040204" pitchFamily="34" charset="-128"/>
                <a:ea typeface="Meiryo" panose="020B0604030504040204" pitchFamily="34" charset="-128"/>
              </a:rPr>
              <a:t>日</a:t>
            </a:r>
          </a:p>
        </p:txBody>
      </p:sp>
      <p:sp>
        <p:nvSpPr>
          <p:cNvPr id="3" name="正方形/長方形 2">
            <a:extLst>
              <a:ext uri="{FF2B5EF4-FFF2-40B4-BE49-F238E27FC236}">
                <a16:creationId xmlns:a16="http://schemas.microsoft.com/office/drawing/2014/main" id="{7D82A398-F37F-308C-7038-4FED6FDD5D11}"/>
              </a:ext>
            </a:extLst>
          </p:cNvPr>
          <p:cNvSpPr/>
          <p:nvPr/>
        </p:nvSpPr>
        <p:spPr>
          <a:xfrm>
            <a:off x="443707" y="6133944"/>
            <a:ext cx="9820652" cy="415498"/>
          </a:xfrm>
          <a:prstGeom prst="rect">
            <a:avLst/>
          </a:prstGeom>
        </p:spPr>
        <p:txBody>
          <a:bodyPr wrap="square" lIns="91440" tIns="45720" rIns="91440" bIns="45720" anchor="t">
            <a:spAutoFit/>
          </a:bodyPr>
          <a:lstStyle/>
          <a:p>
            <a:pPr marL="0" marR="0" lvl="0" indent="0" defTabSz="914400" eaLnBrk="1" fontAlgn="auto" latinLnBrk="0" hangingPunct="1">
              <a:spcBef>
                <a:spcPts val="0"/>
              </a:spcBef>
              <a:spcAft>
                <a:spcPts val="0"/>
              </a:spcAft>
              <a:buClrTx/>
              <a:buSzTx/>
              <a:buFontTx/>
              <a:buNone/>
              <a:tabLst/>
              <a:defRPr/>
            </a:pPr>
            <a:r>
              <a:rPr lang="en-US" altLang="ja-JP" sz="700" b="0" i="0" u="none" strike="noStrike" kern="0" cap="none" spc="0" normalizeH="0" baseline="0" noProof="0" dirty="0">
                <a:ln>
                  <a:noFill/>
                </a:ln>
                <a:solidFill>
                  <a:srgbClr val="0D0D0D"/>
                </a:solidFill>
                <a:effectLst/>
                <a:uLnTx/>
                <a:uFillTx/>
                <a:latin typeface="Meiryo"/>
                <a:ea typeface="Meiryo"/>
              </a:rPr>
              <a:t>※SP</a:t>
            </a:r>
            <a:r>
              <a:rPr lang="ja-JP" altLang="en-US" sz="700" b="0" i="0" u="none" strike="noStrike" kern="0" cap="none" spc="0" normalizeH="0" baseline="0" noProof="0" dirty="0">
                <a:ln>
                  <a:noFill/>
                </a:ln>
                <a:solidFill>
                  <a:srgbClr val="0D0D0D"/>
                </a:solidFill>
                <a:effectLst/>
                <a:uLnTx/>
                <a:uFillTx/>
                <a:latin typeface="Meiryo"/>
                <a:ea typeface="Meiryo"/>
              </a:rPr>
              <a:t>はスマートフォン、</a:t>
            </a:r>
            <a:r>
              <a:rPr lang="en-US" altLang="ja-JP" sz="700" b="0" i="0" u="none" strike="noStrike" kern="0" cap="none" spc="0" normalizeH="0" baseline="0" noProof="0" dirty="0">
                <a:ln>
                  <a:noFill/>
                </a:ln>
                <a:solidFill>
                  <a:srgbClr val="0D0D0D"/>
                </a:solidFill>
                <a:effectLst/>
                <a:uLnTx/>
                <a:uFillTx/>
                <a:latin typeface="Meiryo"/>
                <a:ea typeface="Meiryo"/>
              </a:rPr>
              <a:t>PC</a:t>
            </a:r>
            <a:r>
              <a:rPr lang="ja-JP" altLang="en-US" sz="700" b="0" i="0" u="none" strike="noStrike" kern="0" cap="none" spc="0" normalizeH="0" baseline="0" noProof="0" dirty="0">
                <a:ln>
                  <a:noFill/>
                </a:ln>
                <a:solidFill>
                  <a:srgbClr val="0D0D0D"/>
                </a:solidFill>
                <a:effectLst/>
                <a:uLnTx/>
                <a:uFillTx/>
                <a:latin typeface="Meiryo"/>
                <a:ea typeface="Meiryo"/>
              </a:rPr>
              <a:t>はパソコン、</a:t>
            </a:r>
            <a:r>
              <a:rPr lang="en-US" altLang="ja-JP" sz="700" b="0" i="0" u="none" strike="noStrike" kern="0" cap="none" spc="0" normalizeH="0" baseline="0" noProof="0" dirty="0">
                <a:ln>
                  <a:noFill/>
                </a:ln>
                <a:solidFill>
                  <a:srgbClr val="0D0D0D"/>
                </a:solidFill>
                <a:effectLst/>
                <a:uLnTx/>
                <a:uFillTx/>
                <a:latin typeface="Meiryo"/>
                <a:ea typeface="Meiryo"/>
              </a:rPr>
              <a:t>MD</a:t>
            </a:r>
            <a:r>
              <a:rPr lang="ja-JP" altLang="en-US" sz="700" b="0" i="0" u="none" strike="noStrike" kern="0" cap="none" spc="0" normalizeH="0" baseline="0" noProof="0" dirty="0">
                <a:ln>
                  <a:noFill/>
                </a:ln>
                <a:solidFill>
                  <a:srgbClr val="0D0D0D"/>
                </a:solidFill>
                <a:effectLst/>
                <a:uLnTx/>
                <a:uFillTx/>
                <a:latin typeface="Meiryo"/>
                <a:ea typeface="Meiryo"/>
              </a:rPr>
              <a:t>はマルチデバイスの略称です。</a:t>
            </a:r>
          </a:p>
          <a:p>
            <a:pPr marL="0" marR="0" lvl="0" indent="0" defTabSz="914400" eaLnBrk="1" fontAlgn="auto" latinLnBrk="0" hangingPunct="1">
              <a:spcBef>
                <a:spcPts val="0"/>
              </a:spcBef>
              <a:spcAft>
                <a:spcPts val="0"/>
              </a:spcAft>
              <a:buClrTx/>
              <a:buSzTx/>
              <a:buFontTx/>
              <a:buNone/>
              <a:tabLst/>
              <a:defRPr/>
            </a:pPr>
            <a:r>
              <a:rPr lang="en-US" altLang="ja-JP" sz="700" b="0" i="0" u="none" strike="noStrike" kern="0" cap="none" spc="0" normalizeH="0" baseline="0" noProof="0" dirty="0">
                <a:ln>
                  <a:noFill/>
                </a:ln>
                <a:solidFill>
                  <a:srgbClr val="0D0D0D"/>
                </a:solidFill>
                <a:effectLst/>
                <a:uLnTx/>
                <a:uFillTx/>
                <a:latin typeface="Meiryo"/>
                <a:ea typeface="Meiryo"/>
              </a:rPr>
              <a:t>※</a:t>
            </a:r>
            <a:r>
              <a:rPr lang="en-US" altLang="ja-JP" sz="700" b="0" i="0" u="none" strike="noStrike" kern="0" cap="none" spc="0" normalizeH="0" baseline="0" noProof="0" dirty="0" err="1">
                <a:ln>
                  <a:noFill/>
                </a:ln>
                <a:solidFill>
                  <a:srgbClr val="0D0D0D"/>
                </a:solidFill>
                <a:effectLst/>
                <a:uLnTx/>
                <a:uFillTx/>
                <a:latin typeface="Meiryo"/>
                <a:ea typeface="Meiryo"/>
              </a:rPr>
              <a:t>vCPM</a:t>
            </a:r>
            <a:r>
              <a:rPr lang="ja-JP" altLang="en-US" sz="700" b="0" i="0" u="none" strike="noStrike" kern="0" cap="none" spc="0" normalizeH="0" baseline="0" noProof="0" dirty="0">
                <a:ln>
                  <a:noFill/>
                </a:ln>
                <a:solidFill>
                  <a:srgbClr val="0D0D0D"/>
                </a:solidFill>
                <a:effectLst/>
                <a:uLnTx/>
                <a:uFillTx/>
                <a:latin typeface="Meiryo"/>
                <a:ea typeface="Meiryo"/>
              </a:rPr>
              <a:t>はビューアブルインプレッション</a:t>
            </a:r>
            <a:r>
              <a:rPr lang="en-US" altLang="ja-JP" sz="700" b="0" i="0" u="none" strike="noStrike" kern="0" cap="none" spc="0" normalizeH="0" baseline="0" noProof="0" dirty="0">
                <a:ln>
                  <a:noFill/>
                </a:ln>
                <a:solidFill>
                  <a:srgbClr val="0D0D0D"/>
                </a:solidFill>
                <a:effectLst/>
                <a:uLnTx/>
                <a:uFillTx/>
                <a:latin typeface="Meiryo"/>
                <a:ea typeface="Meiryo"/>
              </a:rPr>
              <a:t>1,000</a:t>
            </a:r>
            <a:r>
              <a:rPr lang="ja-JP" altLang="en-US" sz="700" b="0" i="0" u="none" strike="noStrike" kern="0" cap="none" spc="0" normalizeH="0" baseline="0" noProof="0" dirty="0">
                <a:ln>
                  <a:noFill/>
                </a:ln>
                <a:solidFill>
                  <a:srgbClr val="0D0D0D"/>
                </a:solidFill>
                <a:effectLst/>
                <a:uLnTx/>
                <a:uFillTx/>
                <a:latin typeface="Meiryo"/>
                <a:ea typeface="Meiryo"/>
              </a:rPr>
              <a:t>回あたりにかかる見込み広告費用です。 </a:t>
            </a:r>
          </a:p>
          <a:p>
            <a:pPr marL="0" marR="0" lvl="0" indent="0" defTabSz="914400" eaLnBrk="1" fontAlgn="auto" latinLnBrk="0" hangingPunct="1">
              <a:spcBef>
                <a:spcPts val="0"/>
              </a:spcBef>
              <a:spcAft>
                <a:spcPts val="0"/>
              </a:spcAft>
              <a:buClrTx/>
              <a:buSzTx/>
              <a:buFontTx/>
              <a:buNone/>
              <a:tabLst/>
              <a:defRPr/>
            </a:pPr>
            <a:r>
              <a:rPr lang="en-US" altLang="ja-JP" sz="700" b="0" i="0" u="none" strike="noStrike" kern="0" cap="none" spc="0" normalizeH="0" baseline="0" noProof="0" dirty="0">
                <a:ln>
                  <a:noFill/>
                </a:ln>
                <a:solidFill>
                  <a:srgbClr val="0D0D0D"/>
                </a:solidFill>
                <a:effectLst/>
                <a:uLnTx/>
                <a:uFillTx/>
                <a:latin typeface="Meiryo"/>
                <a:ea typeface="Meiryo"/>
              </a:rPr>
              <a:t>※</a:t>
            </a:r>
            <a:r>
              <a:rPr lang="en-US" altLang="ja-JP" sz="700" b="0" i="0" u="none" strike="noStrike" kern="0" cap="none" spc="0" normalizeH="0" baseline="0" noProof="0" dirty="0" err="1">
                <a:ln>
                  <a:noFill/>
                </a:ln>
                <a:solidFill>
                  <a:srgbClr val="0D0D0D"/>
                </a:solidFill>
                <a:effectLst/>
                <a:uLnTx/>
                <a:uFillTx/>
                <a:latin typeface="Meiryo"/>
                <a:ea typeface="Meiryo"/>
              </a:rPr>
              <a:t>vimps</a:t>
            </a:r>
            <a:r>
              <a:rPr lang="ja-JP" altLang="en-US" sz="700" b="0" i="0" u="none" strike="noStrike" kern="0" cap="none" spc="0" normalizeH="0" baseline="0" noProof="0" dirty="0">
                <a:ln>
                  <a:noFill/>
                </a:ln>
                <a:solidFill>
                  <a:srgbClr val="0D0D0D"/>
                </a:solidFill>
                <a:effectLst/>
                <a:uLnTx/>
                <a:uFillTx/>
                <a:latin typeface="Meiryo"/>
                <a:ea typeface="Meiryo"/>
              </a:rPr>
              <a:t>はビューアブルインプレッションの略称です。</a:t>
            </a:r>
          </a:p>
        </p:txBody>
      </p:sp>
      <p:sp>
        <p:nvSpPr>
          <p:cNvPr id="6" name="正方形/長方形 5">
            <a:extLst>
              <a:ext uri="{FF2B5EF4-FFF2-40B4-BE49-F238E27FC236}">
                <a16:creationId xmlns:a16="http://schemas.microsoft.com/office/drawing/2014/main" id="{C29E9F36-9195-F534-E761-6EDDEEFF9128}"/>
              </a:ext>
            </a:extLst>
          </p:cNvPr>
          <p:cNvSpPr/>
          <p:nvPr/>
        </p:nvSpPr>
        <p:spPr>
          <a:xfrm>
            <a:off x="5394687" y="6046881"/>
            <a:ext cx="5608908" cy="326628"/>
          </a:xfrm>
          <a:prstGeom prst="rect">
            <a:avLst/>
          </a:prstGeom>
        </p:spPr>
        <p:txBody>
          <a:bodyPr wrap="none" lIns="0" tIns="45720" rIns="0" bIns="45720" anchor="t">
            <a:spAutoFit/>
          </a:bodyPr>
          <a:lstStyle/>
          <a:p>
            <a:pPr>
              <a:lnSpc>
                <a:spcPct val="110000"/>
              </a:lnSpc>
              <a:defRPr/>
            </a:pPr>
            <a:r>
              <a:rPr kumimoji="0" lang="en-US" altLang="ja-JP" sz="700" kern="0" dirty="0">
                <a:solidFill>
                  <a:srgbClr val="002AFF"/>
                </a:solidFill>
                <a:latin typeface="Meiryo" panose="020B0604030504040204" pitchFamily="34" charset="-128"/>
                <a:ea typeface="Meiryo" panose="020B0604030504040204" pitchFamily="34" charset="-128"/>
              </a:rPr>
              <a:t>※1  </a:t>
            </a:r>
            <a:r>
              <a:rPr lang="en-US" altLang="ja-JP" sz="700" i="0" dirty="0">
                <a:solidFill>
                  <a:srgbClr val="002AFF"/>
                </a:solidFill>
                <a:effectLst/>
                <a:latin typeface="NotoSansJP"/>
              </a:rPr>
              <a:t>1</a:t>
            </a:r>
            <a:r>
              <a:rPr lang="ja-JP" altLang="en-US" sz="700" i="0" dirty="0">
                <a:solidFill>
                  <a:srgbClr val="002AFF"/>
                </a:solidFill>
                <a:effectLst/>
                <a:latin typeface="NotoSansJP"/>
              </a:rPr>
              <a:t>日間～</a:t>
            </a:r>
            <a:r>
              <a:rPr lang="en-US" altLang="ja-JP" sz="700" i="0" dirty="0">
                <a:solidFill>
                  <a:srgbClr val="002AFF"/>
                </a:solidFill>
                <a:effectLst/>
                <a:latin typeface="NotoSansJP"/>
              </a:rPr>
              <a:t>4</a:t>
            </a:r>
            <a:r>
              <a:rPr lang="ja-JP" altLang="en-US" sz="700" i="0" dirty="0">
                <a:solidFill>
                  <a:srgbClr val="002AFF"/>
                </a:solidFill>
                <a:effectLst/>
                <a:latin typeface="NotoSansJP"/>
              </a:rPr>
              <a:t>日間での掲載も可能ですが、予約時のシミュレーション</a:t>
            </a:r>
            <a:r>
              <a:rPr lang="en-US" altLang="ja-JP" sz="700" i="0" dirty="0" err="1">
                <a:solidFill>
                  <a:srgbClr val="002AFF"/>
                </a:solidFill>
                <a:effectLst/>
                <a:latin typeface="NotoSansJP"/>
              </a:rPr>
              <a:t>vimps</a:t>
            </a:r>
            <a:r>
              <a:rPr lang="ja-JP" altLang="en-US" sz="700" i="0" dirty="0">
                <a:solidFill>
                  <a:srgbClr val="002AFF"/>
                </a:solidFill>
                <a:effectLst/>
                <a:latin typeface="NotoSansJP"/>
              </a:rPr>
              <a:t>を下回る場合がありますので、</a:t>
            </a:r>
            <a:r>
              <a:rPr lang="en-US" altLang="ja-JP" sz="700" i="0" dirty="0">
                <a:solidFill>
                  <a:srgbClr val="002AFF"/>
                </a:solidFill>
                <a:effectLst/>
                <a:latin typeface="NotoSansJP"/>
              </a:rPr>
              <a:t>5</a:t>
            </a:r>
            <a:r>
              <a:rPr lang="ja-JP" altLang="en-US" sz="700" i="0" dirty="0">
                <a:solidFill>
                  <a:srgbClr val="002AFF"/>
                </a:solidFill>
                <a:effectLst/>
                <a:latin typeface="NotoSansJP"/>
              </a:rPr>
              <a:t>日間以上の掲載を推奨します。</a:t>
            </a:r>
            <a:endParaRPr lang="en-US" altLang="ja-JP" sz="700" i="0" dirty="0">
              <a:solidFill>
                <a:srgbClr val="002AFF"/>
              </a:solidFill>
              <a:effectLst/>
              <a:latin typeface="NotoSansJP"/>
            </a:endParaRPr>
          </a:p>
          <a:p>
            <a:pPr>
              <a:lnSpc>
                <a:spcPct val="110000"/>
              </a:lnSpc>
              <a:defRPr/>
            </a:pPr>
            <a:r>
              <a:rPr lang="en-US" altLang="ja-JP" sz="700" dirty="0">
                <a:solidFill>
                  <a:srgbClr val="002AFF"/>
                </a:solidFill>
                <a:latin typeface="メイリオ" panose="020B0604030504040204" pitchFamily="50" charset="-128"/>
              </a:rPr>
              <a:t>※2</a:t>
            </a:r>
            <a:r>
              <a:rPr lang="ja-JP" altLang="en-US" sz="700" dirty="0">
                <a:solidFill>
                  <a:srgbClr val="002AFF"/>
                </a:solidFill>
                <a:latin typeface="メイリオ" panose="020B0604030504040204" pitchFamily="50" charset="-128"/>
              </a:rPr>
              <a:t>　ターゲティングを掛ける場合は、</a:t>
            </a:r>
            <a:r>
              <a:rPr lang="en-US" altLang="ja-JP" sz="700" dirty="0">
                <a:solidFill>
                  <a:srgbClr val="002AFF"/>
                </a:solidFill>
                <a:latin typeface="メイリオ" panose="020B0604030504040204" pitchFamily="50" charset="-128"/>
              </a:rPr>
              <a:t>921.6</a:t>
            </a:r>
            <a:r>
              <a:rPr lang="ja-JP" altLang="en-US" sz="700" dirty="0">
                <a:solidFill>
                  <a:srgbClr val="002AFF"/>
                </a:solidFill>
                <a:latin typeface="メイリオ" panose="020B0604030504040204" pitchFamily="50" charset="-128"/>
              </a:rPr>
              <a:t>円にターゲティング係数をかけ合わせて計算し、最後に小数点以下切り捨てをしてください。</a:t>
            </a:r>
            <a:endParaRPr lang="en-US" altLang="ja-JP" sz="700" i="0" dirty="0">
              <a:solidFill>
                <a:srgbClr val="002AFF"/>
              </a:solidFill>
              <a:effectLst/>
              <a:latin typeface="NotoSansJP"/>
            </a:endParaRPr>
          </a:p>
        </p:txBody>
      </p:sp>
    </p:spTree>
    <p:extLst>
      <p:ext uri="{BB962C8B-B14F-4D97-AF65-F5344CB8AC3E}">
        <p14:creationId xmlns:p14="http://schemas.microsoft.com/office/powerpoint/2010/main" val="37449772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0215DC-9BBA-2023-3A42-9EC0A0C1AA4C}"/>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B1FE6E2C-3902-50F4-BF66-2B164CCF54B8}"/>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C8A0C998-CAD4-4540-6530-3A19B74B8595}"/>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2" name="角丸四角形 4">
            <a:extLst>
              <a:ext uri="{FF2B5EF4-FFF2-40B4-BE49-F238E27FC236}">
                <a16:creationId xmlns:a16="http://schemas.microsoft.com/office/drawing/2014/main" id="{C3293FF5-1BF4-0B77-8E95-31A45EC1B147}"/>
              </a:ext>
            </a:extLst>
          </p:cNvPr>
          <p:cNvSpPr/>
          <p:nvPr/>
        </p:nvSpPr>
        <p:spPr>
          <a:xfrm>
            <a:off x="1717542" y="202787"/>
            <a:ext cx="1724158"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48"/>
                </a:solidFill>
                <a:effectLst/>
                <a:uLnTx/>
                <a:uFillTx/>
                <a:latin typeface="Meiryo" panose="020B0604030504040204" pitchFamily="34" charset="-128"/>
                <a:ea typeface="Meiryo" panose="020B0604030504040204" pitchFamily="34" charset="-128"/>
              </a:rPr>
              <a:t>ターゲティング設定</a:t>
            </a:r>
          </a:p>
        </p:txBody>
      </p:sp>
      <p:graphicFrame>
        <p:nvGraphicFramePr>
          <p:cNvPr id="6" name="表 5">
            <a:extLst>
              <a:ext uri="{FF2B5EF4-FFF2-40B4-BE49-F238E27FC236}">
                <a16:creationId xmlns:a16="http://schemas.microsoft.com/office/drawing/2014/main" id="{71078E62-2235-E5DD-28BD-C1FF5155BE09}"/>
              </a:ext>
            </a:extLst>
          </p:cNvPr>
          <p:cNvGraphicFramePr>
            <a:graphicFrameLocks noGrp="1"/>
          </p:cNvGraphicFramePr>
          <p:nvPr>
            <p:extLst>
              <p:ext uri="{D42A27DB-BD31-4B8C-83A1-F6EECF244321}">
                <p14:modId xmlns:p14="http://schemas.microsoft.com/office/powerpoint/2010/main" val="3543279611"/>
              </p:ext>
            </p:extLst>
          </p:nvPr>
        </p:nvGraphicFramePr>
        <p:xfrm>
          <a:off x="479426" y="954768"/>
          <a:ext cx="6247051" cy="3745583"/>
        </p:xfrm>
        <a:graphic>
          <a:graphicData uri="http://schemas.openxmlformats.org/drawingml/2006/table">
            <a:tbl>
              <a:tblPr bandRow="1"/>
              <a:tblGrid>
                <a:gridCol w="1544247">
                  <a:extLst>
                    <a:ext uri="{9D8B030D-6E8A-4147-A177-3AD203B41FA5}">
                      <a16:colId xmlns:a16="http://schemas.microsoft.com/office/drawing/2014/main" val="792911817"/>
                    </a:ext>
                  </a:extLst>
                </a:gridCol>
                <a:gridCol w="2261385">
                  <a:extLst>
                    <a:ext uri="{9D8B030D-6E8A-4147-A177-3AD203B41FA5}">
                      <a16:colId xmlns:a16="http://schemas.microsoft.com/office/drawing/2014/main" val="2515137241"/>
                    </a:ext>
                  </a:extLst>
                </a:gridCol>
                <a:gridCol w="2441419">
                  <a:extLst>
                    <a:ext uri="{9D8B030D-6E8A-4147-A177-3AD203B41FA5}">
                      <a16:colId xmlns:a16="http://schemas.microsoft.com/office/drawing/2014/main" val="598637953"/>
                    </a:ext>
                  </a:extLst>
                </a:gridCol>
              </a:tblGrid>
              <a:tr h="533701">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1">
                          <a:solidFill>
                            <a:schemeClr val="bg1"/>
                          </a:solidFill>
                          <a:latin typeface="Meiryo" panose="020B0604030504040204" pitchFamily="34" charset="-128"/>
                          <a:ea typeface="Meiryo" panose="020B0604030504040204" pitchFamily="34" charset="-128"/>
                        </a:rPr>
                        <a:t>ターゲティング</a:t>
                      </a: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1" kern="1200" dirty="0" err="1">
                          <a:solidFill>
                            <a:schemeClr val="bg1"/>
                          </a:solidFill>
                          <a:latin typeface="Meiryo"/>
                          <a:ea typeface="Meiryo"/>
                        </a:rPr>
                        <a:t>vCPM</a:t>
                      </a:r>
                      <a:r>
                        <a:rPr kumimoji="1" lang="en-US" altLang="ja-JP" sz="1100" b="1" kern="1200" dirty="0">
                          <a:solidFill>
                            <a:schemeClr val="bg1"/>
                          </a:solidFill>
                          <a:latin typeface="Meiryo"/>
                          <a:ea typeface="Meiryo"/>
                        </a:rPr>
                        <a:t> </a:t>
                      </a:r>
                      <a:r>
                        <a:rPr kumimoji="1" lang="ja-JP" altLang="en-US" sz="1100" b="1" kern="1200" dirty="0">
                          <a:solidFill>
                            <a:schemeClr val="bg1"/>
                          </a:solidFill>
                          <a:latin typeface="Meiryo"/>
                          <a:ea typeface="Meiryo"/>
                        </a:rPr>
                        <a:t>掛け率</a:t>
                      </a:r>
                      <a:endParaRPr kumimoji="1" lang="en-US" altLang="ja-JP" sz="1100" b="1" kern="1200" dirty="0">
                        <a:solidFill>
                          <a:schemeClr val="bg1"/>
                        </a:solidFill>
                        <a:latin typeface="Meiryo"/>
                        <a:ea typeface="Meiryo"/>
                        <a:cs typeface="+mn-cs"/>
                      </a:endParaRPr>
                    </a:p>
                  </a:txBody>
                  <a:tcPr marL="45720" marR="45720"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1" kern="1200" dirty="0">
                          <a:solidFill>
                            <a:schemeClr val="bg1"/>
                          </a:solidFill>
                          <a:latin typeface="Meiryo"/>
                          <a:ea typeface="Meiryo"/>
                          <a:cs typeface="+mn-cs"/>
                        </a:rPr>
                        <a:t>ブランドパネル　</a:t>
                      </a:r>
                      <a:r>
                        <a:rPr kumimoji="1" lang="en-US" altLang="ja-JP" sz="1100" b="1" kern="1200" dirty="0">
                          <a:solidFill>
                            <a:schemeClr val="bg1"/>
                          </a:solidFill>
                          <a:latin typeface="Meiryo"/>
                          <a:ea typeface="Meiryo"/>
                          <a:cs typeface="+mn-cs"/>
                        </a:rPr>
                        <a:t>SP</a:t>
                      </a:r>
                      <a:r>
                        <a:rPr kumimoji="1" lang="ja-JP" altLang="en-US" sz="1100" b="1" kern="1200" dirty="0">
                          <a:solidFill>
                            <a:schemeClr val="bg1"/>
                          </a:solidFill>
                          <a:latin typeface="Meiryo"/>
                          <a:ea typeface="Meiryo"/>
                          <a:cs typeface="+mn-cs"/>
                        </a:rPr>
                        <a:t>　スクエア</a:t>
                      </a:r>
                      <a:endParaRPr kumimoji="1" lang="en-US" altLang="ja-JP" sz="1100" b="1" kern="1200" dirty="0">
                        <a:solidFill>
                          <a:schemeClr val="bg1"/>
                        </a:solidFill>
                        <a:latin typeface="Meiryo"/>
                        <a:ea typeface="Meiryo"/>
                        <a:cs typeface="+mn-cs"/>
                      </a:endParaRPr>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117335041"/>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a:solidFill>
                            <a:schemeClr val="bg1"/>
                          </a:solidFill>
                          <a:latin typeface="Meiryo" panose="020B0604030504040204" pitchFamily="34" charset="-128"/>
                          <a:ea typeface="Meiryo" panose="020B0604030504040204" pitchFamily="34" charset="-128"/>
                        </a:rPr>
                        <a:t>性別</a:t>
                      </a: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dirty="0">
                          <a:solidFill>
                            <a:schemeClr val="bg1"/>
                          </a:solidFill>
                          <a:latin typeface="Meiryo"/>
                          <a:ea typeface="Meiryo"/>
                        </a:rPr>
                        <a:t>1.2</a:t>
                      </a:r>
                      <a:r>
                        <a:rPr kumimoji="1" lang="ja-JP" altLang="en-US" sz="1100" b="0" dirty="0">
                          <a:solidFill>
                            <a:schemeClr val="bg1"/>
                          </a:solidFill>
                          <a:latin typeface="Meiryo"/>
                          <a:ea typeface="Meiryo"/>
                        </a:rPr>
                        <a:t>倍</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400" b="1" kern="1200">
                          <a:solidFill>
                            <a:srgbClr val="0D0D0D"/>
                          </a:solidFill>
                          <a:latin typeface="Meiryo" panose="020B0604030504040204" pitchFamily="34" charset="-128"/>
                          <a:ea typeface="Meiryo" panose="020B0604030504040204" pitchFamily="34" charset="-128"/>
                        </a:rPr>
                        <a:t>●</a:t>
                      </a:r>
                      <a:endParaRPr kumimoji="1" lang="ja-JP" altLang="en-US" sz="1400" b="1" i="0" kern="1200">
                        <a:solidFill>
                          <a:srgbClr val="0D0D0D"/>
                        </a:solidFill>
                        <a:latin typeface="Meiryo" panose="020B0604030504040204" pitchFamily="34" charset="-128"/>
                        <a:ea typeface="Meiryo" panose="020B0604030504040204" pitchFamily="34" charset="-128"/>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84434171"/>
                  </a:ext>
                </a:extLst>
              </a:tr>
              <a:tr h="31398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a:solidFill>
                            <a:schemeClr val="bg1"/>
                          </a:solidFill>
                          <a:latin typeface="Meiryo" panose="020B0604030504040204" pitchFamily="34" charset="-128"/>
                          <a:ea typeface="Meiryo" panose="020B0604030504040204" pitchFamily="34" charset="-128"/>
                        </a:rPr>
                        <a:t>年齢</a:t>
                      </a: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a:ea typeface="Meiryo"/>
                        </a:rPr>
                        <a:t>1.2</a:t>
                      </a:r>
                      <a:r>
                        <a:rPr kumimoji="1" lang="ja-JP" altLang="en-US" sz="1100" b="0" kern="1200" dirty="0">
                          <a:solidFill>
                            <a:schemeClr val="bg1"/>
                          </a:solidFill>
                          <a:latin typeface="Meiryo"/>
                          <a:ea typeface="Meiryo"/>
                        </a:rPr>
                        <a:t>倍</a:t>
                      </a:r>
                      <a:endParaRPr kumimoji="1" lang="ja-JP" altLang="en-US" sz="1100" b="0" kern="1200" dirty="0">
                        <a:solidFill>
                          <a:schemeClr val="bg1"/>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400" b="1" kern="1200">
                          <a:solidFill>
                            <a:srgbClr val="0D0D0D"/>
                          </a:solidFill>
                          <a:latin typeface="Meiryo" panose="020B0604030504040204" pitchFamily="34" charset="-128"/>
                          <a:ea typeface="Meiryo" panose="020B0604030504040204" pitchFamily="34" charset="-128"/>
                        </a:rPr>
                        <a:t>●</a:t>
                      </a:r>
                      <a:endParaRPr kumimoji="1" lang="ja-JP" altLang="en-US" sz="1400" b="1" i="0" kern="1200">
                        <a:solidFill>
                          <a:srgbClr val="0D0D0D"/>
                        </a:solidFill>
                        <a:latin typeface="Meiryo" panose="020B0604030504040204" pitchFamily="34" charset="-128"/>
                        <a:ea typeface="Meiryo" panose="020B0604030504040204" pitchFamily="34" charset="-128"/>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931917948"/>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地域（都道府県）</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a:ea typeface="Meiryo"/>
                        </a:rPr>
                        <a:t>1.3</a:t>
                      </a:r>
                      <a:r>
                        <a:rPr kumimoji="1" lang="ja-JP" altLang="en-US" sz="1100" b="0" kern="1200" dirty="0">
                          <a:solidFill>
                            <a:schemeClr val="bg1"/>
                          </a:solidFill>
                          <a:latin typeface="Meiryo"/>
                          <a:ea typeface="Meiryo"/>
                        </a:rPr>
                        <a:t>倍</a:t>
                      </a:r>
                      <a:endParaRPr kumimoji="1" lang="ja-JP" altLang="en-US" sz="1100" b="0" kern="1200" dirty="0">
                        <a:solidFill>
                          <a:schemeClr val="bg1"/>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66098080"/>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a:solidFill>
                            <a:schemeClr val="bg1"/>
                          </a:solidFill>
                          <a:latin typeface="Meiryo" panose="020B0604030504040204" pitchFamily="34" charset="-128"/>
                          <a:ea typeface="Meiryo" panose="020B0604030504040204" pitchFamily="34" charset="-128"/>
                        </a:rPr>
                        <a:t>地域（市区郡）</a:t>
                      </a: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100" b="0" kern="1200" dirty="0">
                          <a:solidFill>
                            <a:schemeClr val="bg1"/>
                          </a:solidFill>
                          <a:latin typeface="Meiryo"/>
                          <a:ea typeface="Meiryo"/>
                        </a:rPr>
                        <a:t>1.56</a:t>
                      </a:r>
                      <a:r>
                        <a:rPr kumimoji="1" lang="ja-JP" altLang="en-US" sz="1100" b="0" kern="1200" dirty="0">
                          <a:solidFill>
                            <a:schemeClr val="bg1"/>
                          </a:solidFill>
                          <a:latin typeface="Meiryo"/>
                          <a:ea typeface="Meiryo"/>
                        </a:rPr>
                        <a:t>倍</a:t>
                      </a:r>
                      <a:endParaRPr kumimoji="1" lang="ja-JP" altLang="en-US" sz="1100" b="0" kern="1200" dirty="0">
                        <a:solidFill>
                          <a:schemeClr val="bg1"/>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463668774"/>
                  </a:ext>
                </a:extLst>
              </a:tr>
              <a:tr h="35177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曜日・</a:t>
                      </a:r>
                      <a:r>
                        <a:rPr kumimoji="1" lang="ja-JP" altLang="en-US" sz="1100" b="0">
                          <a:solidFill>
                            <a:schemeClr val="bg1"/>
                          </a:solidFill>
                          <a:latin typeface="Meiryo" panose="020B0604030504040204" pitchFamily="34" charset="-128"/>
                          <a:ea typeface="Meiryo" panose="020B0604030504040204" pitchFamily="34" charset="-128"/>
                        </a:rPr>
                        <a:t>時間帯</a:t>
                      </a: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1.2</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57742112"/>
                  </a:ext>
                </a:extLst>
              </a:tr>
              <a:tr h="556513">
                <a:tc rowSpan="2">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オーディエンス</a:t>
                      </a:r>
                      <a:endParaRPr kumimoji="1" lang="en-US" altLang="ja-JP" sz="1100" b="0" kern="120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リスト</a:t>
                      </a:r>
                      <a:endParaRPr kumimoji="1" lang="en-US" altLang="ja-JP" sz="1100" b="0" kern="1200">
                        <a:solidFill>
                          <a:schemeClr val="bg1"/>
                        </a:solidFill>
                        <a:latin typeface="Meiryo" panose="020B0604030504040204" pitchFamily="34" charset="-128"/>
                        <a:ea typeface="Meiryo" panose="020B0604030504040204" pitchFamily="34" charset="-128"/>
                      </a:endParaRP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bg1"/>
                          </a:solidFill>
                          <a:latin typeface="Meiryo" panose="020B0604030504040204" pitchFamily="34" charset="-128"/>
                          <a:ea typeface="Meiryo" panose="020B0604030504040204" pitchFamily="34" charset="-128"/>
                        </a:rPr>
                        <a:t>興味関心、購買意向、</a:t>
                      </a:r>
                      <a:endParaRPr kumimoji="1" lang="en-US" altLang="ja-JP" sz="11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bg1"/>
                          </a:solidFill>
                          <a:latin typeface="Meiryo" panose="020B0604030504040204" pitchFamily="34" charset="-128"/>
                          <a:ea typeface="Meiryo" panose="020B0604030504040204" pitchFamily="34" charset="-128"/>
                        </a:rPr>
                        <a:t>属性・ライフイベント</a:t>
                      </a:r>
                      <a:r>
                        <a:rPr kumimoji="1" lang="en-US" altLang="ja-JP" sz="1100" b="0" kern="1200" dirty="0">
                          <a:solidFill>
                            <a:schemeClr val="bg1"/>
                          </a:solidFill>
                          <a:latin typeface="Meiryo" panose="020B0604030504040204" pitchFamily="34" charset="-128"/>
                          <a:ea typeface="Meiryo" panose="020B0604030504040204" pitchFamily="34" charset="-128"/>
                        </a:rPr>
                        <a:t>※</a:t>
                      </a:r>
                      <a:r>
                        <a:rPr kumimoji="1" lang="ja-JP" altLang="en-US" sz="1100" b="0" kern="1200" dirty="0">
                          <a:solidFill>
                            <a:schemeClr val="bg1"/>
                          </a:solidFill>
                          <a:latin typeface="Meiryo" panose="020B0604030504040204" pitchFamily="34" charset="-128"/>
                          <a:ea typeface="Meiryo" panose="020B0604030504040204" pitchFamily="34" charset="-128"/>
                        </a:rPr>
                        <a:t>１</a:t>
                      </a:r>
                      <a:endParaRPr kumimoji="1" lang="en-US" altLang="ja-JP" sz="11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1.8</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400" b="1" kern="1200">
                          <a:solidFill>
                            <a:srgbClr val="0D0D0D"/>
                          </a:solidFill>
                          <a:latin typeface="Meiryo" panose="020B0604030504040204" pitchFamily="34" charset="-128"/>
                          <a:ea typeface="Meiryo" panose="020B0604030504040204" pitchFamily="34" charset="-128"/>
                        </a:rPr>
                        <a:t>●</a:t>
                      </a:r>
                      <a:endParaRPr kumimoji="1" lang="ja-JP" altLang="en-US" sz="1400" b="1" i="0" kern="1200">
                        <a:solidFill>
                          <a:srgbClr val="0D0D0D"/>
                        </a:solidFill>
                        <a:latin typeface="Meiryo" panose="020B0604030504040204" pitchFamily="34" charset="-128"/>
                        <a:ea typeface="Meiryo" panose="020B0604030504040204" pitchFamily="34" charset="-128"/>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967014782"/>
                  </a:ext>
                </a:extLst>
              </a:tr>
              <a:tr h="542909">
                <a:tc vMerge="1">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オーディエンスリスト</a:t>
                      </a:r>
                      <a:endParaRPr kumimoji="1" lang="en-US" altLang="ja-JP" sz="1100" b="0" kern="120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（ヤフー提供）　</a:t>
                      </a:r>
                      <a:r>
                        <a:rPr kumimoji="1" lang="en-US" altLang="ja-JP" sz="1100" b="0" kern="1200">
                          <a:solidFill>
                            <a:schemeClr val="bg1"/>
                          </a:solidFill>
                          <a:latin typeface="Meiryo" panose="020B0604030504040204" pitchFamily="34" charset="-128"/>
                          <a:ea typeface="Meiryo" panose="020B0604030504040204" pitchFamily="34" charset="-128"/>
                        </a:rPr>
                        <a:t>※2</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LINE</a:t>
                      </a:r>
                      <a:r>
                        <a:rPr kumimoji="1" lang="ja-JP" altLang="en-US" sz="1100" b="0" kern="1200" dirty="0">
                          <a:solidFill>
                            <a:schemeClr val="bg1"/>
                          </a:solidFill>
                          <a:latin typeface="Meiryo" panose="020B0604030504040204" pitchFamily="34" charset="-128"/>
                          <a:ea typeface="Meiryo" panose="020B0604030504040204" pitchFamily="34" charset="-128"/>
                        </a:rPr>
                        <a:t>ヤフー提供</a:t>
                      </a:r>
                      <a:endParaRPr kumimoji="1" lang="en-US" altLang="ja-JP" sz="11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bg1"/>
                          </a:solidFill>
                          <a:latin typeface="Meiryo" panose="020B0604030504040204" pitchFamily="34" charset="-128"/>
                          <a:ea typeface="Meiryo" panose="020B0604030504040204" pitchFamily="34" charset="-128"/>
                        </a:rPr>
                        <a:t>（共通オーディエンス）</a:t>
                      </a:r>
                      <a:endParaRPr kumimoji="1" lang="en-US" altLang="ja-JP" sz="11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a:t>
                      </a:r>
                      <a:r>
                        <a:rPr kumimoji="1" lang="ja-JP" altLang="en-US" sz="1100" b="0" kern="1200" dirty="0">
                          <a:solidFill>
                            <a:schemeClr val="bg1"/>
                          </a:solidFill>
                          <a:latin typeface="Meiryo" panose="020B0604030504040204" pitchFamily="34" charset="-128"/>
                          <a:ea typeface="Meiryo" panose="020B0604030504040204" pitchFamily="34" charset="-128"/>
                        </a:rPr>
                        <a:t>リスト参照</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400" b="1" kern="1200">
                          <a:solidFill>
                            <a:srgbClr val="0D0D0D"/>
                          </a:solidFill>
                          <a:latin typeface="Meiryo" panose="020B0604030504040204" pitchFamily="34" charset="-128"/>
                          <a:ea typeface="Meiryo" panose="020B0604030504040204" pitchFamily="34" charset="-128"/>
                        </a:rPr>
                        <a:t>●</a:t>
                      </a:r>
                      <a:endParaRPr kumimoji="1" lang="ja-JP" altLang="en-US" sz="1400" b="1" i="0" kern="1200">
                        <a:solidFill>
                          <a:srgbClr val="0D0D0D"/>
                        </a:solidFill>
                        <a:latin typeface="Meiryo" panose="020B0604030504040204" pitchFamily="34" charset="-128"/>
                        <a:ea typeface="Meiryo" panose="020B0604030504040204" pitchFamily="34" charset="-128"/>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50538939"/>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a:solidFill>
                            <a:schemeClr val="bg1"/>
                          </a:solidFill>
                          <a:latin typeface="Meiryo" panose="020B0604030504040204" pitchFamily="34" charset="-128"/>
                          <a:ea typeface="Meiryo" panose="020B0604030504040204" pitchFamily="34" charset="-128"/>
                        </a:rPr>
                        <a:t>フリークエンシー</a:t>
                      </a: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a:ea typeface="Meiryo"/>
                        </a:rPr>
                        <a:t>2.0</a:t>
                      </a:r>
                      <a:r>
                        <a:rPr kumimoji="1" lang="ja-JP" altLang="en-US" sz="1100" b="0" kern="1200" dirty="0">
                          <a:solidFill>
                            <a:schemeClr val="bg1"/>
                          </a:solidFill>
                          <a:latin typeface="Meiryo"/>
                          <a:ea typeface="Meiryo"/>
                        </a:rPr>
                        <a:t>倍</a:t>
                      </a:r>
                      <a:endParaRPr kumimoji="1" lang="ja-JP" altLang="en-US" sz="1100" b="0" kern="1200" dirty="0">
                        <a:solidFill>
                          <a:schemeClr val="bg1"/>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Meiryo"/>
                          <a:ea typeface="Meiryo"/>
                        </a:rPr>
                        <a:t>-</a:t>
                      </a:r>
                      <a:endParaRPr kumimoji="1" lang="ja-JP" altLang="en-US" sz="1400" b="1" kern="1200" dirty="0">
                        <a:solidFill>
                          <a:srgbClr val="0D0D0D"/>
                        </a:solidFill>
                        <a:latin typeface="Meiryo"/>
                        <a:ea typeface="Meiryo"/>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256108755"/>
                  </a:ext>
                </a:extLst>
              </a:tr>
            </a:tbl>
          </a:graphicData>
        </a:graphic>
      </p:graphicFrame>
      <p:sp>
        <p:nvSpPr>
          <p:cNvPr id="3" name="テキスト ボックス 2">
            <a:extLst>
              <a:ext uri="{FF2B5EF4-FFF2-40B4-BE49-F238E27FC236}">
                <a16:creationId xmlns:a16="http://schemas.microsoft.com/office/drawing/2014/main" id="{3DEADA27-B077-8A93-1CF9-78BDE0E3146C}"/>
              </a:ext>
            </a:extLst>
          </p:cNvPr>
          <p:cNvSpPr txBox="1"/>
          <p:nvPr/>
        </p:nvSpPr>
        <p:spPr>
          <a:xfrm>
            <a:off x="555391" y="800210"/>
            <a:ext cx="5611309" cy="153888"/>
          </a:xfrm>
          <a:prstGeom prst="rect">
            <a:avLst/>
          </a:prstGeom>
          <a:noFill/>
        </p:spPr>
        <p:txBody>
          <a:bodyPr wrap="square" lIns="0" tIns="0" rIns="0" bIns="0" rtlCol="0" anchor="t">
            <a:spAutoFit/>
          </a:bodyPr>
          <a:lstStyle/>
          <a:p>
            <a:pPr>
              <a:defRPr/>
            </a:pPr>
            <a:r>
              <a:rPr lang="en-US" altLang="ja-JP" sz="1000" dirty="0">
                <a:solidFill>
                  <a:srgbClr val="002AFF"/>
                </a:solidFill>
                <a:latin typeface="Meiryo"/>
                <a:ea typeface="Meiryo"/>
              </a:rPr>
              <a:t>※</a:t>
            </a:r>
            <a:r>
              <a:rPr lang="ja-JP" altLang="en-US" sz="1000" dirty="0">
                <a:solidFill>
                  <a:srgbClr val="002AFF"/>
                </a:solidFill>
                <a:latin typeface="Meiryo"/>
                <a:ea typeface="Meiryo"/>
              </a:rPr>
              <a:t>掲載期間により</a:t>
            </a:r>
            <a:r>
              <a:rPr lang="en-US" altLang="ja-JP" sz="1000" dirty="0" err="1">
                <a:solidFill>
                  <a:srgbClr val="002AFF"/>
                </a:solidFill>
                <a:latin typeface="Meiryo"/>
                <a:ea typeface="Meiryo"/>
              </a:rPr>
              <a:t>vCPM</a:t>
            </a:r>
            <a:r>
              <a:rPr lang="en-US" altLang="ja-JP" sz="1000" dirty="0">
                <a:solidFill>
                  <a:srgbClr val="002AFF"/>
                </a:solidFill>
                <a:latin typeface="Meiryo"/>
                <a:ea typeface="Meiryo"/>
              </a:rPr>
              <a:t> </a:t>
            </a:r>
            <a:r>
              <a:rPr lang="ja-JP" altLang="en-US" sz="1000" dirty="0">
                <a:solidFill>
                  <a:srgbClr val="002AFF"/>
                </a:solidFill>
                <a:latin typeface="Meiryo"/>
                <a:ea typeface="Meiryo"/>
              </a:rPr>
              <a:t>掛け率が異なります。</a:t>
            </a:r>
          </a:p>
        </p:txBody>
      </p:sp>
      <p:sp>
        <p:nvSpPr>
          <p:cNvPr id="7" name="テキスト ボックス 5">
            <a:extLst>
              <a:ext uri="{FF2B5EF4-FFF2-40B4-BE49-F238E27FC236}">
                <a16:creationId xmlns:a16="http://schemas.microsoft.com/office/drawing/2014/main" id="{14E797E7-072F-6A4C-0AD6-F9A8A9626212}"/>
              </a:ext>
            </a:extLst>
          </p:cNvPr>
          <p:cNvSpPr txBox="1"/>
          <p:nvPr/>
        </p:nvSpPr>
        <p:spPr>
          <a:xfrm>
            <a:off x="479424" y="4790452"/>
            <a:ext cx="11233147" cy="1768176"/>
          </a:xfrm>
          <a:prstGeom prst="rect">
            <a:avLst/>
          </a:prstGeom>
          <a:noFill/>
        </p:spPr>
        <p:txBody>
          <a:bodyPr wrap="square" lIns="0" tIns="45720" rIns="0" bIns="45720" rtlCol="0" anchor="t">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上記表の「●」がターゲティング設定可になります。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年齢は以下の区分で指定が可能です。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18</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20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24</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25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30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34</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35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39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40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44</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45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49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50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54</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55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59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60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64</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65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69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70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歳以上</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は「基本料金</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ターゲティングごとに設定されている掛け率」（小数点以下切り捨て）によって決定されます。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掛け率の最大値は</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倍になります。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例：性別、年齢、オーディエンスリスト（興味関心、購買意向、属性・ライフイベント）を設定した場合、</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1.2</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1.2</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1.8</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=2.59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倍となりますが、最大値が</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倍のため、</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倍で設定可能となります。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オーディエンスリストを複数選択した場合、</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掛け率は高い方が選択されます。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例：「メディア視聴ターゲティング」</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倍と「ファンターゲティング」</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1.8</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倍を選択した場合、</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掛け率は</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1.8</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倍が適用されます。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「枠購入型」や「時間帯ジャック購入型」配信商品の場合は、ターゲティング項目ごとの「</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掛け率」を含んだ金額を記載しています。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※SP</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はスマートフォン、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PC</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はパソコン、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MD</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はマルチデバイスの略称です。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オーディエンスリストの詳細は、</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Yahoo!</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広告ヘルプを参照してください。</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en-US" altLang="ja-JP" sz="900" b="0" i="0" u="none" strike="noStrike" kern="120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hlinkClick r:id="rId3"/>
              </a:rPr>
              <a:t>https://ads-help.yahoo-net.jp/s/article/H000044833?language=ja</a:t>
            </a:r>
            <a:endParaRPr kumimoji="1" lang="en-US" altLang="ja-JP" sz="900" b="0" i="0" u="none" strike="noStrike" kern="120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endParaRPr>
          </a:p>
        </p:txBody>
      </p:sp>
      <p:sp>
        <p:nvSpPr>
          <p:cNvPr id="12" name="テキスト プレースホルダー 35">
            <a:extLst>
              <a:ext uri="{FF2B5EF4-FFF2-40B4-BE49-F238E27FC236}">
                <a16:creationId xmlns:a16="http://schemas.microsoft.com/office/drawing/2014/main" id="{6A1BFDF7-0757-F6A9-A24C-37D34714A4D1}"/>
              </a:ext>
            </a:extLst>
          </p:cNvPr>
          <p:cNvSpPr txBox="1">
            <a:spLocks noGrp="1"/>
          </p:cNvSpPr>
          <p:nvPr>
            <p:ph type="body" sz="quarter" idx="10"/>
          </p:nvPr>
        </p:nvSpPr>
        <p:spPr>
          <a:xfrm>
            <a:off x="3539672" y="145683"/>
            <a:ext cx="6017986" cy="577827"/>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600" dirty="0">
                <a:solidFill>
                  <a:srgbClr val="000048"/>
                </a:solidFill>
                <a:latin typeface="Meiryo" panose="020B0604030504040204" pitchFamily="34" charset="-128"/>
                <a:ea typeface="Meiryo" panose="020B0604030504040204" pitchFamily="34" charset="-128"/>
              </a:rPr>
              <a:t>ブランドパネル　</a:t>
            </a:r>
            <a:r>
              <a:rPr lang="en-US" altLang="ja-JP" sz="1600" dirty="0">
                <a:solidFill>
                  <a:srgbClr val="000048"/>
                </a:solidFill>
                <a:latin typeface="Meiryo" panose="020B0604030504040204" pitchFamily="34" charset="-128"/>
                <a:ea typeface="Meiryo" panose="020B0604030504040204" pitchFamily="34" charset="-128"/>
              </a:rPr>
              <a:t>SP</a:t>
            </a:r>
            <a:r>
              <a:rPr lang="ja-JP" altLang="en-US" sz="1600" dirty="0">
                <a:solidFill>
                  <a:srgbClr val="000048"/>
                </a:solidFill>
                <a:latin typeface="Meiryo" panose="020B0604030504040204" pitchFamily="34" charset="-128"/>
                <a:ea typeface="Meiryo" panose="020B0604030504040204" pitchFamily="34" charset="-128"/>
              </a:rPr>
              <a:t>　スクエア</a:t>
            </a:r>
            <a:endParaRPr lang="en-US" altLang="ja-JP" sz="1600" dirty="0">
              <a:solidFill>
                <a:srgbClr val="000048"/>
              </a:solidFill>
              <a:latin typeface="Meiryo" panose="020B0604030504040204" pitchFamily="34" charset="-128"/>
              <a:ea typeface="Meiryo" panose="020B0604030504040204" pitchFamily="34" charset="-128"/>
            </a:endParaRPr>
          </a:p>
          <a:p>
            <a:pPr marL="0" indent="0">
              <a:buNone/>
            </a:pPr>
            <a:r>
              <a:rPr lang="ja-JP" altLang="en-US" sz="1600" dirty="0">
                <a:solidFill>
                  <a:srgbClr val="000048"/>
                </a:solidFill>
                <a:latin typeface="Meiryo" panose="020B0604030504040204" pitchFamily="34" charset="-128"/>
                <a:ea typeface="Meiryo" panose="020B0604030504040204" pitchFamily="34" charset="-128"/>
              </a:rPr>
              <a:t>掲載期間：</a:t>
            </a:r>
            <a:r>
              <a:rPr lang="en-US" altLang="ja-JP" sz="1600" dirty="0">
                <a:solidFill>
                  <a:srgbClr val="000048"/>
                </a:solidFill>
                <a:latin typeface="Meiryo" panose="020B0604030504040204" pitchFamily="34" charset="-128"/>
                <a:ea typeface="Meiryo" panose="020B0604030504040204" pitchFamily="34" charset="-128"/>
              </a:rPr>
              <a:t>2026</a:t>
            </a:r>
            <a:r>
              <a:rPr lang="ja-JP" altLang="en-US" sz="1600" dirty="0">
                <a:solidFill>
                  <a:srgbClr val="000048"/>
                </a:solidFill>
                <a:latin typeface="Meiryo" panose="020B0604030504040204" pitchFamily="34" charset="-128"/>
                <a:ea typeface="Meiryo" panose="020B0604030504040204" pitchFamily="34" charset="-128"/>
              </a:rPr>
              <a:t>年</a:t>
            </a:r>
            <a:r>
              <a:rPr lang="en-US" altLang="ja-JP" sz="1600" dirty="0">
                <a:solidFill>
                  <a:srgbClr val="000048"/>
                </a:solidFill>
                <a:latin typeface="Meiryo" panose="020B0604030504040204" pitchFamily="34" charset="-128"/>
                <a:ea typeface="Meiryo" panose="020B0604030504040204" pitchFamily="34" charset="-128"/>
              </a:rPr>
              <a:t>3</a:t>
            </a:r>
            <a:r>
              <a:rPr lang="ja-JP" altLang="en-US" sz="1600" dirty="0">
                <a:solidFill>
                  <a:srgbClr val="000048"/>
                </a:solidFill>
                <a:latin typeface="Meiryo" panose="020B0604030504040204" pitchFamily="34" charset="-128"/>
                <a:ea typeface="Meiryo" panose="020B0604030504040204" pitchFamily="34" charset="-128"/>
              </a:rPr>
              <a:t>月</a:t>
            </a:r>
            <a:r>
              <a:rPr lang="en-US" altLang="ja-JP" sz="1600" dirty="0">
                <a:solidFill>
                  <a:srgbClr val="000048"/>
                </a:solidFill>
                <a:latin typeface="Meiryo" panose="020B0604030504040204" pitchFamily="34" charset="-128"/>
                <a:ea typeface="Meiryo" panose="020B0604030504040204" pitchFamily="34" charset="-128"/>
              </a:rPr>
              <a:t>12</a:t>
            </a:r>
            <a:r>
              <a:rPr lang="ja-JP" altLang="en-US" sz="1600" dirty="0">
                <a:solidFill>
                  <a:srgbClr val="000048"/>
                </a:solidFill>
                <a:latin typeface="Meiryo" panose="020B0604030504040204" pitchFamily="34" charset="-128"/>
                <a:ea typeface="Meiryo" panose="020B0604030504040204" pitchFamily="34" charset="-128"/>
              </a:rPr>
              <a:t>日～</a:t>
            </a:r>
            <a:r>
              <a:rPr lang="en-US" altLang="ja-JP" sz="1600" dirty="0">
                <a:solidFill>
                  <a:srgbClr val="000048"/>
                </a:solidFill>
                <a:latin typeface="Meiryo" panose="020B0604030504040204" pitchFamily="34" charset="-128"/>
                <a:ea typeface="Meiryo" panose="020B0604030504040204" pitchFamily="34" charset="-128"/>
              </a:rPr>
              <a:t>2026</a:t>
            </a:r>
            <a:r>
              <a:rPr lang="ja-JP" altLang="en-US" sz="1600" dirty="0">
                <a:solidFill>
                  <a:srgbClr val="000048"/>
                </a:solidFill>
                <a:latin typeface="Meiryo" panose="020B0604030504040204" pitchFamily="34" charset="-128"/>
                <a:ea typeface="Meiryo" panose="020B0604030504040204" pitchFamily="34" charset="-128"/>
              </a:rPr>
              <a:t>年</a:t>
            </a:r>
            <a:r>
              <a:rPr lang="en-US" altLang="ja-JP" sz="1600" dirty="0">
                <a:solidFill>
                  <a:srgbClr val="000048"/>
                </a:solidFill>
                <a:latin typeface="Meiryo" panose="020B0604030504040204" pitchFamily="34" charset="-128"/>
                <a:ea typeface="Meiryo" panose="020B0604030504040204" pitchFamily="34" charset="-128"/>
              </a:rPr>
              <a:t>4</a:t>
            </a:r>
            <a:r>
              <a:rPr lang="ja-JP" altLang="en-US" sz="1600" dirty="0">
                <a:solidFill>
                  <a:srgbClr val="000048"/>
                </a:solidFill>
                <a:latin typeface="Meiryo" panose="020B0604030504040204" pitchFamily="34" charset="-128"/>
                <a:ea typeface="Meiryo" panose="020B0604030504040204" pitchFamily="34" charset="-128"/>
              </a:rPr>
              <a:t>月</a:t>
            </a:r>
            <a:r>
              <a:rPr lang="en-US" altLang="ja-JP" sz="1600" dirty="0">
                <a:solidFill>
                  <a:srgbClr val="000048"/>
                </a:solidFill>
                <a:latin typeface="Meiryo" panose="020B0604030504040204" pitchFamily="34" charset="-128"/>
                <a:ea typeface="Meiryo" panose="020B0604030504040204" pitchFamily="34" charset="-128"/>
              </a:rPr>
              <a:t>30</a:t>
            </a:r>
            <a:r>
              <a:rPr lang="ja-JP" altLang="en-US" sz="1600" dirty="0">
                <a:solidFill>
                  <a:srgbClr val="000048"/>
                </a:solidFill>
                <a:latin typeface="Meiryo" panose="020B0604030504040204" pitchFamily="34" charset="-128"/>
                <a:ea typeface="Meiryo" panose="020B0604030504040204" pitchFamily="34" charset="-128"/>
              </a:rPr>
              <a:t>日</a:t>
            </a:r>
          </a:p>
        </p:txBody>
      </p:sp>
    </p:spTree>
    <p:extLst>
      <p:ext uri="{BB962C8B-B14F-4D97-AF65-F5344CB8AC3E}">
        <p14:creationId xmlns:p14="http://schemas.microsoft.com/office/powerpoint/2010/main" val="1528860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1B4F0E-B58B-F8E2-76A5-A640B292E574}"/>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96977CF7-6F77-05F9-CFD4-E8E25481DC75}"/>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B72A3513-B144-294D-6862-1A2AAA69DE4F}"/>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6" name="正方形/長方形 5">
            <a:extLst>
              <a:ext uri="{FF2B5EF4-FFF2-40B4-BE49-F238E27FC236}">
                <a16:creationId xmlns:a16="http://schemas.microsoft.com/office/drawing/2014/main" id="{4E726A27-17DD-95DB-E633-B73A0C1F4A2E}"/>
              </a:ext>
            </a:extLst>
          </p:cNvPr>
          <p:cNvSpPr/>
          <p:nvPr/>
        </p:nvSpPr>
        <p:spPr>
          <a:xfrm>
            <a:off x="443707" y="6133944"/>
            <a:ext cx="9820652" cy="415498"/>
          </a:xfrm>
          <a:prstGeom prst="rect">
            <a:avLst/>
          </a:prstGeom>
        </p:spPr>
        <p:txBody>
          <a:bodyPr wrap="square" lIns="91440" tIns="45720" rIns="91440" bIns="45720" anchor="t">
            <a:spAutoFit/>
          </a:bodyPr>
          <a:lstStyle/>
          <a:p>
            <a:pPr marL="0" marR="0" lvl="0" indent="0" defTabSz="914400" eaLnBrk="1" fontAlgn="auto" latinLnBrk="0" hangingPunct="1">
              <a:spcBef>
                <a:spcPts val="0"/>
              </a:spcBef>
              <a:spcAft>
                <a:spcPts val="0"/>
              </a:spcAft>
              <a:buClrTx/>
              <a:buSzTx/>
              <a:buFontTx/>
              <a:buNone/>
              <a:tabLst/>
              <a:defRPr/>
            </a:pPr>
            <a:r>
              <a:rPr lang="en-US" altLang="ja-JP" sz="700" b="0" i="0" u="none" strike="noStrike" kern="0" cap="none" spc="0" normalizeH="0" baseline="0" noProof="0" dirty="0">
                <a:ln>
                  <a:noFill/>
                </a:ln>
                <a:solidFill>
                  <a:srgbClr val="0D0D0D"/>
                </a:solidFill>
                <a:effectLst/>
                <a:uLnTx/>
                <a:uFillTx/>
                <a:latin typeface="Meiryo"/>
                <a:ea typeface="Meiryo"/>
              </a:rPr>
              <a:t>※SP</a:t>
            </a:r>
            <a:r>
              <a:rPr lang="ja-JP" altLang="en-US" sz="700" b="0" i="0" u="none" strike="noStrike" kern="0" cap="none" spc="0" normalizeH="0" baseline="0" noProof="0" dirty="0">
                <a:ln>
                  <a:noFill/>
                </a:ln>
                <a:solidFill>
                  <a:srgbClr val="0D0D0D"/>
                </a:solidFill>
                <a:effectLst/>
                <a:uLnTx/>
                <a:uFillTx/>
                <a:latin typeface="Meiryo"/>
                <a:ea typeface="Meiryo"/>
              </a:rPr>
              <a:t>はスマートフォン、</a:t>
            </a:r>
            <a:r>
              <a:rPr lang="en-US" altLang="ja-JP" sz="700" b="0" i="0" u="none" strike="noStrike" kern="0" cap="none" spc="0" normalizeH="0" baseline="0" noProof="0" dirty="0">
                <a:ln>
                  <a:noFill/>
                </a:ln>
                <a:solidFill>
                  <a:srgbClr val="0D0D0D"/>
                </a:solidFill>
                <a:effectLst/>
                <a:uLnTx/>
                <a:uFillTx/>
                <a:latin typeface="Meiryo"/>
                <a:ea typeface="Meiryo"/>
              </a:rPr>
              <a:t>PC</a:t>
            </a:r>
            <a:r>
              <a:rPr lang="ja-JP" altLang="en-US" sz="700" b="0" i="0" u="none" strike="noStrike" kern="0" cap="none" spc="0" normalizeH="0" baseline="0" noProof="0" dirty="0">
                <a:ln>
                  <a:noFill/>
                </a:ln>
                <a:solidFill>
                  <a:srgbClr val="0D0D0D"/>
                </a:solidFill>
                <a:effectLst/>
                <a:uLnTx/>
                <a:uFillTx/>
                <a:latin typeface="Meiryo"/>
                <a:ea typeface="Meiryo"/>
              </a:rPr>
              <a:t>はパソコン、</a:t>
            </a:r>
            <a:r>
              <a:rPr lang="en-US" altLang="ja-JP" sz="700" b="0" i="0" u="none" strike="noStrike" kern="0" cap="none" spc="0" normalizeH="0" baseline="0" noProof="0" dirty="0">
                <a:ln>
                  <a:noFill/>
                </a:ln>
                <a:solidFill>
                  <a:srgbClr val="0D0D0D"/>
                </a:solidFill>
                <a:effectLst/>
                <a:uLnTx/>
                <a:uFillTx/>
                <a:latin typeface="Meiryo"/>
                <a:ea typeface="Meiryo"/>
              </a:rPr>
              <a:t>MD</a:t>
            </a:r>
            <a:r>
              <a:rPr lang="ja-JP" altLang="en-US" sz="700" b="0" i="0" u="none" strike="noStrike" kern="0" cap="none" spc="0" normalizeH="0" baseline="0" noProof="0" dirty="0">
                <a:ln>
                  <a:noFill/>
                </a:ln>
                <a:solidFill>
                  <a:srgbClr val="0D0D0D"/>
                </a:solidFill>
                <a:effectLst/>
                <a:uLnTx/>
                <a:uFillTx/>
                <a:latin typeface="Meiryo"/>
                <a:ea typeface="Meiryo"/>
              </a:rPr>
              <a:t>はマルチデバイスの略称です。</a:t>
            </a:r>
          </a:p>
          <a:p>
            <a:pPr marL="0" marR="0" lvl="0" indent="0" defTabSz="914400" eaLnBrk="1" fontAlgn="auto" latinLnBrk="0" hangingPunct="1">
              <a:spcBef>
                <a:spcPts val="0"/>
              </a:spcBef>
              <a:spcAft>
                <a:spcPts val="0"/>
              </a:spcAft>
              <a:buClrTx/>
              <a:buSzTx/>
              <a:buFontTx/>
              <a:buNone/>
              <a:tabLst/>
              <a:defRPr/>
            </a:pPr>
            <a:r>
              <a:rPr lang="en-US" altLang="ja-JP" sz="700" b="0" i="0" u="none" strike="noStrike" kern="0" cap="none" spc="0" normalizeH="0" baseline="0" noProof="0" dirty="0">
                <a:ln>
                  <a:noFill/>
                </a:ln>
                <a:solidFill>
                  <a:srgbClr val="0D0D0D"/>
                </a:solidFill>
                <a:effectLst/>
                <a:uLnTx/>
                <a:uFillTx/>
                <a:latin typeface="Meiryo"/>
                <a:ea typeface="Meiryo"/>
              </a:rPr>
              <a:t>※</a:t>
            </a:r>
            <a:r>
              <a:rPr lang="en-US" altLang="ja-JP" sz="700" b="0" i="0" u="none" strike="noStrike" kern="0" cap="none" spc="0" normalizeH="0" baseline="0" noProof="0" dirty="0" err="1">
                <a:ln>
                  <a:noFill/>
                </a:ln>
                <a:solidFill>
                  <a:srgbClr val="0D0D0D"/>
                </a:solidFill>
                <a:effectLst/>
                <a:uLnTx/>
                <a:uFillTx/>
                <a:latin typeface="Meiryo"/>
                <a:ea typeface="Meiryo"/>
              </a:rPr>
              <a:t>vCPM</a:t>
            </a:r>
            <a:r>
              <a:rPr lang="ja-JP" altLang="en-US" sz="700" b="0" i="0" u="none" strike="noStrike" kern="0" cap="none" spc="0" normalizeH="0" baseline="0" noProof="0" dirty="0">
                <a:ln>
                  <a:noFill/>
                </a:ln>
                <a:solidFill>
                  <a:srgbClr val="0D0D0D"/>
                </a:solidFill>
                <a:effectLst/>
                <a:uLnTx/>
                <a:uFillTx/>
                <a:latin typeface="Meiryo"/>
                <a:ea typeface="Meiryo"/>
              </a:rPr>
              <a:t>はビューアブルインプレッション</a:t>
            </a:r>
            <a:r>
              <a:rPr lang="en-US" altLang="ja-JP" sz="700" b="0" i="0" u="none" strike="noStrike" kern="0" cap="none" spc="0" normalizeH="0" baseline="0" noProof="0" dirty="0">
                <a:ln>
                  <a:noFill/>
                </a:ln>
                <a:solidFill>
                  <a:srgbClr val="0D0D0D"/>
                </a:solidFill>
                <a:effectLst/>
                <a:uLnTx/>
                <a:uFillTx/>
                <a:latin typeface="Meiryo"/>
                <a:ea typeface="Meiryo"/>
              </a:rPr>
              <a:t>1,000</a:t>
            </a:r>
            <a:r>
              <a:rPr lang="ja-JP" altLang="en-US" sz="700" b="0" i="0" u="none" strike="noStrike" kern="0" cap="none" spc="0" normalizeH="0" baseline="0" noProof="0" dirty="0">
                <a:ln>
                  <a:noFill/>
                </a:ln>
                <a:solidFill>
                  <a:srgbClr val="0D0D0D"/>
                </a:solidFill>
                <a:effectLst/>
                <a:uLnTx/>
                <a:uFillTx/>
                <a:latin typeface="Meiryo"/>
                <a:ea typeface="Meiryo"/>
              </a:rPr>
              <a:t>回あたりにかかる見込み広告費用です。 </a:t>
            </a:r>
          </a:p>
          <a:p>
            <a:pPr marL="0" marR="0" lvl="0" indent="0" defTabSz="914400" eaLnBrk="1" fontAlgn="auto" latinLnBrk="0" hangingPunct="1">
              <a:spcBef>
                <a:spcPts val="0"/>
              </a:spcBef>
              <a:spcAft>
                <a:spcPts val="0"/>
              </a:spcAft>
              <a:buClrTx/>
              <a:buSzTx/>
              <a:buFontTx/>
              <a:buNone/>
              <a:tabLst/>
              <a:defRPr/>
            </a:pPr>
            <a:r>
              <a:rPr lang="en-US" altLang="ja-JP" sz="700" b="0" i="0" u="none" strike="noStrike" kern="0" cap="none" spc="0" normalizeH="0" baseline="0" noProof="0" dirty="0">
                <a:ln>
                  <a:noFill/>
                </a:ln>
                <a:solidFill>
                  <a:srgbClr val="0D0D0D"/>
                </a:solidFill>
                <a:effectLst/>
                <a:uLnTx/>
                <a:uFillTx/>
                <a:latin typeface="Meiryo"/>
                <a:ea typeface="Meiryo"/>
              </a:rPr>
              <a:t>※</a:t>
            </a:r>
            <a:r>
              <a:rPr lang="en-US" altLang="ja-JP" sz="700" b="0" i="0" u="none" strike="noStrike" kern="0" cap="none" spc="0" normalizeH="0" baseline="0" noProof="0" dirty="0" err="1">
                <a:ln>
                  <a:noFill/>
                </a:ln>
                <a:solidFill>
                  <a:srgbClr val="0D0D0D"/>
                </a:solidFill>
                <a:effectLst/>
                <a:uLnTx/>
                <a:uFillTx/>
                <a:latin typeface="Meiryo"/>
                <a:ea typeface="Meiryo"/>
              </a:rPr>
              <a:t>vimps</a:t>
            </a:r>
            <a:r>
              <a:rPr lang="ja-JP" altLang="en-US" sz="700" b="0" i="0" u="none" strike="noStrike" kern="0" cap="none" spc="0" normalizeH="0" baseline="0" noProof="0" dirty="0">
                <a:ln>
                  <a:noFill/>
                </a:ln>
                <a:solidFill>
                  <a:srgbClr val="0D0D0D"/>
                </a:solidFill>
                <a:effectLst/>
                <a:uLnTx/>
                <a:uFillTx/>
                <a:latin typeface="Meiryo"/>
                <a:ea typeface="Meiryo"/>
              </a:rPr>
              <a:t>はビューアブルインプレッションの略称です。</a:t>
            </a:r>
          </a:p>
        </p:txBody>
      </p:sp>
      <p:sp>
        <p:nvSpPr>
          <p:cNvPr id="9" name="角丸四角形 3">
            <a:extLst>
              <a:ext uri="{FF2B5EF4-FFF2-40B4-BE49-F238E27FC236}">
                <a16:creationId xmlns:a16="http://schemas.microsoft.com/office/drawing/2014/main" id="{E7C38AF7-2BBF-20B7-92D2-1BBBA7168AFB}"/>
              </a:ext>
            </a:extLst>
          </p:cNvPr>
          <p:cNvSpPr/>
          <p:nvPr/>
        </p:nvSpPr>
        <p:spPr>
          <a:xfrm>
            <a:off x="1817843" y="186644"/>
            <a:ext cx="1474299"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48"/>
                </a:solidFill>
                <a:effectLst/>
                <a:uLnTx/>
                <a:uFillTx/>
                <a:latin typeface="Meiryo" panose="020B0604030504040204" pitchFamily="34" charset="-128"/>
                <a:ea typeface="Meiryo" panose="020B0604030504040204" pitchFamily="34" charset="-128"/>
              </a:rPr>
              <a:t>商品一覧</a:t>
            </a:r>
          </a:p>
        </p:txBody>
      </p:sp>
      <p:graphicFrame>
        <p:nvGraphicFramePr>
          <p:cNvPr id="4" name="表 3">
            <a:extLst>
              <a:ext uri="{FF2B5EF4-FFF2-40B4-BE49-F238E27FC236}">
                <a16:creationId xmlns:a16="http://schemas.microsoft.com/office/drawing/2014/main" id="{08146574-BFD2-A9FA-E04D-0F6062B30367}"/>
              </a:ext>
            </a:extLst>
          </p:cNvPr>
          <p:cNvGraphicFramePr>
            <a:graphicFrameLocks noGrp="1"/>
          </p:cNvGraphicFramePr>
          <p:nvPr>
            <p:extLst>
              <p:ext uri="{D42A27DB-BD31-4B8C-83A1-F6EECF244321}">
                <p14:modId xmlns:p14="http://schemas.microsoft.com/office/powerpoint/2010/main" val="2484480603"/>
              </p:ext>
            </p:extLst>
          </p:nvPr>
        </p:nvGraphicFramePr>
        <p:xfrm>
          <a:off x="443707" y="1034144"/>
          <a:ext cx="11233149" cy="4958675"/>
        </p:xfrm>
        <a:graphic>
          <a:graphicData uri="http://schemas.openxmlformats.org/drawingml/2006/table">
            <a:tbl>
              <a:tblPr firstCol="1" bandRow="1"/>
              <a:tblGrid>
                <a:gridCol w="1472433">
                  <a:extLst>
                    <a:ext uri="{9D8B030D-6E8A-4147-A177-3AD203B41FA5}">
                      <a16:colId xmlns:a16="http://schemas.microsoft.com/office/drawing/2014/main" val="792911817"/>
                    </a:ext>
                  </a:extLst>
                </a:gridCol>
                <a:gridCol w="542262">
                  <a:extLst>
                    <a:ext uri="{9D8B030D-6E8A-4147-A177-3AD203B41FA5}">
                      <a16:colId xmlns:a16="http://schemas.microsoft.com/office/drawing/2014/main" val="1525620392"/>
                    </a:ext>
                  </a:extLst>
                </a:gridCol>
                <a:gridCol w="1084524">
                  <a:extLst>
                    <a:ext uri="{9D8B030D-6E8A-4147-A177-3AD203B41FA5}">
                      <a16:colId xmlns:a16="http://schemas.microsoft.com/office/drawing/2014/main" val="3835180974"/>
                    </a:ext>
                  </a:extLst>
                </a:gridCol>
                <a:gridCol w="542262">
                  <a:extLst>
                    <a:ext uri="{9D8B030D-6E8A-4147-A177-3AD203B41FA5}">
                      <a16:colId xmlns:a16="http://schemas.microsoft.com/office/drawing/2014/main" val="4269922740"/>
                    </a:ext>
                  </a:extLst>
                </a:gridCol>
                <a:gridCol w="1084524">
                  <a:extLst>
                    <a:ext uri="{9D8B030D-6E8A-4147-A177-3AD203B41FA5}">
                      <a16:colId xmlns:a16="http://schemas.microsoft.com/office/drawing/2014/main" val="360912566"/>
                    </a:ext>
                  </a:extLst>
                </a:gridCol>
                <a:gridCol w="542262">
                  <a:extLst>
                    <a:ext uri="{9D8B030D-6E8A-4147-A177-3AD203B41FA5}">
                      <a16:colId xmlns:a16="http://schemas.microsoft.com/office/drawing/2014/main" val="1933156410"/>
                    </a:ext>
                  </a:extLst>
                </a:gridCol>
                <a:gridCol w="1084524">
                  <a:extLst>
                    <a:ext uri="{9D8B030D-6E8A-4147-A177-3AD203B41FA5}">
                      <a16:colId xmlns:a16="http://schemas.microsoft.com/office/drawing/2014/main" val="846502076"/>
                    </a:ext>
                  </a:extLst>
                </a:gridCol>
                <a:gridCol w="542262">
                  <a:extLst>
                    <a:ext uri="{9D8B030D-6E8A-4147-A177-3AD203B41FA5}">
                      <a16:colId xmlns:a16="http://schemas.microsoft.com/office/drawing/2014/main" val="4196219788"/>
                    </a:ext>
                  </a:extLst>
                </a:gridCol>
                <a:gridCol w="1084524">
                  <a:extLst>
                    <a:ext uri="{9D8B030D-6E8A-4147-A177-3AD203B41FA5}">
                      <a16:colId xmlns:a16="http://schemas.microsoft.com/office/drawing/2014/main" val="943744829"/>
                    </a:ext>
                  </a:extLst>
                </a:gridCol>
                <a:gridCol w="542262">
                  <a:extLst>
                    <a:ext uri="{9D8B030D-6E8A-4147-A177-3AD203B41FA5}">
                      <a16:colId xmlns:a16="http://schemas.microsoft.com/office/drawing/2014/main" val="2494124302"/>
                    </a:ext>
                  </a:extLst>
                </a:gridCol>
                <a:gridCol w="1084524">
                  <a:extLst>
                    <a:ext uri="{9D8B030D-6E8A-4147-A177-3AD203B41FA5}">
                      <a16:colId xmlns:a16="http://schemas.microsoft.com/office/drawing/2014/main" val="3445193374"/>
                    </a:ext>
                  </a:extLst>
                </a:gridCol>
                <a:gridCol w="542262">
                  <a:extLst>
                    <a:ext uri="{9D8B030D-6E8A-4147-A177-3AD203B41FA5}">
                      <a16:colId xmlns:a16="http://schemas.microsoft.com/office/drawing/2014/main" val="739266037"/>
                    </a:ext>
                  </a:extLst>
                </a:gridCol>
                <a:gridCol w="1084524">
                  <a:extLst>
                    <a:ext uri="{9D8B030D-6E8A-4147-A177-3AD203B41FA5}">
                      <a16:colId xmlns:a16="http://schemas.microsoft.com/office/drawing/2014/main" val="3201855149"/>
                    </a:ext>
                  </a:extLst>
                </a:gridCol>
              </a:tblGrid>
              <a:tr h="51427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850" b="1">
                          <a:solidFill>
                            <a:schemeClr val="bg2"/>
                          </a:solidFill>
                          <a:latin typeface="Meiryo" panose="020B0604030504040204" pitchFamily="34" charset="-128"/>
                          <a:ea typeface="Meiryo" panose="020B0604030504040204" pitchFamily="34" charset="-128"/>
                        </a:rPr>
                        <a:t>商品名</a:t>
                      </a:r>
                    </a:p>
                  </a:txBody>
                  <a:tcPr marT="72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50" b="1" kern="1200" dirty="0">
                          <a:solidFill>
                            <a:schemeClr val="bg1"/>
                          </a:solidFill>
                          <a:latin typeface="Meiryo"/>
                          <a:ea typeface="Meiryo"/>
                          <a:cs typeface="+mn-cs"/>
                        </a:rPr>
                        <a:t>Yahoo! JAPAN</a:t>
                      </a:r>
                      <a:r>
                        <a:rPr kumimoji="1" lang="ja-JP" altLang="en-US" sz="850" b="1" kern="1200" dirty="0">
                          <a:solidFill>
                            <a:schemeClr val="bg1"/>
                          </a:solidFill>
                          <a:latin typeface="Meiryo"/>
                          <a:ea typeface="Meiryo"/>
                          <a:cs typeface="+mn-cs"/>
                        </a:rPr>
                        <a:t>トップページ　ブランドパネル　</a:t>
                      </a:r>
                      <a:r>
                        <a:rPr kumimoji="1" lang="en-US" altLang="ja-JP" sz="850" b="1" kern="1200" dirty="0">
                          <a:solidFill>
                            <a:schemeClr val="bg1"/>
                          </a:solidFill>
                          <a:latin typeface="Meiryo"/>
                          <a:ea typeface="Meiryo"/>
                          <a:cs typeface="+mn-cs"/>
                        </a:rPr>
                        <a:t>SP</a:t>
                      </a:r>
                      <a:r>
                        <a:rPr kumimoji="1" lang="ja-JP" altLang="en-US" sz="850" b="1" kern="1200" dirty="0">
                          <a:solidFill>
                            <a:schemeClr val="bg1"/>
                          </a:solidFill>
                          <a:latin typeface="Meiryo"/>
                          <a:ea typeface="Meiryo"/>
                          <a:cs typeface="+mn-cs"/>
                        </a:rPr>
                        <a:t>　スクエア（</a:t>
                      </a:r>
                      <a:r>
                        <a:rPr kumimoji="1" lang="en-US" altLang="ja-JP" sz="850" b="1" kern="1200" dirty="0">
                          <a:solidFill>
                            <a:schemeClr val="bg1"/>
                          </a:solidFill>
                          <a:latin typeface="Meiryo"/>
                          <a:ea typeface="Meiryo"/>
                          <a:cs typeface="+mn-cs"/>
                        </a:rPr>
                        <a:t>500</a:t>
                      </a:r>
                      <a:r>
                        <a:rPr kumimoji="1" lang="ja-JP" altLang="en-US" sz="850" b="1" kern="1200" dirty="0">
                          <a:solidFill>
                            <a:schemeClr val="bg1"/>
                          </a:solidFill>
                          <a:latin typeface="Meiryo"/>
                          <a:ea typeface="Meiryo"/>
                          <a:cs typeface="+mn-cs"/>
                        </a:rPr>
                        <a:t>万円～）</a:t>
                      </a:r>
                      <a:endParaRPr kumimoji="1" lang="en-US" altLang="ja-JP" sz="850" b="1" kern="1200" dirty="0">
                        <a:solidFill>
                          <a:schemeClr val="bg1"/>
                        </a:solidFill>
                        <a:latin typeface="Meiryo"/>
                        <a:ea typeface="Meiryo"/>
                        <a:cs typeface="+mn-cs"/>
                      </a:endParaRPr>
                    </a:p>
                  </a:txBody>
                  <a:tcPr marT="72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850" b="1" dirty="0">
                          <a:solidFill>
                            <a:schemeClr val="bg1"/>
                          </a:solidFill>
                          <a:latin typeface="Meiryo"/>
                          <a:ea typeface="Meiryo"/>
                        </a:rPr>
                        <a:t>Yahoo! JAPAN</a:t>
                      </a:r>
                      <a:r>
                        <a:rPr kumimoji="1" lang="ja-JP" altLang="en-US" sz="850" b="1" dirty="0">
                          <a:solidFill>
                            <a:schemeClr val="bg1"/>
                          </a:solidFill>
                          <a:latin typeface="Meiryo"/>
                          <a:ea typeface="Meiryo"/>
                        </a:rPr>
                        <a:t>トップページ　ブランドパネル　</a:t>
                      </a:r>
                      <a:r>
                        <a:rPr kumimoji="1" lang="en-US" altLang="ja-JP" sz="850" b="1" dirty="0">
                          <a:solidFill>
                            <a:schemeClr val="bg1"/>
                          </a:solidFill>
                          <a:latin typeface="Meiryo"/>
                          <a:ea typeface="Meiryo"/>
                        </a:rPr>
                        <a:t>SP</a:t>
                      </a:r>
                      <a:r>
                        <a:rPr kumimoji="1" lang="ja-JP" altLang="en-US" sz="850" b="1" dirty="0">
                          <a:solidFill>
                            <a:schemeClr val="bg1"/>
                          </a:solidFill>
                          <a:latin typeface="Meiryo"/>
                          <a:ea typeface="Meiryo"/>
                        </a:rPr>
                        <a:t>　スクエア（</a:t>
                      </a:r>
                      <a:r>
                        <a:rPr kumimoji="1" lang="en-US" altLang="ja-JP" sz="850" b="1" dirty="0">
                          <a:solidFill>
                            <a:schemeClr val="bg1"/>
                          </a:solidFill>
                          <a:latin typeface="Meiryo"/>
                          <a:ea typeface="Meiryo"/>
                        </a:rPr>
                        <a:t>1000</a:t>
                      </a:r>
                      <a:r>
                        <a:rPr kumimoji="1" lang="ja-JP" altLang="en-US" sz="850" b="1" dirty="0">
                          <a:solidFill>
                            <a:schemeClr val="bg1"/>
                          </a:solidFill>
                          <a:latin typeface="Meiryo"/>
                          <a:ea typeface="Meiryo"/>
                        </a:rPr>
                        <a:t>万円～）</a:t>
                      </a:r>
                    </a:p>
                  </a:txBody>
                  <a:tcPr marT="72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850" b="1" kern="1200" dirty="0">
                          <a:solidFill>
                            <a:schemeClr val="bg1"/>
                          </a:solidFill>
                          <a:latin typeface="Meiryo"/>
                          <a:ea typeface="Meiryo"/>
                          <a:cs typeface="+mn-cs"/>
                        </a:rPr>
                        <a:t>Yahoo! JAPAN</a:t>
                      </a:r>
                      <a:r>
                        <a:rPr kumimoji="1" lang="ja-JP" altLang="en-US" sz="850" b="1" kern="1200" dirty="0">
                          <a:solidFill>
                            <a:schemeClr val="bg1"/>
                          </a:solidFill>
                          <a:latin typeface="Meiryo"/>
                          <a:ea typeface="Meiryo"/>
                          <a:cs typeface="+mn-cs"/>
                        </a:rPr>
                        <a:t>トップページ　ブランドパネル　</a:t>
                      </a:r>
                      <a:r>
                        <a:rPr kumimoji="1" lang="en-US" altLang="ja-JP" sz="850" b="1" kern="1200" dirty="0">
                          <a:solidFill>
                            <a:schemeClr val="bg1"/>
                          </a:solidFill>
                          <a:latin typeface="Meiryo"/>
                          <a:ea typeface="Meiryo"/>
                          <a:cs typeface="+mn-cs"/>
                        </a:rPr>
                        <a:t>SP</a:t>
                      </a:r>
                      <a:r>
                        <a:rPr kumimoji="1" lang="ja-JP" altLang="en-US" sz="850" b="1" kern="1200" dirty="0">
                          <a:solidFill>
                            <a:schemeClr val="bg1"/>
                          </a:solidFill>
                          <a:latin typeface="Meiryo"/>
                          <a:ea typeface="Meiryo"/>
                          <a:cs typeface="+mn-cs"/>
                        </a:rPr>
                        <a:t>　スクエア（</a:t>
                      </a:r>
                      <a:r>
                        <a:rPr kumimoji="1" lang="en-US" altLang="ja-JP" sz="850" b="1" kern="1200" dirty="0">
                          <a:solidFill>
                            <a:schemeClr val="bg1"/>
                          </a:solidFill>
                          <a:latin typeface="Meiryo"/>
                          <a:ea typeface="Meiryo"/>
                          <a:cs typeface="+mn-cs"/>
                        </a:rPr>
                        <a:t>FQ1</a:t>
                      </a:r>
                      <a:r>
                        <a:rPr kumimoji="1" lang="ja-JP" altLang="en-US" sz="850" b="1" kern="1200" dirty="0">
                          <a:solidFill>
                            <a:schemeClr val="bg1"/>
                          </a:solidFill>
                          <a:latin typeface="Meiryo"/>
                          <a:ea typeface="Meiryo"/>
                          <a:cs typeface="+mn-cs"/>
                        </a:rPr>
                        <a:t>）</a:t>
                      </a:r>
                      <a:endParaRPr kumimoji="1" lang="en-US" altLang="ja-JP" sz="850" b="1" kern="1200" dirty="0">
                        <a:solidFill>
                          <a:schemeClr val="bg1"/>
                        </a:solidFill>
                        <a:latin typeface="Meiryo"/>
                        <a:ea typeface="Meiryo"/>
                        <a:cs typeface="+mn-cs"/>
                      </a:endParaRPr>
                    </a:p>
                  </a:txBody>
                  <a:tcPr marT="72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850" b="1" kern="1200" dirty="0">
                          <a:solidFill>
                            <a:schemeClr val="bg1"/>
                          </a:solidFill>
                          <a:latin typeface="Meiryo"/>
                          <a:ea typeface="Meiryo"/>
                          <a:cs typeface="+mn-cs"/>
                        </a:rPr>
                        <a:t>Yahoo! JAPAN</a:t>
                      </a:r>
                      <a:r>
                        <a:rPr kumimoji="1" lang="ja-JP" altLang="en-US" sz="850" b="1" kern="1200" dirty="0">
                          <a:solidFill>
                            <a:schemeClr val="bg1"/>
                          </a:solidFill>
                          <a:latin typeface="Meiryo"/>
                          <a:ea typeface="Meiryo"/>
                          <a:cs typeface="+mn-cs"/>
                        </a:rPr>
                        <a:t>トップページ　ブランドパネル　</a:t>
                      </a:r>
                      <a:r>
                        <a:rPr kumimoji="1" lang="en-US" altLang="ja-JP" sz="850" b="1" kern="1200" dirty="0">
                          <a:solidFill>
                            <a:schemeClr val="bg1"/>
                          </a:solidFill>
                          <a:latin typeface="Meiryo"/>
                          <a:ea typeface="Meiryo"/>
                          <a:cs typeface="+mn-cs"/>
                        </a:rPr>
                        <a:t>SP</a:t>
                      </a:r>
                      <a:r>
                        <a:rPr kumimoji="1" lang="ja-JP" altLang="en-US" sz="850" b="1" kern="1200" dirty="0">
                          <a:solidFill>
                            <a:schemeClr val="bg1"/>
                          </a:solidFill>
                          <a:latin typeface="Meiryo"/>
                          <a:ea typeface="Meiryo"/>
                          <a:cs typeface="+mn-cs"/>
                        </a:rPr>
                        <a:t>　スクエア（都道府県）</a:t>
                      </a:r>
                      <a:endParaRPr kumimoji="1" lang="en-US" altLang="ja-JP" sz="850" b="1" kern="1200" dirty="0">
                        <a:solidFill>
                          <a:schemeClr val="bg1"/>
                        </a:solidFill>
                        <a:latin typeface="Meiryo"/>
                        <a:ea typeface="Meiryo"/>
                        <a:cs typeface="+mn-cs"/>
                      </a:endParaRPr>
                    </a:p>
                    <a:p>
                      <a:pPr algn="ctr"/>
                      <a:r>
                        <a:rPr kumimoji="1" lang="ja-JP" altLang="en-US" sz="850" b="1" kern="1200" dirty="0">
                          <a:solidFill>
                            <a:schemeClr val="bg1"/>
                          </a:solidFill>
                          <a:latin typeface="Meiryo"/>
                          <a:ea typeface="Meiryo"/>
                          <a:cs typeface="+mn-cs"/>
                        </a:rPr>
                        <a:t>（</a:t>
                      </a:r>
                      <a:r>
                        <a:rPr kumimoji="1" lang="en-US" altLang="ja-JP" sz="850" b="1" kern="1200" dirty="0">
                          <a:solidFill>
                            <a:schemeClr val="bg1"/>
                          </a:solidFill>
                          <a:latin typeface="Meiryo"/>
                          <a:ea typeface="Meiryo"/>
                          <a:cs typeface="+mn-cs"/>
                        </a:rPr>
                        <a:t>50</a:t>
                      </a:r>
                      <a:r>
                        <a:rPr kumimoji="1" lang="ja-JP" altLang="en-US" sz="850" b="1" kern="1200" dirty="0">
                          <a:solidFill>
                            <a:schemeClr val="bg1"/>
                          </a:solidFill>
                          <a:latin typeface="Meiryo"/>
                          <a:ea typeface="Meiryo"/>
                          <a:cs typeface="+mn-cs"/>
                        </a:rPr>
                        <a:t>万円～）</a:t>
                      </a:r>
                    </a:p>
                  </a:txBody>
                  <a:tcPr marT="72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850" b="1" kern="1200" dirty="0">
                          <a:solidFill>
                            <a:schemeClr val="bg1"/>
                          </a:solidFill>
                          <a:latin typeface="Meiryo"/>
                          <a:ea typeface="Meiryo"/>
                          <a:cs typeface="+mn-cs"/>
                        </a:rPr>
                        <a:t>Yahoo! JAPAN</a:t>
                      </a:r>
                      <a:r>
                        <a:rPr kumimoji="1" lang="ja-JP" altLang="en-US" sz="850" b="1" kern="1200" dirty="0">
                          <a:solidFill>
                            <a:schemeClr val="bg1"/>
                          </a:solidFill>
                          <a:latin typeface="Meiryo"/>
                          <a:ea typeface="Meiryo"/>
                          <a:cs typeface="+mn-cs"/>
                        </a:rPr>
                        <a:t>トップページ　ブランドパネル　</a:t>
                      </a:r>
                      <a:r>
                        <a:rPr kumimoji="1" lang="en-US" altLang="ja-JP" sz="850" b="1" kern="1200" dirty="0">
                          <a:solidFill>
                            <a:schemeClr val="bg1"/>
                          </a:solidFill>
                          <a:latin typeface="Meiryo"/>
                          <a:ea typeface="Meiryo"/>
                          <a:cs typeface="+mn-cs"/>
                        </a:rPr>
                        <a:t>SP</a:t>
                      </a:r>
                      <a:r>
                        <a:rPr kumimoji="1" lang="ja-JP" altLang="en-US" sz="850" b="1" kern="1200" dirty="0">
                          <a:solidFill>
                            <a:schemeClr val="bg1"/>
                          </a:solidFill>
                          <a:latin typeface="Meiryo"/>
                          <a:ea typeface="Meiryo"/>
                          <a:cs typeface="+mn-cs"/>
                        </a:rPr>
                        <a:t>　スクエア（都道府県）</a:t>
                      </a:r>
                      <a:endParaRPr kumimoji="1" lang="en-US" altLang="ja-JP" sz="850" b="1" kern="1200" dirty="0">
                        <a:solidFill>
                          <a:schemeClr val="bg1"/>
                        </a:solidFill>
                        <a:latin typeface="Meiryo"/>
                        <a:ea typeface="Meiryo"/>
                        <a:cs typeface="+mn-cs"/>
                      </a:endParaRPr>
                    </a:p>
                    <a:p>
                      <a:pPr algn="ctr"/>
                      <a:r>
                        <a:rPr kumimoji="1" lang="ja-JP" altLang="en-US" sz="850" b="1" kern="1200" dirty="0">
                          <a:solidFill>
                            <a:schemeClr val="bg1"/>
                          </a:solidFill>
                          <a:latin typeface="Meiryo"/>
                          <a:ea typeface="Meiryo"/>
                          <a:cs typeface="+mn-cs"/>
                        </a:rPr>
                        <a:t>（</a:t>
                      </a:r>
                      <a:r>
                        <a:rPr kumimoji="1" lang="en-US" altLang="ja-JP" sz="850" b="1" kern="1200" dirty="0">
                          <a:solidFill>
                            <a:schemeClr val="bg1"/>
                          </a:solidFill>
                          <a:latin typeface="Meiryo"/>
                          <a:ea typeface="Meiryo"/>
                          <a:cs typeface="+mn-cs"/>
                        </a:rPr>
                        <a:t>300</a:t>
                      </a:r>
                      <a:r>
                        <a:rPr kumimoji="1" lang="ja-JP" altLang="en-US" sz="850" b="1" kern="1200" dirty="0">
                          <a:solidFill>
                            <a:schemeClr val="bg1"/>
                          </a:solidFill>
                          <a:latin typeface="Meiryo"/>
                          <a:ea typeface="Meiryo"/>
                          <a:cs typeface="+mn-cs"/>
                        </a:rPr>
                        <a:t>万円～）</a:t>
                      </a:r>
                    </a:p>
                  </a:txBody>
                  <a:tcPr marT="72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850" b="1" kern="1200" dirty="0">
                          <a:solidFill>
                            <a:schemeClr val="bg1"/>
                          </a:solidFill>
                          <a:latin typeface="Meiryo"/>
                          <a:ea typeface="Meiryo"/>
                          <a:cs typeface="+mn-cs"/>
                        </a:rPr>
                        <a:t>Yahoo! JAPAN</a:t>
                      </a:r>
                      <a:r>
                        <a:rPr kumimoji="1" lang="ja-JP" altLang="en-US" sz="850" b="1" kern="1200" dirty="0">
                          <a:solidFill>
                            <a:schemeClr val="bg1"/>
                          </a:solidFill>
                          <a:latin typeface="Meiryo"/>
                          <a:ea typeface="Meiryo"/>
                          <a:cs typeface="+mn-cs"/>
                        </a:rPr>
                        <a:t>トップページ　ブランドパネル　</a:t>
                      </a:r>
                      <a:r>
                        <a:rPr kumimoji="1" lang="en-US" altLang="ja-JP" sz="850" b="1" kern="1200" dirty="0">
                          <a:solidFill>
                            <a:schemeClr val="bg1"/>
                          </a:solidFill>
                          <a:latin typeface="Meiryo"/>
                          <a:ea typeface="Meiryo"/>
                          <a:cs typeface="+mn-cs"/>
                        </a:rPr>
                        <a:t>SP</a:t>
                      </a:r>
                      <a:r>
                        <a:rPr kumimoji="1" lang="ja-JP" altLang="en-US" sz="850" b="1" kern="1200" dirty="0">
                          <a:solidFill>
                            <a:schemeClr val="bg1"/>
                          </a:solidFill>
                          <a:latin typeface="Meiryo"/>
                          <a:ea typeface="Meiryo"/>
                          <a:cs typeface="+mn-cs"/>
                        </a:rPr>
                        <a:t>　スクエア（市区郡）</a:t>
                      </a:r>
                    </a:p>
                  </a:txBody>
                  <a:tcPr marT="72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extLst>
                  <a:ext uri="{0D108BD9-81ED-4DB2-BD59-A6C34878D82A}">
                    <a16:rowId xmlns:a16="http://schemas.microsoft.com/office/drawing/2014/main" val="2117335041"/>
                  </a:ext>
                </a:extLst>
              </a:tr>
              <a:tr h="22487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a:ea typeface="Meiryo"/>
                          <a:cs typeface="+mn-cs"/>
                        </a:rPr>
                        <a:t>リリース種別</a:t>
                      </a:r>
                      <a:r>
                        <a:rPr kumimoji="1" lang="en-US" altLang="ja-JP" sz="900" b="0" kern="1200" dirty="0">
                          <a:solidFill>
                            <a:schemeClr val="bg1"/>
                          </a:solidFill>
                          <a:latin typeface="Meiryo"/>
                          <a:ea typeface="Meiryo"/>
                          <a:cs typeface="+mn-cs"/>
                        </a:rPr>
                        <a:t>/</a:t>
                      </a:r>
                      <a:r>
                        <a:rPr kumimoji="1" lang="ja-JP" altLang="en-US" sz="900" b="0" kern="1200" dirty="0">
                          <a:solidFill>
                            <a:schemeClr val="bg1"/>
                          </a:solidFill>
                          <a:latin typeface="Meiryo"/>
                          <a:ea typeface="Meiryo"/>
                          <a:cs typeface="+mn-cs"/>
                        </a:rPr>
                        <a:t>商品</a:t>
                      </a:r>
                      <a:r>
                        <a:rPr kumimoji="1" lang="en-US" altLang="ja-JP" sz="900" b="0" kern="1200" dirty="0">
                          <a:solidFill>
                            <a:schemeClr val="bg1"/>
                          </a:solidFill>
                          <a:latin typeface="Meiryo"/>
                          <a:ea typeface="Meiryo"/>
                          <a:cs typeface="+mn-cs"/>
                        </a:rPr>
                        <a:t>ID</a:t>
                      </a:r>
                    </a:p>
                  </a:txBody>
                  <a:tcPr marL="0" marR="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lvl="0" algn="ctr">
                        <a:buNone/>
                      </a:pPr>
                      <a:r>
                        <a:rPr lang="ja-JP" altLang="en-US" sz="900" b="0" i="0" u="none" strike="noStrike" noProof="0" dirty="0">
                          <a:solidFill>
                            <a:srgbClr val="0D0D0D"/>
                          </a:solidFill>
                          <a:latin typeface="Meiryo"/>
                          <a:ea typeface="Meiryo"/>
                        </a:rPr>
                        <a:t>新規</a:t>
                      </a:r>
                      <a:endParaRPr lang="en-US" altLang="ja-JP" sz="900" b="0" i="0" u="none" strike="noStrike" noProof="0" dirty="0">
                        <a:solidFill>
                          <a:srgbClr val="0D0D0D"/>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a:lnSpc>
                          <a:spcPct val="100000"/>
                        </a:lnSpc>
                        <a:spcBef>
                          <a:spcPts val="0"/>
                        </a:spcBef>
                        <a:spcAft>
                          <a:spcPts val="0"/>
                        </a:spcAft>
                        <a:buNone/>
                        <a:tabLst/>
                        <a:defRPr/>
                      </a:pPr>
                      <a:r>
                        <a:rPr kumimoji="1" lang="en-US" altLang="ja-JP" sz="900" dirty="0">
                          <a:solidFill>
                            <a:srgbClr val="0D0D0D"/>
                          </a:solidFill>
                          <a:latin typeface="Meiryo"/>
                          <a:ea typeface="Meiryo"/>
                        </a:rPr>
                        <a:t>1000013561</a:t>
                      </a:r>
                      <a:endParaRPr kumimoji="1" lang="ja-JP" altLang="en-US" sz="900" dirty="0">
                        <a:solidFill>
                          <a:srgbClr val="0D0D0D"/>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900" b="0" i="0" u="none" strike="noStrike" noProof="0" dirty="0">
                          <a:solidFill>
                            <a:srgbClr val="0D0D0D"/>
                          </a:solidFill>
                          <a:latin typeface="Meiryo"/>
                          <a:ea typeface="Meiryo"/>
                        </a:rPr>
                        <a:t>新規</a:t>
                      </a:r>
                      <a:endParaRPr lang="en-US" altLang="ja-JP" sz="900" b="0" i="0" u="none" strike="noStrike" noProof="0" dirty="0">
                        <a:solidFill>
                          <a:srgbClr val="0D0D0D"/>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a:lnSpc>
                          <a:spcPct val="100000"/>
                        </a:lnSpc>
                        <a:spcBef>
                          <a:spcPts val="0"/>
                        </a:spcBef>
                        <a:spcAft>
                          <a:spcPts val="0"/>
                        </a:spcAft>
                        <a:buNone/>
                        <a:tabLst/>
                        <a:defRPr/>
                      </a:pPr>
                      <a:r>
                        <a:rPr kumimoji="1" lang="en-US" altLang="ja-JP" sz="900" kern="1200" dirty="0">
                          <a:solidFill>
                            <a:srgbClr val="0D0D0D"/>
                          </a:solidFill>
                          <a:latin typeface="Meiryo"/>
                          <a:ea typeface="Meiryo"/>
                          <a:cs typeface="+mn-cs"/>
                        </a:rPr>
                        <a:t>1000013581</a:t>
                      </a:r>
                      <a:endParaRPr kumimoji="1" lang="ja-JP" altLang="en-US" sz="900" kern="1200" dirty="0">
                        <a:solidFill>
                          <a:srgbClr val="0D0D0D"/>
                        </a:solidFill>
                        <a:latin typeface="Meiryo"/>
                        <a:ea typeface="Meiryo"/>
                        <a:cs typeface="+mn-cs"/>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900" b="0" i="0" u="none" strike="noStrike" noProof="0" dirty="0">
                          <a:solidFill>
                            <a:srgbClr val="0D0D0D"/>
                          </a:solidFill>
                          <a:latin typeface="Meiryo"/>
                          <a:ea typeface="Meiryo"/>
                        </a:rPr>
                        <a:t>新規</a:t>
                      </a:r>
                      <a:endParaRPr lang="en-US" altLang="ja-JP" sz="900" b="0" i="0" u="none" strike="noStrike" noProof="0" dirty="0">
                        <a:solidFill>
                          <a:srgbClr val="0D0D0D"/>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kern="1200" dirty="0">
                          <a:solidFill>
                            <a:srgbClr val="0D0D0D"/>
                          </a:solidFill>
                          <a:latin typeface="Meiryo"/>
                          <a:ea typeface="Meiryo"/>
                          <a:cs typeface="+mn-cs"/>
                        </a:rPr>
                        <a:t>1000013546</a:t>
                      </a:r>
                      <a:endParaRPr kumimoji="1" lang="ja-JP" altLang="en-US" sz="900" kern="1200" dirty="0">
                        <a:solidFill>
                          <a:srgbClr val="0D0D0D"/>
                        </a:solidFill>
                        <a:latin typeface="Meiryo"/>
                        <a:ea typeface="Meiryo"/>
                        <a:cs typeface="+mn-cs"/>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900" b="0" i="0" u="none" strike="noStrike" noProof="0" dirty="0">
                          <a:solidFill>
                            <a:srgbClr val="0D0D0D"/>
                          </a:solidFill>
                          <a:latin typeface="Meiryo"/>
                          <a:ea typeface="Meiryo"/>
                        </a:rPr>
                        <a:t>新規</a:t>
                      </a:r>
                      <a:endParaRPr lang="en-US" altLang="ja-JP" sz="900" b="0" i="0" u="none" strike="noStrike" noProof="0" dirty="0">
                        <a:solidFill>
                          <a:srgbClr val="0D0D0D"/>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a:lnSpc>
                          <a:spcPct val="100000"/>
                        </a:lnSpc>
                        <a:spcBef>
                          <a:spcPts val="0"/>
                        </a:spcBef>
                        <a:spcAft>
                          <a:spcPts val="0"/>
                        </a:spcAft>
                        <a:buNone/>
                        <a:tabLst/>
                        <a:defRPr/>
                      </a:pPr>
                      <a:r>
                        <a:rPr kumimoji="1" lang="en-US" altLang="ja-JP" sz="900" kern="1200" dirty="0">
                          <a:solidFill>
                            <a:srgbClr val="0D0D0D"/>
                          </a:solidFill>
                          <a:latin typeface="Meiryo"/>
                          <a:ea typeface="Meiryo"/>
                          <a:cs typeface="+mn-cs"/>
                        </a:rPr>
                        <a:t>1000013582</a:t>
                      </a:r>
                      <a:endParaRPr kumimoji="1" lang="ja-JP" altLang="en-US" sz="900" kern="1200" dirty="0">
                        <a:solidFill>
                          <a:srgbClr val="0D0D0D"/>
                        </a:solidFill>
                        <a:latin typeface="Meiryo"/>
                        <a:ea typeface="Meiryo"/>
                        <a:cs typeface="+mn-cs"/>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900" b="0" i="0" u="none" strike="noStrike" noProof="0" dirty="0">
                          <a:solidFill>
                            <a:srgbClr val="0D0D0D"/>
                          </a:solidFill>
                          <a:latin typeface="Meiryo"/>
                          <a:ea typeface="Meiryo"/>
                        </a:rPr>
                        <a:t>新規</a:t>
                      </a:r>
                      <a:endParaRPr lang="en-US" altLang="ja-JP" sz="900" b="0" i="0" u="none" strike="noStrike" noProof="0" dirty="0">
                        <a:solidFill>
                          <a:srgbClr val="0D0D0D"/>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a:lnSpc>
                          <a:spcPct val="100000"/>
                        </a:lnSpc>
                        <a:spcBef>
                          <a:spcPts val="0"/>
                        </a:spcBef>
                        <a:spcAft>
                          <a:spcPts val="0"/>
                        </a:spcAft>
                        <a:buNone/>
                        <a:tabLst/>
                        <a:defRPr/>
                      </a:pPr>
                      <a:r>
                        <a:rPr kumimoji="1" lang="en-US" altLang="ja-JP" sz="900" dirty="0">
                          <a:solidFill>
                            <a:srgbClr val="0D0D0D"/>
                          </a:solidFill>
                          <a:latin typeface="Meiryo"/>
                          <a:ea typeface="Meiryo"/>
                        </a:rPr>
                        <a:t>1000013547</a:t>
                      </a:r>
                      <a:endParaRPr kumimoji="1" lang="ja-JP" altLang="en-US" sz="900" dirty="0">
                        <a:solidFill>
                          <a:srgbClr val="0D0D0D"/>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900" b="0" i="0" u="none" strike="noStrike" noProof="0" dirty="0">
                          <a:solidFill>
                            <a:srgbClr val="0D0D0D"/>
                          </a:solidFill>
                          <a:latin typeface="Meiryo"/>
                          <a:ea typeface="Meiryo"/>
                        </a:rPr>
                        <a:t>新規</a:t>
                      </a:r>
                      <a:endParaRPr lang="en-US" altLang="ja-JP" sz="900" b="0" i="0" u="none" strike="noStrike" noProof="0" dirty="0">
                        <a:solidFill>
                          <a:srgbClr val="0D0D0D"/>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kern="1200" dirty="0">
                          <a:solidFill>
                            <a:srgbClr val="0D0D0D"/>
                          </a:solidFill>
                          <a:latin typeface="Meiryo"/>
                          <a:ea typeface="Meiryo"/>
                          <a:cs typeface="+mn-cs"/>
                        </a:rPr>
                        <a:t>1000013583</a:t>
                      </a:r>
                      <a:endParaRPr kumimoji="1" lang="ja-JP" altLang="en-US" sz="900" kern="1200" dirty="0">
                        <a:solidFill>
                          <a:srgbClr val="0D0D0D"/>
                        </a:solidFill>
                        <a:latin typeface="Meiryo"/>
                        <a:ea typeface="Meiryo"/>
                        <a:cs typeface="+mn-cs"/>
                      </a:endParaRPr>
                    </a:p>
                  </a:txBody>
                  <a:tcPr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355075111"/>
                  </a:ext>
                </a:extLst>
              </a:tr>
              <a:tr h="27135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予約開始日</a:t>
                      </a:r>
                    </a:p>
                  </a:txBody>
                  <a:tcPr marL="0" marR="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1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900" kern="1200" dirty="0">
                          <a:solidFill>
                            <a:srgbClr val="0D0D0D"/>
                          </a:solidFill>
                          <a:latin typeface="メイリオ"/>
                          <a:ea typeface="メイリオ"/>
                          <a:cs typeface="+mn-cs"/>
                        </a:rPr>
                        <a:t>2026</a:t>
                      </a:r>
                      <a:r>
                        <a:rPr kumimoji="1" lang="ja-JP" altLang="en-US" sz="900" kern="1200" dirty="0">
                          <a:solidFill>
                            <a:srgbClr val="0D0D0D"/>
                          </a:solidFill>
                          <a:latin typeface="メイリオ"/>
                          <a:ea typeface="メイリオ"/>
                          <a:cs typeface="+mn-cs"/>
                        </a:rPr>
                        <a:t>年</a:t>
                      </a:r>
                      <a:r>
                        <a:rPr kumimoji="1" lang="en-US" altLang="ja-JP" sz="900" kern="1200" dirty="0">
                          <a:solidFill>
                            <a:srgbClr val="0D0D0D"/>
                          </a:solidFill>
                          <a:latin typeface="メイリオ"/>
                          <a:ea typeface="メイリオ"/>
                          <a:cs typeface="+mn-cs"/>
                        </a:rPr>
                        <a:t>3</a:t>
                      </a:r>
                      <a:r>
                        <a:rPr kumimoji="1" lang="ja-JP" altLang="en-US" sz="900" kern="1200" dirty="0">
                          <a:solidFill>
                            <a:srgbClr val="0D0D0D"/>
                          </a:solidFill>
                          <a:latin typeface="メイリオ"/>
                          <a:ea typeface="メイリオ"/>
                          <a:cs typeface="+mn-cs"/>
                        </a:rPr>
                        <a:t>月</a:t>
                      </a:r>
                      <a:r>
                        <a:rPr kumimoji="1" lang="en-US" altLang="ja-JP" sz="900" kern="1200" dirty="0">
                          <a:solidFill>
                            <a:srgbClr val="0D0D0D"/>
                          </a:solidFill>
                          <a:latin typeface="メイリオ"/>
                          <a:ea typeface="メイリオ"/>
                          <a:cs typeface="+mn-cs"/>
                        </a:rPr>
                        <a:t>10</a:t>
                      </a:r>
                      <a:r>
                        <a:rPr kumimoji="1" lang="ja-JP" altLang="en-US" sz="900" kern="1200" dirty="0">
                          <a:solidFill>
                            <a:srgbClr val="0D0D0D"/>
                          </a:solidFill>
                          <a:latin typeface="メイリオ"/>
                          <a:ea typeface="メイリオ"/>
                          <a:cs typeface="+mn-cs"/>
                        </a:rPr>
                        <a:t>日</a:t>
                      </a:r>
                      <a:r>
                        <a:rPr lang="en-US" altLang="ja-JP" sz="900" kern="1200" dirty="0">
                          <a:solidFill>
                            <a:srgbClr val="0D0D0D"/>
                          </a:solidFill>
                          <a:latin typeface="メイリオ"/>
                          <a:ea typeface="メイリオ"/>
                          <a:cs typeface="+mn-cs"/>
                        </a:rPr>
                        <a:t>(</a:t>
                      </a:r>
                      <a:r>
                        <a:rPr lang="ja-JP" altLang="en-US" sz="900" kern="1200" dirty="0">
                          <a:solidFill>
                            <a:srgbClr val="0D0D0D"/>
                          </a:solidFill>
                          <a:latin typeface="メイリオ"/>
                          <a:ea typeface="メイリオ"/>
                          <a:cs typeface="+mn-cs"/>
                        </a:rPr>
                        <a:t>火</a:t>
                      </a:r>
                      <a:r>
                        <a:rPr lang="en-US" altLang="ja-JP" sz="900" kern="1200" dirty="0">
                          <a:solidFill>
                            <a:srgbClr val="0D0D0D"/>
                          </a:solidFill>
                          <a:latin typeface="メイリオ"/>
                          <a:ea typeface="メイリオ"/>
                          <a:cs typeface="+mn-cs"/>
                        </a:rPr>
                        <a:t>)</a:t>
                      </a:r>
                      <a:endParaRPr kumimoji="1" lang="ja-JP" altLang="en-US" sz="900" kern="1200" dirty="0">
                        <a:solidFill>
                          <a:srgbClr val="0D0D0D"/>
                        </a:solidFill>
                        <a:latin typeface="メイリオ"/>
                        <a:ea typeface="メイリオ"/>
                        <a:cs typeface="+mn-cs"/>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6350" cap="flat" cmpd="sng" algn="ctr">
                      <a:solidFill>
                        <a:schemeClr val="tx1">
                          <a:lumMod val="50000"/>
                          <a:lumOff val="50000"/>
                        </a:schemeClr>
                      </a:solidFill>
                      <a:prstDash val="sysDot"/>
                      <a:round/>
                      <a:headEnd type="none" w="med" len="med"/>
                      <a:tailEnd type="none" w="med" len="med"/>
                    </a:lnL>
                    <a:lnR w="6350" cap="flat" cmpd="sng" algn="ctr">
                      <a:noFill/>
                      <a:prstDash val="sysDot"/>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extLst>
                  <a:ext uri="{0D108BD9-81ED-4DB2-BD59-A6C34878D82A}">
                    <a16:rowId xmlns:a16="http://schemas.microsoft.com/office/drawing/2014/main" val="777446988"/>
                  </a:ext>
                </a:extLst>
              </a:tr>
              <a:tr h="27135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入稿前審査対象</a:t>
                      </a:r>
                      <a:endParaRPr kumimoji="1" lang="en-US" altLang="ja-JP" sz="900" b="0" kern="1200">
                        <a:solidFill>
                          <a:schemeClr val="bg1"/>
                        </a:solidFill>
                        <a:latin typeface="Meiryo" panose="020B0604030504040204" pitchFamily="34" charset="-128"/>
                        <a:ea typeface="Meiryo" panose="020B0604030504040204" pitchFamily="34" charset="-128"/>
                        <a:cs typeface="+mn-cs"/>
                      </a:endParaRPr>
                    </a:p>
                  </a:txBody>
                  <a:tcPr marL="0" marR="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kern="1200">
                          <a:solidFill>
                            <a:srgbClr val="0D0D0D"/>
                          </a:solidFill>
                          <a:latin typeface="Meiryo"/>
                          <a:ea typeface="Meiryo"/>
                          <a:cs typeface="+mn-cs"/>
                        </a:rPr>
                        <a:t>-</a:t>
                      </a:r>
                      <a:endParaRPr kumimoji="1" lang="ja-JP" altLang="en-US" sz="900" kern="1200">
                        <a:solidFill>
                          <a:srgbClr val="0D0D0D"/>
                        </a:solidFill>
                        <a:latin typeface="Meiryo"/>
                        <a:ea typeface="Meiryo"/>
                        <a:cs typeface="+mn-cs"/>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kern="1200">
                          <a:solidFill>
                            <a:srgbClr val="0D0D0D"/>
                          </a:solidFill>
                          <a:latin typeface="Meiryo"/>
                          <a:ea typeface="Meiryo"/>
                          <a:cs typeface="+mn-cs"/>
                        </a:rPr>
                        <a:t>-</a:t>
                      </a:r>
                      <a:endParaRPr kumimoji="1" lang="ja-JP" altLang="en-US" sz="900">
                        <a:solidFill>
                          <a:srgbClr val="0D0D0D"/>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kern="1200">
                          <a:solidFill>
                            <a:srgbClr val="0D0D0D"/>
                          </a:solidFill>
                          <a:latin typeface="Meiryo"/>
                          <a:ea typeface="Meiryo"/>
                          <a:cs typeface="+mn-cs"/>
                        </a:rPr>
                        <a:t>-</a:t>
                      </a:r>
                      <a:endParaRPr kumimoji="1" lang="ja-JP" altLang="en-US" sz="900">
                        <a:solidFill>
                          <a:srgbClr val="0D0D0D"/>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kern="1200">
                          <a:solidFill>
                            <a:srgbClr val="0D0D0D"/>
                          </a:solidFill>
                          <a:latin typeface="Meiryo"/>
                          <a:ea typeface="Meiryo"/>
                          <a:cs typeface="+mn-cs"/>
                        </a:rPr>
                        <a:t>-</a:t>
                      </a:r>
                      <a:endParaRPr kumimoji="1" lang="ja-JP" altLang="en-US" sz="900">
                        <a:solidFill>
                          <a:srgbClr val="0D0D0D"/>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kern="1200">
                          <a:solidFill>
                            <a:srgbClr val="0D0D0D"/>
                          </a:solidFill>
                          <a:latin typeface="Meiryo"/>
                          <a:ea typeface="Meiryo"/>
                          <a:cs typeface="+mn-cs"/>
                        </a:rPr>
                        <a:t>-</a:t>
                      </a:r>
                      <a:endParaRPr kumimoji="1" lang="ja-JP" altLang="en-US" sz="900">
                        <a:solidFill>
                          <a:srgbClr val="0D0D0D"/>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a:solidFill>
                            <a:srgbClr val="0D0D0D"/>
                          </a:solidFill>
                          <a:latin typeface="Meiryo"/>
                          <a:ea typeface="Meiryo"/>
                        </a:rPr>
                        <a:t>-</a:t>
                      </a:r>
                      <a:endParaRPr kumimoji="1" lang="ja-JP" altLang="en-US" sz="900">
                        <a:solidFill>
                          <a:srgbClr val="0D0D0D"/>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3112060797"/>
                  </a:ext>
                </a:extLst>
              </a:tr>
              <a:tr h="512299">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800" b="0" kern="1200">
                          <a:solidFill>
                            <a:schemeClr val="bg1"/>
                          </a:solidFill>
                          <a:latin typeface="Meiryo" panose="020B0604030504040204" pitchFamily="34" charset="-128"/>
                          <a:ea typeface="Meiryo" panose="020B0604030504040204" pitchFamily="34" charset="-128"/>
                          <a:cs typeface="+mn-cs"/>
                        </a:rPr>
                        <a:t>広告タイプ</a:t>
                      </a:r>
                      <a:r>
                        <a:rPr kumimoji="1" lang="en-US" altLang="ja-JP" sz="800" b="0" kern="1200">
                          <a:solidFill>
                            <a:schemeClr val="bg1"/>
                          </a:solidFill>
                          <a:latin typeface="Meiryo" panose="020B0604030504040204" pitchFamily="34" charset="-128"/>
                          <a:ea typeface="Meiryo" panose="020B0604030504040204" pitchFamily="34" charset="-128"/>
                          <a:cs typeface="+mn-cs"/>
                        </a:rPr>
                        <a:t>/</a:t>
                      </a:r>
                      <a:r>
                        <a:rPr kumimoji="1" lang="ja-JP" altLang="en-US" sz="800" b="0" kern="1200">
                          <a:solidFill>
                            <a:schemeClr val="bg1"/>
                          </a:solidFill>
                          <a:latin typeface="Meiryo" panose="020B0604030504040204" pitchFamily="34" charset="-128"/>
                          <a:ea typeface="Meiryo" panose="020B0604030504040204" pitchFamily="34" charset="-128"/>
                          <a:cs typeface="+mn-cs"/>
                        </a:rPr>
                        <a:t>メインメディアの</a:t>
                      </a:r>
                      <a:endParaRPr kumimoji="1" lang="en-US" altLang="ja-JP" sz="800" b="0" kern="1200">
                        <a:solidFill>
                          <a:schemeClr val="bg1"/>
                        </a:solidFill>
                        <a:latin typeface="Meiryo" panose="020B0604030504040204" pitchFamily="34" charset="-128"/>
                        <a:ea typeface="Meiryo" panose="020B0604030504040204" pitchFamily="34" charset="-128"/>
                        <a:cs typeface="+mn-cs"/>
                      </a:endParaRPr>
                    </a:p>
                    <a:p>
                      <a:pPr algn="ctr"/>
                      <a:r>
                        <a:rPr kumimoji="1" lang="ja-JP" altLang="en-US" sz="800" b="0" kern="1200">
                          <a:solidFill>
                            <a:schemeClr val="bg1"/>
                          </a:solidFill>
                          <a:latin typeface="Meiryo" panose="020B0604030504040204" pitchFamily="34" charset="-128"/>
                          <a:ea typeface="Meiryo" panose="020B0604030504040204" pitchFamily="34" charset="-128"/>
                          <a:cs typeface="+mn-cs"/>
                        </a:rPr>
                        <a:t>形式</a:t>
                      </a:r>
                      <a:r>
                        <a:rPr kumimoji="1" lang="en-US" altLang="ja-JP" sz="800" b="0" kern="1200">
                          <a:solidFill>
                            <a:schemeClr val="bg1"/>
                          </a:solidFill>
                          <a:latin typeface="Meiryo" panose="020B0604030504040204" pitchFamily="34" charset="-128"/>
                          <a:ea typeface="Meiryo" panose="020B0604030504040204" pitchFamily="34" charset="-128"/>
                          <a:cs typeface="+mn-cs"/>
                        </a:rPr>
                        <a:t>/</a:t>
                      </a:r>
                      <a:r>
                        <a:rPr kumimoji="1" lang="ja-JP" altLang="en-US" sz="800" b="0" kern="1200">
                          <a:solidFill>
                            <a:schemeClr val="bg1"/>
                          </a:solidFill>
                          <a:latin typeface="Meiryo" panose="020B0604030504040204" pitchFamily="34" charset="-128"/>
                          <a:ea typeface="Meiryo" panose="020B0604030504040204" pitchFamily="34" charset="-128"/>
                          <a:cs typeface="+mn-cs"/>
                        </a:rPr>
                        <a:t>アスペクト比</a:t>
                      </a:r>
                    </a:p>
                  </a:txBody>
                  <a:tcPr marL="0" marR="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1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kern="1200" dirty="0">
                          <a:solidFill>
                            <a:srgbClr val="0D0D0D"/>
                          </a:solidFill>
                          <a:latin typeface="Meiryo" panose="020B0604030504040204" pitchFamily="34" charset="-128"/>
                          <a:ea typeface="Meiryo" panose="020B0604030504040204" pitchFamily="34" charset="-128"/>
                          <a:cs typeface="+mn-cs"/>
                        </a:rPr>
                        <a:t>【</a:t>
                      </a:r>
                      <a:r>
                        <a:rPr kumimoji="1" lang="ja-JP" altLang="en-US" sz="900" kern="1200" dirty="0">
                          <a:solidFill>
                            <a:srgbClr val="0D0D0D"/>
                          </a:solidFill>
                          <a:latin typeface="Meiryo" panose="020B0604030504040204" pitchFamily="34" charset="-128"/>
                          <a:ea typeface="Meiryo" panose="020B0604030504040204" pitchFamily="34" charset="-128"/>
                          <a:cs typeface="+mn-cs"/>
                        </a:rPr>
                        <a:t>スマートフォン</a:t>
                      </a:r>
                      <a:r>
                        <a:rPr kumimoji="1" lang="en-US" altLang="ja-JP" sz="900" kern="1200" dirty="0">
                          <a:solidFill>
                            <a:srgbClr val="0D0D0D"/>
                          </a:solidFill>
                          <a:latin typeface="Meiryo" panose="020B0604030504040204" pitchFamily="34" charset="-128"/>
                          <a:ea typeface="Meiryo" panose="020B0604030504040204" pitchFamily="34" charset="-128"/>
                          <a:cs typeface="+mn-cs"/>
                        </a:rPr>
                        <a:t>】</a:t>
                      </a:r>
                      <a:r>
                        <a:rPr kumimoji="1" lang="ja-JP" altLang="en-US" sz="900" kern="1200" dirty="0">
                          <a:solidFill>
                            <a:srgbClr val="0D0D0D"/>
                          </a:solidFill>
                          <a:latin typeface="Meiryo" panose="020B0604030504040204" pitchFamily="34" charset="-128"/>
                          <a:ea typeface="Meiryo" panose="020B0604030504040204" pitchFamily="34" charset="-128"/>
                          <a:cs typeface="+mn-cs"/>
                        </a:rPr>
                        <a:t>バナー</a:t>
                      </a:r>
                      <a:r>
                        <a:rPr kumimoji="1" lang="en-US" altLang="ja-JP" sz="900" kern="1200" dirty="0">
                          <a:solidFill>
                            <a:srgbClr val="0D0D0D"/>
                          </a:solidFill>
                          <a:latin typeface="Meiryo" panose="020B0604030504040204" pitchFamily="34" charset="-128"/>
                          <a:ea typeface="Meiryo" panose="020B0604030504040204" pitchFamily="34" charset="-128"/>
                          <a:cs typeface="+mn-cs"/>
                        </a:rPr>
                        <a:t>/</a:t>
                      </a:r>
                      <a:r>
                        <a:rPr kumimoji="1" lang="ja-JP" altLang="en-US" sz="900" kern="1200" dirty="0">
                          <a:solidFill>
                            <a:srgbClr val="0D0D0D"/>
                          </a:solidFill>
                          <a:latin typeface="Meiryo" panose="020B0604030504040204" pitchFamily="34" charset="-128"/>
                          <a:ea typeface="Meiryo" panose="020B0604030504040204" pitchFamily="34" charset="-128"/>
                          <a:cs typeface="+mn-cs"/>
                        </a:rPr>
                        <a:t>画像</a:t>
                      </a:r>
                      <a:r>
                        <a:rPr kumimoji="1" lang="en-US" altLang="ja-JP" sz="900" kern="1200" dirty="0">
                          <a:solidFill>
                            <a:srgbClr val="0D0D0D"/>
                          </a:solidFill>
                          <a:latin typeface="Meiryo" panose="020B0604030504040204" pitchFamily="34" charset="-128"/>
                          <a:ea typeface="Meiryo" panose="020B0604030504040204" pitchFamily="34" charset="-128"/>
                          <a:cs typeface="+mn-cs"/>
                        </a:rPr>
                        <a:t>/1</a:t>
                      </a:r>
                      <a:r>
                        <a:rPr kumimoji="1" lang="ja-JP" altLang="en-US" sz="900" kern="1200" dirty="0">
                          <a:solidFill>
                            <a:srgbClr val="0D0D0D"/>
                          </a:solidFill>
                          <a:latin typeface="Meiryo" panose="020B0604030504040204" pitchFamily="34" charset="-128"/>
                          <a:ea typeface="Meiryo" panose="020B0604030504040204" pitchFamily="34" charset="-128"/>
                          <a:cs typeface="+mn-cs"/>
                        </a:rPr>
                        <a:t>：</a:t>
                      </a:r>
                      <a:r>
                        <a:rPr kumimoji="1" lang="en-US" altLang="ja-JP" sz="900" kern="1200" dirty="0">
                          <a:solidFill>
                            <a:srgbClr val="0D0D0D"/>
                          </a:solidFill>
                          <a:latin typeface="Meiryo" panose="020B0604030504040204" pitchFamily="34" charset="-128"/>
                          <a:ea typeface="Meiryo" panose="020B0604030504040204" pitchFamily="34" charset="-128"/>
                          <a:cs typeface="+mn-cs"/>
                        </a:rPr>
                        <a:t>1</a:t>
                      </a:r>
                      <a:r>
                        <a:rPr kumimoji="1" lang="ja-JP" altLang="en-US" sz="900" kern="1200" dirty="0">
                          <a:solidFill>
                            <a:srgbClr val="0D0D0D"/>
                          </a:solidFill>
                          <a:latin typeface="Meiryo" panose="020B0604030504040204" pitchFamily="34" charset="-128"/>
                          <a:ea typeface="Meiryo" panose="020B0604030504040204" pitchFamily="34" charset="-128"/>
                          <a:cs typeface="+mn-cs"/>
                        </a:rPr>
                        <a:t>　バナー</a:t>
                      </a:r>
                      <a:r>
                        <a:rPr kumimoji="1" lang="en-US" altLang="ja-JP" sz="900" kern="1200" dirty="0">
                          <a:solidFill>
                            <a:srgbClr val="0D0D0D"/>
                          </a:solidFill>
                          <a:latin typeface="Meiryo" panose="020B0604030504040204" pitchFamily="34" charset="-128"/>
                          <a:ea typeface="Meiryo" panose="020B0604030504040204" pitchFamily="34" charset="-128"/>
                          <a:cs typeface="+mn-cs"/>
                        </a:rPr>
                        <a:t>/</a:t>
                      </a:r>
                      <a:r>
                        <a:rPr kumimoji="1" lang="ja-JP" altLang="en-US" sz="900" kern="1200" dirty="0">
                          <a:solidFill>
                            <a:srgbClr val="0D0D0D"/>
                          </a:solidFill>
                          <a:latin typeface="Meiryo" panose="020B0604030504040204" pitchFamily="34" charset="-128"/>
                          <a:ea typeface="Meiryo" panose="020B0604030504040204" pitchFamily="34" charset="-128"/>
                          <a:cs typeface="+mn-cs"/>
                        </a:rPr>
                        <a:t>動画</a:t>
                      </a:r>
                      <a:r>
                        <a:rPr kumimoji="1" lang="en-US" altLang="ja-JP" sz="900" kern="1200" dirty="0">
                          <a:solidFill>
                            <a:srgbClr val="0D0D0D"/>
                          </a:solidFill>
                          <a:latin typeface="Meiryo" panose="020B0604030504040204" pitchFamily="34" charset="-128"/>
                          <a:ea typeface="Meiryo" panose="020B0604030504040204" pitchFamily="34" charset="-128"/>
                          <a:cs typeface="+mn-cs"/>
                        </a:rPr>
                        <a:t>/1</a:t>
                      </a:r>
                      <a:r>
                        <a:rPr kumimoji="1" lang="ja-JP" altLang="en-US" sz="900" kern="1200" dirty="0">
                          <a:solidFill>
                            <a:srgbClr val="0D0D0D"/>
                          </a:solidFill>
                          <a:latin typeface="Meiryo" panose="020B0604030504040204" pitchFamily="34" charset="-128"/>
                          <a:ea typeface="Meiryo" panose="020B0604030504040204" pitchFamily="34" charset="-128"/>
                          <a:cs typeface="+mn-cs"/>
                        </a:rPr>
                        <a:t>：</a:t>
                      </a:r>
                      <a:r>
                        <a:rPr kumimoji="1" lang="en-US" altLang="ja-JP" sz="900" kern="1200" dirty="0">
                          <a:solidFill>
                            <a:srgbClr val="0D0D0D"/>
                          </a:solidFill>
                          <a:latin typeface="Meiryo" panose="020B0604030504040204" pitchFamily="34" charset="-128"/>
                          <a:ea typeface="Meiryo" panose="020B0604030504040204" pitchFamily="34" charset="-128"/>
                          <a:cs typeface="+mn-cs"/>
                        </a:rPr>
                        <a:t>1</a:t>
                      </a:r>
                    </a:p>
                  </a:txBody>
                  <a:tcPr marL="0" marR="0" marT="72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algn="ctr"/>
                      <a:endParaRPr kumimoji="1" lang="ja-JP" altLang="en-US" sz="800">
                        <a:solidFill>
                          <a:schemeClr val="tx1">
                            <a:lumMod val="65000"/>
                            <a:lumOff val="35000"/>
                          </a:schemeClr>
                        </a:solidFill>
                        <a:latin typeface="+mj-lt"/>
                        <a:ea typeface="+mj-ea"/>
                      </a:endParaRPr>
                    </a:p>
                  </a:txBody>
                  <a:tcPr anchor="ctr">
                    <a:lnL w="6350" cap="flat" cmpd="sng" algn="ctr">
                      <a:noFill/>
                      <a:prstDash val="dot"/>
                      <a:round/>
                      <a:headEnd type="none" w="med" len="med"/>
                      <a:tailEnd type="none" w="med" len="med"/>
                    </a:lnL>
                    <a:lnR w="6350" cap="flat" cmpd="sng" algn="ctr">
                      <a:no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pPr algn="ctr"/>
                      <a:endParaRPr kumimoji="1" lang="ja-JP" altLang="en-US" sz="800">
                        <a:solidFill>
                          <a:schemeClr val="tx1">
                            <a:lumMod val="65000"/>
                            <a:lumOff val="35000"/>
                          </a:schemeClr>
                        </a:solidFill>
                        <a:latin typeface="+mj-lt"/>
                        <a:ea typeface="+mj-ea"/>
                      </a:endParaRPr>
                    </a:p>
                  </a:txBody>
                  <a:tcPr anchor="ctr">
                    <a:lnL w="6350" cap="flat" cmpd="sng" algn="ctr">
                      <a:noFill/>
                      <a:prstDash val="dot"/>
                      <a:round/>
                      <a:headEnd type="none" w="med" len="med"/>
                      <a:tailEnd type="none" w="med" len="med"/>
                    </a:lnL>
                    <a:lnR w="6350" cap="flat" cmpd="sng" algn="ctr">
                      <a:no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pPr algn="ctr"/>
                      <a:endParaRPr kumimoji="1" lang="ja-JP" altLang="en-US" sz="800">
                        <a:solidFill>
                          <a:schemeClr val="tx1">
                            <a:lumMod val="65000"/>
                            <a:lumOff val="35000"/>
                          </a:schemeClr>
                        </a:solidFill>
                        <a:latin typeface="+mj-lt"/>
                        <a:ea typeface="+mj-ea"/>
                      </a:endParaRPr>
                    </a:p>
                  </a:txBody>
                  <a:tcPr anchor="ctr">
                    <a:lnL w="6350" cap="flat" cmpd="sng" algn="ctr">
                      <a:noFill/>
                      <a:prstDash val="dot"/>
                      <a:round/>
                      <a:headEnd type="none" w="med" len="med"/>
                      <a:tailEnd type="none" w="med" len="med"/>
                    </a:lnL>
                    <a:lnR w="6350" cap="flat" cmpd="sng" algn="ctr">
                      <a:no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a:solidFill>
                          <a:schemeClr val="tx1">
                            <a:lumMod val="65000"/>
                            <a:lumOff val="35000"/>
                          </a:schemeClr>
                        </a:solidFill>
                        <a:latin typeface="+mj-lt"/>
                        <a:ea typeface="+mj-ea"/>
                      </a:endParaRPr>
                    </a:p>
                  </a:txBody>
                  <a:tcPr anchor="ctr">
                    <a:lnL w="6350" cap="flat" cmpd="sng" algn="ctr">
                      <a:no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extLst>
                  <a:ext uri="{0D108BD9-81ED-4DB2-BD59-A6C34878D82A}">
                    <a16:rowId xmlns:a16="http://schemas.microsoft.com/office/drawing/2014/main" val="384434171"/>
                  </a:ext>
                </a:extLst>
              </a:tr>
              <a:tr h="434168">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バナー</a:t>
                      </a:r>
                      <a:r>
                        <a:rPr kumimoji="1" lang="en-US" altLang="ja-JP" sz="900" b="0" kern="1200">
                          <a:solidFill>
                            <a:schemeClr val="bg1"/>
                          </a:solidFill>
                          <a:latin typeface="Meiryo" panose="020B0604030504040204" pitchFamily="34" charset="-128"/>
                          <a:ea typeface="Meiryo" panose="020B0604030504040204" pitchFamily="34" charset="-128"/>
                          <a:cs typeface="+mn-cs"/>
                        </a:rPr>
                        <a:t>/</a:t>
                      </a:r>
                      <a:r>
                        <a:rPr kumimoji="1" lang="ja-JP" altLang="en-US" sz="900" b="0" kern="1200">
                          <a:solidFill>
                            <a:schemeClr val="bg1"/>
                          </a:solidFill>
                          <a:latin typeface="Meiryo" panose="020B0604030504040204" pitchFamily="34" charset="-128"/>
                          <a:ea typeface="Meiryo" panose="020B0604030504040204" pitchFamily="34" charset="-128"/>
                          <a:cs typeface="+mn-cs"/>
                        </a:rPr>
                        <a:t>動画</a:t>
                      </a:r>
                      <a:r>
                        <a:rPr kumimoji="1" lang="en-US" altLang="ja-JP" sz="900" b="0" kern="1200">
                          <a:solidFill>
                            <a:schemeClr val="bg1"/>
                          </a:solidFill>
                          <a:latin typeface="Meiryo" panose="020B0604030504040204" pitchFamily="34" charset="-128"/>
                          <a:ea typeface="Meiryo" panose="020B0604030504040204" pitchFamily="34" charset="-128"/>
                          <a:cs typeface="+mn-cs"/>
                        </a:rPr>
                        <a:t>/16</a:t>
                      </a:r>
                      <a:r>
                        <a:rPr kumimoji="1" lang="ja-JP" altLang="en-US" sz="900" b="0" kern="1200">
                          <a:solidFill>
                            <a:schemeClr val="bg1"/>
                          </a:solidFill>
                          <a:latin typeface="Meiryo" panose="020B0604030504040204" pitchFamily="34" charset="-128"/>
                          <a:ea typeface="Meiryo" panose="020B0604030504040204" pitchFamily="34" charset="-128"/>
                          <a:cs typeface="+mn-cs"/>
                        </a:rPr>
                        <a:t>：</a:t>
                      </a:r>
                      <a:r>
                        <a:rPr kumimoji="1" lang="en-US" altLang="ja-JP" sz="900" b="0" kern="1200">
                          <a:solidFill>
                            <a:schemeClr val="bg1"/>
                          </a:solidFill>
                          <a:latin typeface="Meiryo" panose="020B0604030504040204" pitchFamily="34" charset="-128"/>
                          <a:ea typeface="Meiryo" panose="020B0604030504040204" pitchFamily="34" charset="-128"/>
                          <a:cs typeface="+mn-cs"/>
                        </a:rPr>
                        <a:t>9</a:t>
                      </a:r>
                      <a:r>
                        <a:rPr kumimoji="1" lang="ja-JP" altLang="en-US" sz="900" b="0" kern="1200">
                          <a:solidFill>
                            <a:schemeClr val="bg1"/>
                          </a:solidFill>
                          <a:latin typeface="Meiryo" panose="020B0604030504040204" pitchFamily="34" charset="-128"/>
                          <a:ea typeface="Meiryo" panose="020B0604030504040204" pitchFamily="34" charset="-128"/>
                          <a:cs typeface="+mn-cs"/>
                        </a:rPr>
                        <a:t>広告</a:t>
                      </a:r>
                    </a:p>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タップ後の動作</a:t>
                      </a:r>
                    </a:p>
                  </a:txBody>
                  <a:tcPr marL="0" marR="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1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kern="1200" dirty="0">
                          <a:solidFill>
                            <a:srgbClr val="0D0D0D"/>
                          </a:solidFill>
                          <a:latin typeface="Meiryo" panose="020B0604030504040204" pitchFamily="34" charset="-128"/>
                          <a:ea typeface="Meiryo" panose="020B0604030504040204" pitchFamily="34" charset="-128"/>
                          <a:cs typeface="+mn-cs"/>
                        </a:rPr>
                        <a:t>動画をフルスクリーンで再生する（</a:t>
                      </a:r>
                      <a:r>
                        <a:rPr kumimoji="1" lang="en" altLang="ja-JP" sz="900" kern="1200" dirty="0">
                          <a:solidFill>
                            <a:srgbClr val="0D0D0D"/>
                          </a:solidFill>
                          <a:latin typeface="Meiryo" panose="020B0604030504040204" pitchFamily="34" charset="-128"/>
                          <a:ea typeface="Meiryo" panose="020B0604030504040204" pitchFamily="34" charset="-128"/>
                          <a:cs typeface="+mn-cs"/>
                        </a:rPr>
                        <a:t>for view</a:t>
                      </a:r>
                      <a:r>
                        <a:rPr kumimoji="1" lang="ja-JP" altLang="en" sz="900" kern="1200" dirty="0">
                          <a:solidFill>
                            <a:srgbClr val="0D0D0D"/>
                          </a:solidFill>
                          <a:latin typeface="Meiryo" panose="020B0604030504040204" pitchFamily="34" charset="-128"/>
                          <a:ea typeface="Meiryo" panose="020B0604030504040204" pitchFamily="34" charset="-128"/>
                          <a:cs typeface="+mn-cs"/>
                        </a:rPr>
                        <a:t>）　</a:t>
                      </a:r>
                      <a:r>
                        <a:rPr kumimoji="1" lang="en" altLang="ja-JP" sz="900" kern="1200" dirty="0">
                          <a:solidFill>
                            <a:srgbClr val="0D0D0D"/>
                          </a:solidFill>
                          <a:latin typeface="Meiryo" panose="020B0604030504040204" pitchFamily="34" charset="-128"/>
                          <a:ea typeface="Meiryo" panose="020B0604030504040204" pitchFamily="34" charset="-128"/>
                          <a:cs typeface="+mn-cs"/>
                        </a:rPr>
                        <a:t>/</a:t>
                      </a:r>
                      <a:r>
                        <a:rPr kumimoji="1" lang="ja-JP" altLang="en" sz="900" kern="1200" dirty="0">
                          <a:solidFill>
                            <a:srgbClr val="0D0D0D"/>
                          </a:solidFill>
                          <a:latin typeface="Meiryo" panose="020B0604030504040204" pitchFamily="34" charset="-128"/>
                          <a:ea typeface="Meiryo" panose="020B0604030504040204" pitchFamily="34" charset="-128"/>
                          <a:cs typeface="+mn-cs"/>
                        </a:rPr>
                        <a:t>　</a:t>
                      </a:r>
                      <a:r>
                        <a:rPr kumimoji="1" lang="ja-JP" altLang="en-US" sz="900" kern="1200" dirty="0">
                          <a:solidFill>
                            <a:srgbClr val="0D0D0D"/>
                          </a:solidFill>
                          <a:latin typeface="Meiryo" panose="020B0604030504040204" pitchFamily="34" charset="-128"/>
                          <a:ea typeface="Meiryo" panose="020B0604030504040204" pitchFamily="34" charset="-128"/>
                          <a:cs typeface="+mn-cs"/>
                        </a:rPr>
                        <a:t>ランディングページを表示する（</a:t>
                      </a:r>
                      <a:r>
                        <a:rPr kumimoji="1" lang="en" altLang="ja-JP" sz="900" kern="1200" dirty="0">
                          <a:solidFill>
                            <a:srgbClr val="0D0D0D"/>
                          </a:solidFill>
                          <a:latin typeface="Meiryo" panose="020B0604030504040204" pitchFamily="34" charset="-128"/>
                          <a:ea typeface="Meiryo" panose="020B0604030504040204" pitchFamily="34" charset="-128"/>
                          <a:cs typeface="+mn-cs"/>
                        </a:rPr>
                        <a:t>for click</a:t>
                      </a:r>
                      <a:r>
                        <a:rPr kumimoji="1" lang="ja-JP" altLang="en" sz="900" kern="1200" dirty="0">
                          <a:solidFill>
                            <a:srgbClr val="0D0D0D"/>
                          </a:solidFill>
                          <a:latin typeface="Meiryo" panose="020B0604030504040204" pitchFamily="34" charset="-128"/>
                          <a:ea typeface="Meiryo" panose="020B0604030504040204" pitchFamily="34" charset="-128"/>
                          <a:cs typeface="+mn-cs"/>
                        </a:rPr>
                        <a:t>）</a:t>
                      </a:r>
                    </a:p>
                  </a:txBody>
                  <a:tcPr marL="0" marR="0" marT="72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222981766"/>
                  </a:ext>
                </a:extLst>
              </a:tr>
              <a:tr h="27135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デバイス</a:t>
                      </a:r>
                    </a:p>
                  </a:txBody>
                  <a:tcPr marL="0" marR="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1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kern="1200" dirty="0">
                          <a:solidFill>
                            <a:srgbClr val="0D0D0D"/>
                          </a:solidFill>
                          <a:latin typeface="Meiryo" panose="020B0604030504040204" pitchFamily="34" charset="-128"/>
                          <a:ea typeface="Meiryo" panose="020B0604030504040204" pitchFamily="34" charset="-128"/>
                          <a:cs typeface="+mn-cs"/>
                        </a:rPr>
                        <a:t>スマートフォン（ウェブ</a:t>
                      </a:r>
                      <a:r>
                        <a:rPr kumimoji="1" lang="en-US" altLang="ja-JP" sz="900" kern="1200" dirty="0">
                          <a:solidFill>
                            <a:srgbClr val="0D0D0D"/>
                          </a:solidFill>
                          <a:latin typeface="Meiryo" panose="020B0604030504040204" pitchFamily="34" charset="-128"/>
                          <a:ea typeface="Meiryo" panose="020B0604030504040204" pitchFamily="34" charset="-128"/>
                          <a:cs typeface="+mn-cs"/>
                        </a:rPr>
                        <a:t>/</a:t>
                      </a:r>
                      <a:r>
                        <a:rPr kumimoji="1" lang="ja-JP" altLang="en-US" sz="900" kern="1200" dirty="0">
                          <a:solidFill>
                            <a:srgbClr val="0D0D0D"/>
                          </a:solidFill>
                          <a:latin typeface="Meiryo" panose="020B0604030504040204" pitchFamily="34" charset="-128"/>
                          <a:ea typeface="Meiryo" panose="020B0604030504040204" pitchFamily="34" charset="-128"/>
                          <a:cs typeface="+mn-cs"/>
                        </a:rPr>
                        <a:t>アプリ）</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メイリオ"/>
                        <a:ea typeface="メイリオ"/>
                        <a:cs typeface="+mn-cs"/>
                      </a:endParaRPr>
                    </a:p>
                  </a:txBody>
                  <a:tcPr anchor="ctr">
                    <a:lnL w="6350" cap="flat" cmpd="sng" algn="ctr">
                      <a:noFill/>
                      <a:prstDash val="dot"/>
                      <a:round/>
                      <a:headEnd type="none" w="med" len="med"/>
                      <a:tailEnd type="none" w="med" len="med"/>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メイリオ"/>
                        <a:ea typeface="メイリオ"/>
                        <a:cs typeface="+mn-cs"/>
                      </a:endParaRPr>
                    </a:p>
                  </a:txBody>
                  <a:tcPr anchor="ctr">
                    <a:lnL w="6350" cap="flat" cmpd="sng" algn="ctr">
                      <a:noFill/>
                      <a:prstDash val="dot"/>
                      <a:round/>
                      <a:headEnd type="none" w="med" len="med"/>
                      <a:tailEnd type="none" w="med" len="med"/>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メイリオ"/>
                        <a:ea typeface="メイリオ"/>
                        <a:cs typeface="+mn-cs"/>
                      </a:endParaRPr>
                    </a:p>
                  </a:txBody>
                  <a:tcPr anchor="ctr">
                    <a:lnL w="6350" cap="flat" cmpd="sng" algn="ctr">
                      <a:noFill/>
                      <a:prstDash val="dot"/>
                      <a:round/>
                      <a:headEnd type="none" w="med" len="med"/>
                      <a:tailEnd type="none" w="med" len="med"/>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メイリオ"/>
                        <a:ea typeface="メイリオ"/>
                        <a:cs typeface="+mn-cs"/>
                      </a:endParaRPr>
                    </a:p>
                  </a:txBody>
                  <a:tcPr anchor="ctr">
                    <a:lnL w="6350" cap="flat" cmpd="sng" algn="ctr">
                      <a:noFill/>
                      <a:prstDash val="dot"/>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extLst>
                  <a:ext uri="{0D108BD9-81ED-4DB2-BD59-A6C34878D82A}">
                    <a16:rowId xmlns:a16="http://schemas.microsoft.com/office/drawing/2014/main" val="3931917948"/>
                  </a:ext>
                </a:extLst>
              </a:tr>
              <a:tr h="27135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掲載面</a:t>
                      </a:r>
                    </a:p>
                  </a:txBody>
                  <a:tcPr marL="0" marR="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1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kern="1200" dirty="0">
                          <a:solidFill>
                            <a:srgbClr val="0D0D0D"/>
                          </a:solidFill>
                          <a:latin typeface="Meiryo" panose="020B0604030504040204" pitchFamily="34" charset="-128"/>
                          <a:ea typeface="Meiryo" panose="020B0604030504040204" pitchFamily="34" charset="-128"/>
                          <a:cs typeface="+mn-cs"/>
                        </a:rPr>
                        <a:t>Yahoo! JAPAN</a:t>
                      </a:r>
                      <a:r>
                        <a:rPr kumimoji="1" lang="ja-JP" altLang="en-US" sz="900" kern="1200" dirty="0">
                          <a:solidFill>
                            <a:srgbClr val="0D0D0D"/>
                          </a:solidFill>
                          <a:latin typeface="Meiryo" panose="020B0604030504040204" pitchFamily="34" charset="-128"/>
                          <a:ea typeface="Meiryo" panose="020B0604030504040204" pitchFamily="34" charset="-128"/>
                          <a:cs typeface="+mn-cs"/>
                        </a:rPr>
                        <a:t>　トップページ</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6350" cap="flat" cmpd="sng" algn="ctr">
                      <a:noFill/>
                      <a:prstDash val="dot"/>
                      <a:round/>
                      <a:headEnd type="none" w="med" len="med"/>
                      <a:tailEnd type="none" w="med" len="med"/>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6350" cap="flat" cmpd="sng" algn="ctr">
                      <a:noFill/>
                      <a:prstDash val="dot"/>
                      <a:round/>
                      <a:headEnd type="none" w="med" len="med"/>
                      <a:tailEnd type="none" w="med" len="med"/>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6350" cap="flat" cmpd="sng" algn="ctr">
                      <a:noFill/>
                      <a:prstDash val="dot"/>
                      <a:round/>
                      <a:headEnd type="none" w="med" len="med"/>
                      <a:tailEnd type="none" w="med" len="med"/>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6350" cap="flat" cmpd="sng" algn="ctr">
                      <a:noFill/>
                      <a:prstDash val="dot"/>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extLst>
                  <a:ext uri="{0D108BD9-81ED-4DB2-BD59-A6C34878D82A}">
                    <a16:rowId xmlns:a16="http://schemas.microsoft.com/office/drawing/2014/main" val="787314208"/>
                  </a:ext>
                </a:extLst>
              </a:tr>
              <a:tr h="27135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掲載場所</a:t>
                      </a:r>
                    </a:p>
                  </a:txBody>
                  <a:tcPr marL="0" marR="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1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kern="1200" dirty="0">
                          <a:solidFill>
                            <a:srgbClr val="0D0D0D"/>
                          </a:solidFill>
                          <a:latin typeface="Meiryo"/>
                          <a:ea typeface="Meiryo"/>
                          <a:cs typeface="+mn-cs"/>
                        </a:rPr>
                        <a:t>Yahoo! JAPAN</a:t>
                      </a:r>
                      <a:r>
                        <a:rPr kumimoji="1" lang="ja-JP" altLang="en-US" sz="900" kern="1200" dirty="0">
                          <a:solidFill>
                            <a:srgbClr val="0D0D0D"/>
                          </a:solidFill>
                          <a:latin typeface="Meiryo"/>
                          <a:ea typeface="Meiryo"/>
                          <a:cs typeface="+mn-cs"/>
                        </a:rPr>
                        <a:t>　トップページ　および　</a:t>
                      </a:r>
                      <a:r>
                        <a:rPr kumimoji="1" lang="en-US" altLang="ja-JP" sz="900" kern="1200" dirty="0">
                          <a:solidFill>
                            <a:srgbClr val="0D0D0D"/>
                          </a:solidFill>
                          <a:latin typeface="Meiryo"/>
                          <a:ea typeface="Meiryo"/>
                          <a:cs typeface="+mn-cs"/>
                        </a:rPr>
                        <a:t>Yahoo! JAPAN</a:t>
                      </a:r>
                      <a:r>
                        <a:rPr kumimoji="1" lang="ja-JP" altLang="en-US" sz="900" kern="1200" dirty="0">
                          <a:solidFill>
                            <a:srgbClr val="0D0D0D"/>
                          </a:solidFill>
                          <a:latin typeface="Meiryo"/>
                          <a:ea typeface="Meiryo"/>
                          <a:cs typeface="+mn-cs"/>
                        </a:rPr>
                        <a:t>アプリのファーストビュー</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mn-lt"/>
                        <a:ea typeface="+mn-ea"/>
                        <a:cs typeface="+mn-cs"/>
                      </a:endParaRPr>
                    </a:p>
                  </a:txBody>
                  <a:tcPr anchor="ctr">
                    <a:lnL w="6350" cap="flat" cmpd="sng" algn="ctr">
                      <a:noFill/>
                      <a:prstDash val="dot"/>
                      <a:round/>
                      <a:headEnd type="none" w="med" len="med"/>
                      <a:tailEnd type="none" w="med" len="med"/>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mn-lt"/>
                        <a:ea typeface="+mn-ea"/>
                        <a:cs typeface="+mn-cs"/>
                      </a:endParaRPr>
                    </a:p>
                  </a:txBody>
                  <a:tcPr anchor="ctr">
                    <a:lnL w="6350" cap="flat" cmpd="sng" algn="ctr">
                      <a:noFill/>
                      <a:prstDash val="dot"/>
                      <a:round/>
                      <a:headEnd type="none" w="med" len="med"/>
                      <a:tailEnd type="none" w="med" len="med"/>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6350" cap="flat" cmpd="sng" algn="ctr">
                      <a:noFill/>
                      <a:prstDash val="dot"/>
                      <a:round/>
                      <a:headEnd type="none" w="med" len="med"/>
                      <a:tailEnd type="none" w="med" len="med"/>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mn-lt"/>
                        <a:ea typeface="+mn-ea"/>
                        <a:cs typeface="+mn-cs"/>
                      </a:endParaRPr>
                    </a:p>
                  </a:txBody>
                  <a:tcPr anchor="ctr">
                    <a:lnL w="6350" cap="flat" cmpd="sng" algn="ctr">
                      <a:noFill/>
                      <a:prstDash val="dot"/>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extLst>
                  <a:ext uri="{0D108BD9-81ED-4DB2-BD59-A6C34878D82A}">
                    <a16:rowId xmlns:a16="http://schemas.microsoft.com/office/drawing/2014/main" val="3066738162"/>
                  </a:ext>
                </a:extLst>
              </a:tr>
              <a:tr h="27135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掲載期間</a:t>
                      </a:r>
                    </a:p>
                  </a:txBody>
                  <a:tcPr marL="0" marR="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1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rtl="0" eaLnBrk="1" fontAlgn="auto" latinLnBrk="0" hangingPunct="1">
                        <a:lnSpc>
                          <a:spcPct val="100000"/>
                        </a:lnSpc>
                        <a:spcBef>
                          <a:spcPts val="0"/>
                        </a:spcBef>
                        <a:spcAft>
                          <a:spcPts val="0"/>
                        </a:spcAft>
                        <a:buClrTx/>
                        <a:buSzTx/>
                        <a:buFontTx/>
                        <a:buNone/>
                      </a:pPr>
                      <a:r>
                        <a:rPr lang="en-US" altLang="ja-JP" sz="900" b="0" i="0" u="none" strike="noStrike" kern="1200" cap="none" spc="0" normalizeH="0" baseline="0" noProof="0" dirty="0">
                          <a:ln>
                            <a:noFill/>
                          </a:ln>
                          <a:solidFill>
                            <a:srgbClr val="0D0D0D"/>
                          </a:solidFill>
                          <a:effectLst/>
                          <a:uLnTx/>
                          <a:uFillTx/>
                          <a:latin typeface="Meiryo"/>
                          <a:ea typeface="Meiryo"/>
                          <a:cs typeface="+mn-cs"/>
                        </a:rPr>
                        <a:t>2026</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年</a:t>
                      </a:r>
                      <a:r>
                        <a:rPr kumimoji="1" lang="en-US" altLang="ja-JP" sz="900" b="0" i="0" u="none" strike="noStrike" kern="1200" cap="none" spc="0" normalizeH="0" baseline="0" noProof="0" dirty="0">
                          <a:ln>
                            <a:noFill/>
                          </a:ln>
                          <a:solidFill>
                            <a:srgbClr val="0D0D0D"/>
                          </a:solidFill>
                          <a:effectLst/>
                          <a:uLnTx/>
                          <a:uFillTx/>
                          <a:latin typeface="Meiryo"/>
                          <a:ea typeface="Meiryo"/>
                          <a:cs typeface="+mn-cs"/>
                        </a:rPr>
                        <a:t>4</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月</a:t>
                      </a:r>
                      <a:r>
                        <a:rPr kumimoji="1" lang="en-US" altLang="ja-JP" sz="900" b="0" i="0" u="none" strike="noStrike" kern="1200" cap="none" spc="0" normalizeH="0" baseline="0" noProof="0" dirty="0">
                          <a:ln>
                            <a:noFill/>
                          </a:ln>
                          <a:solidFill>
                            <a:srgbClr val="0D0D0D"/>
                          </a:solidFill>
                          <a:effectLst/>
                          <a:uLnTx/>
                          <a:uFillTx/>
                          <a:latin typeface="Meiryo"/>
                          <a:ea typeface="Meiryo"/>
                          <a:cs typeface="+mn-cs"/>
                        </a:rPr>
                        <a:t>1</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日（水）～　</a:t>
                      </a:r>
                      <a:r>
                        <a:rPr kumimoji="1" lang="en-US" altLang="ja-JP" sz="900" b="0" i="0" u="none" strike="noStrike" kern="1200" cap="none" spc="0" normalizeH="0" baseline="0" noProof="0" dirty="0">
                          <a:ln>
                            <a:noFill/>
                          </a:ln>
                          <a:solidFill>
                            <a:srgbClr val="0D0D0D"/>
                          </a:solidFill>
                          <a:effectLst/>
                          <a:uLnTx/>
                          <a:uFillTx/>
                          <a:latin typeface="Meiryo"/>
                          <a:ea typeface="Meiryo"/>
                          <a:cs typeface="+mn-cs"/>
                        </a:rPr>
                        <a:t>2026</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年</a:t>
                      </a:r>
                      <a:r>
                        <a:rPr kumimoji="1" lang="en-US" altLang="ja-JP" sz="900" b="0" i="0" u="none" strike="noStrike" kern="1200" cap="none" spc="0" normalizeH="0" baseline="0" noProof="0" dirty="0">
                          <a:ln>
                            <a:noFill/>
                          </a:ln>
                          <a:solidFill>
                            <a:srgbClr val="0D0D0D"/>
                          </a:solidFill>
                          <a:effectLst/>
                          <a:uLnTx/>
                          <a:uFillTx/>
                          <a:latin typeface="Meiryo"/>
                          <a:ea typeface="Meiryo"/>
                          <a:cs typeface="+mn-cs"/>
                        </a:rPr>
                        <a:t>9</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月</a:t>
                      </a:r>
                      <a:r>
                        <a:rPr kumimoji="1" lang="en-US" altLang="ja-JP" sz="900" b="0" i="0" u="none" strike="noStrike" kern="1200" cap="none" spc="0" normalizeH="0" baseline="0" noProof="0" dirty="0">
                          <a:ln>
                            <a:noFill/>
                          </a:ln>
                          <a:solidFill>
                            <a:srgbClr val="0D0D0D"/>
                          </a:solidFill>
                          <a:effectLst/>
                          <a:uLnTx/>
                          <a:uFillTx/>
                          <a:latin typeface="Meiryo"/>
                          <a:ea typeface="Meiryo"/>
                          <a:cs typeface="+mn-cs"/>
                        </a:rPr>
                        <a:t>30</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日（水）</a:t>
                      </a:r>
                      <a:endParaRPr kumimoji="1" lang="ja-JP" sz="900" dirty="0">
                        <a:solidFill>
                          <a:srgbClr val="0D0D0D"/>
                        </a:solidFill>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12700" cmpd="sng">
                      <a:noFill/>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40000"/>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12700" cmpd="sng">
                      <a:noFill/>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40000"/>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12700" cmpd="sng">
                      <a:noFill/>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40000"/>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12700" cmpd="sng">
                      <a:noFill/>
                    </a:lnL>
                    <a:lnR w="63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40000"/>
                      </a:srgbClr>
                    </a:solidFill>
                  </a:tcPr>
                </a:tc>
                <a:tc hMerge="1">
                  <a:txBody>
                    <a:bodyPr/>
                    <a:lstStyle/>
                    <a:p>
                      <a:endParaRPr kumimoji="1" lang="ja-JP" altLang="en-US"/>
                    </a:p>
                  </a:txBody>
                  <a:tcPr/>
                </a:tc>
                <a:extLst>
                  <a:ext uri="{0D108BD9-81ED-4DB2-BD59-A6C34878D82A}">
                    <a16:rowId xmlns:a16="http://schemas.microsoft.com/office/drawing/2014/main" val="2463668774"/>
                  </a:ext>
                </a:extLst>
              </a:tr>
              <a:tr h="27135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購入期間</a:t>
                      </a:r>
                    </a:p>
                  </a:txBody>
                  <a:tcPr marL="0" marR="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kern="1200" dirty="0">
                          <a:solidFill>
                            <a:srgbClr val="0D0D0D"/>
                          </a:solidFill>
                          <a:latin typeface="Meiryo" panose="020B0604030504040204" pitchFamily="34" charset="-128"/>
                          <a:ea typeface="Meiryo" panose="020B0604030504040204" pitchFamily="34" charset="-128"/>
                          <a:cs typeface="+mn-cs"/>
                        </a:rPr>
                        <a:t>5</a:t>
                      </a:r>
                      <a:r>
                        <a:rPr kumimoji="1" lang="ja-JP" altLang="en-US" sz="900" kern="1200" dirty="0">
                          <a:solidFill>
                            <a:srgbClr val="0D0D0D"/>
                          </a:solidFill>
                          <a:latin typeface="Meiryo" panose="020B0604030504040204" pitchFamily="34" charset="-128"/>
                          <a:ea typeface="Meiryo" panose="020B0604030504040204" pitchFamily="34" charset="-128"/>
                          <a:cs typeface="+mn-cs"/>
                        </a:rPr>
                        <a:t>日間～</a:t>
                      </a:r>
                      <a:r>
                        <a:rPr kumimoji="1" lang="en-US" altLang="ja-JP" sz="900" kern="1200" dirty="0">
                          <a:solidFill>
                            <a:srgbClr val="0D0D0D"/>
                          </a:solidFill>
                          <a:latin typeface="Meiryo" panose="020B0604030504040204" pitchFamily="34" charset="-128"/>
                          <a:ea typeface="Meiryo" panose="020B0604030504040204" pitchFamily="34" charset="-128"/>
                          <a:cs typeface="+mn-cs"/>
                        </a:rPr>
                        <a:t>31</a:t>
                      </a:r>
                      <a:r>
                        <a:rPr kumimoji="1" lang="ja-JP" altLang="en-US" sz="900" kern="1200" dirty="0">
                          <a:solidFill>
                            <a:srgbClr val="0D0D0D"/>
                          </a:solidFill>
                          <a:latin typeface="Meiryo" panose="020B0604030504040204" pitchFamily="34" charset="-128"/>
                          <a:ea typeface="Meiryo" panose="020B0604030504040204" pitchFamily="34" charset="-128"/>
                          <a:cs typeface="+mn-cs"/>
                        </a:rPr>
                        <a:t>日間</a:t>
                      </a:r>
                      <a:r>
                        <a:rPr kumimoji="1" lang="en-US" altLang="ja-JP" sz="900" kern="1200" dirty="0">
                          <a:solidFill>
                            <a:srgbClr val="0D0D0D"/>
                          </a:solidFill>
                          <a:latin typeface="Meiryo" panose="020B0604030504040204" pitchFamily="34" charset="-128"/>
                          <a:ea typeface="Meiryo" panose="020B0604030504040204" pitchFamily="34" charset="-128"/>
                          <a:cs typeface="+mn-cs"/>
                        </a:rPr>
                        <a:t>  </a:t>
                      </a:r>
                      <a:r>
                        <a:rPr kumimoji="1" lang="en-US" altLang="ja-JP" sz="900" kern="1200" dirty="0">
                          <a:solidFill>
                            <a:srgbClr val="002AFF"/>
                          </a:solidFill>
                          <a:latin typeface="Meiryo" panose="020B0604030504040204" pitchFamily="34" charset="-128"/>
                          <a:ea typeface="Meiryo" panose="020B0604030504040204" pitchFamily="34" charset="-128"/>
                          <a:cs typeface="+mn-cs"/>
                        </a:rPr>
                        <a:t>※1</a:t>
                      </a:r>
                      <a:endParaRPr kumimoji="1" lang="ja-JP" altLang="en-US" sz="900" kern="1200" dirty="0">
                        <a:solidFill>
                          <a:srgbClr val="002AFF"/>
                        </a:solidFill>
                        <a:latin typeface="Meiryo" panose="020B0604030504040204" pitchFamily="34" charset="-128"/>
                        <a:ea typeface="Meiryo" panose="020B0604030504040204" pitchFamily="34" charset="-128"/>
                        <a:cs typeface="+mn-cs"/>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algn="ctr"/>
                      <a:endParaRPr kumimoji="1" lang="ja-JP" altLang="en-US" sz="800">
                        <a:solidFill>
                          <a:schemeClr val="tx1">
                            <a:lumMod val="65000"/>
                            <a:lumOff val="35000"/>
                          </a:schemeClr>
                        </a:solidFill>
                        <a:latin typeface="+mj-lt"/>
                        <a:ea typeface="+mj-ea"/>
                      </a:endParaRPr>
                    </a:p>
                  </a:txBody>
                  <a:tcPr anchor="ctr">
                    <a:lnL w="6350" cap="flat" cmpd="sng" algn="ctr">
                      <a:noFill/>
                      <a:prstDash val="dot"/>
                      <a:round/>
                      <a:headEnd type="none" w="med" len="med"/>
                      <a:tailEnd type="none" w="med" len="med"/>
                    </a:lnL>
                    <a:lnR w="6350" cap="flat" cmpd="sng" algn="ctr">
                      <a:no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kern="1200">
                          <a:solidFill>
                            <a:srgbClr val="0D0D0D"/>
                          </a:solidFill>
                          <a:latin typeface="Meiryo" panose="020B0604030504040204" pitchFamily="34" charset="-128"/>
                          <a:ea typeface="Meiryo" panose="020B0604030504040204" pitchFamily="34" charset="-128"/>
                          <a:cs typeface="+mn-cs"/>
                        </a:rPr>
                        <a:t>3</a:t>
                      </a:r>
                      <a:r>
                        <a:rPr kumimoji="1" lang="ja-JP" altLang="en-US" sz="900" kern="1200">
                          <a:solidFill>
                            <a:srgbClr val="0D0D0D"/>
                          </a:solidFill>
                          <a:latin typeface="Meiryo" panose="020B0604030504040204" pitchFamily="34" charset="-128"/>
                          <a:ea typeface="Meiryo" panose="020B0604030504040204" pitchFamily="34" charset="-128"/>
                          <a:cs typeface="+mn-cs"/>
                        </a:rPr>
                        <a:t>日間～</a:t>
                      </a:r>
                      <a:r>
                        <a:rPr kumimoji="1" lang="en-US" altLang="ja-JP" sz="900" kern="1200">
                          <a:solidFill>
                            <a:srgbClr val="0D0D0D"/>
                          </a:solidFill>
                          <a:latin typeface="Meiryo" panose="020B0604030504040204" pitchFamily="34" charset="-128"/>
                          <a:ea typeface="Meiryo" panose="020B0604030504040204" pitchFamily="34" charset="-128"/>
                          <a:cs typeface="+mn-cs"/>
                        </a:rPr>
                        <a:t>31</a:t>
                      </a:r>
                      <a:r>
                        <a:rPr kumimoji="1" lang="ja-JP" altLang="en-US" sz="900" kern="1200">
                          <a:solidFill>
                            <a:srgbClr val="0D0D0D"/>
                          </a:solidFill>
                          <a:latin typeface="Meiryo" panose="020B0604030504040204" pitchFamily="34" charset="-128"/>
                          <a:ea typeface="Meiryo" panose="020B0604030504040204" pitchFamily="34" charset="-128"/>
                          <a:cs typeface="+mn-cs"/>
                        </a:rPr>
                        <a:t>日間</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4">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a:solidFill>
                            <a:srgbClr val="0D0D0D"/>
                          </a:solidFill>
                          <a:latin typeface="Meiryo" panose="020B0604030504040204" pitchFamily="34" charset="-128"/>
                          <a:ea typeface="Meiryo" panose="020B0604030504040204" pitchFamily="34" charset="-128"/>
                        </a:rPr>
                        <a:t>5</a:t>
                      </a:r>
                      <a:r>
                        <a:rPr kumimoji="1" lang="ja-JP" altLang="en-US" sz="900">
                          <a:solidFill>
                            <a:srgbClr val="0D0D0D"/>
                          </a:solidFill>
                          <a:latin typeface="Meiryo" panose="020B0604030504040204" pitchFamily="34" charset="-128"/>
                          <a:ea typeface="Meiryo" panose="020B0604030504040204" pitchFamily="34" charset="-128"/>
                        </a:rPr>
                        <a:t>日間～</a:t>
                      </a:r>
                      <a:r>
                        <a:rPr kumimoji="1" lang="en-US" altLang="ja-JP" sz="900">
                          <a:solidFill>
                            <a:srgbClr val="0D0D0D"/>
                          </a:solidFill>
                          <a:latin typeface="Meiryo" panose="020B0604030504040204" pitchFamily="34" charset="-128"/>
                          <a:ea typeface="Meiryo" panose="020B0604030504040204" pitchFamily="34" charset="-128"/>
                        </a:rPr>
                        <a:t>31</a:t>
                      </a:r>
                      <a:r>
                        <a:rPr kumimoji="1" lang="ja-JP" altLang="en-US" sz="900">
                          <a:solidFill>
                            <a:srgbClr val="0D0D0D"/>
                          </a:solidFill>
                          <a:latin typeface="Meiryo" panose="020B0604030504040204" pitchFamily="34" charset="-128"/>
                          <a:ea typeface="Meiryo" panose="020B0604030504040204" pitchFamily="34" charset="-128"/>
                        </a:rPr>
                        <a:t>日間</a:t>
                      </a:r>
                      <a:r>
                        <a:rPr kumimoji="1" lang="en-US" altLang="ja-JP" sz="900">
                          <a:solidFill>
                            <a:srgbClr val="0D0D0D"/>
                          </a:solidFill>
                          <a:latin typeface="Meiryo" panose="020B0604030504040204" pitchFamily="34" charset="-128"/>
                          <a:ea typeface="Meiryo" panose="020B0604030504040204" pitchFamily="34" charset="-128"/>
                        </a:rPr>
                        <a:t> </a:t>
                      </a:r>
                      <a:r>
                        <a:rPr kumimoji="1" lang="en-US" altLang="ja-JP" sz="900">
                          <a:solidFill>
                            <a:srgbClr val="002AFF"/>
                          </a:solidFill>
                          <a:latin typeface="Meiryo" panose="020B0604030504040204" pitchFamily="34" charset="-128"/>
                          <a:ea typeface="Meiryo" panose="020B0604030504040204" pitchFamily="34" charset="-128"/>
                        </a:rPr>
                        <a:t>※1</a:t>
                      </a:r>
                      <a:endParaRPr kumimoji="1" lang="ja-JP" altLang="en-US" sz="900">
                        <a:solidFill>
                          <a:srgbClr val="002AFF"/>
                        </a:solidFill>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a:solidFill>
                            <a:srgbClr val="0D0D0D"/>
                          </a:solidFill>
                          <a:latin typeface="Meiryo" panose="020B0604030504040204" pitchFamily="34" charset="-128"/>
                          <a:ea typeface="Meiryo" panose="020B0604030504040204" pitchFamily="34" charset="-128"/>
                        </a:rPr>
                        <a:t>5</a:t>
                      </a:r>
                      <a:r>
                        <a:rPr kumimoji="1" lang="ja-JP" altLang="en-US" sz="900">
                          <a:solidFill>
                            <a:srgbClr val="0D0D0D"/>
                          </a:solidFill>
                          <a:latin typeface="Meiryo" panose="020B0604030504040204" pitchFamily="34" charset="-128"/>
                          <a:ea typeface="Meiryo" panose="020B0604030504040204" pitchFamily="34" charset="-128"/>
                        </a:rPr>
                        <a:t>日間～</a:t>
                      </a:r>
                      <a:r>
                        <a:rPr kumimoji="1" lang="en-US" altLang="ja-JP" sz="900">
                          <a:solidFill>
                            <a:srgbClr val="0D0D0D"/>
                          </a:solidFill>
                          <a:latin typeface="Meiryo" panose="020B0604030504040204" pitchFamily="34" charset="-128"/>
                          <a:ea typeface="Meiryo" panose="020B0604030504040204" pitchFamily="34" charset="-128"/>
                        </a:rPr>
                        <a:t>31</a:t>
                      </a:r>
                      <a:r>
                        <a:rPr kumimoji="1" lang="ja-JP" altLang="en-US" sz="900">
                          <a:solidFill>
                            <a:srgbClr val="0D0D0D"/>
                          </a:solidFill>
                          <a:latin typeface="Meiryo" panose="020B0604030504040204" pitchFamily="34" charset="-128"/>
                          <a:ea typeface="Meiryo" panose="020B0604030504040204" pitchFamily="34" charset="-128"/>
                        </a:rPr>
                        <a:t>日間</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1967014782"/>
                  </a:ext>
                </a:extLst>
              </a:tr>
              <a:tr h="27135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料金タイプ</a:t>
                      </a:r>
                    </a:p>
                  </a:txBody>
                  <a:tcPr marL="0" marR="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1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dirty="0" err="1">
                          <a:solidFill>
                            <a:srgbClr val="0D0D0D"/>
                          </a:solidFill>
                          <a:latin typeface="Meiryo"/>
                          <a:ea typeface="Meiryo"/>
                        </a:rPr>
                        <a:t>vimps</a:t>
                      </a:r>
                      <a:r>
                        <a:rPr kumimoji="1" lang="ja-JP" altLang="en-US" sz="900" dirty="0">
                          <a:solidFill>
                            <a:srgbClr val="0D0D0D"/>
                          </a:solidFill>
                          <a:latin typeface="Meiryo"/>
                          <a:ea typeface="Meiryo"/>
                        </a:rPr>
                        <a:t>購入型</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algn="ctr"/>
                      <a:endParaRPr kumimoji="1" lang="ja-JP" altLang="en-US" sz="800">
                        <a:solidFill>
                          <a:schemeClr val="tx1">
                            <a:lumMod val="65000"/>
                            <a:lumOff val="35000"/>
                          </a:schemeClr>
                        </a:solidFill>
                        <a:latin typeface="+mj-lt"/>
                        <a:ea typeface="+mj-ea"/>
                      </a:endParaRPr>
                    </a:p>
                  </a:txBody>
                  <a:tcPr anchor="ctr">
                    <a:lnL w="12700" cmpd="sng">
                      <a:noFill/>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40000"/>
                      </a:srgbClr>
                    </a:solidFill>
                  </a:tcPr>
                </a:tc>
                <a:tc hMerge="1">
                  <a:txBody>
                    <a:bodyPr/>
                    <a:lstStyle/>
                    <a:p>
                      <a:endParaRPr kumimoji="1" lang="ja-JP" altLang="en-US"/>
                    </a:p>
                  </a:txBody>
                  <a:tcPr/>
                </a:tc>
                <a:tc hMerge="1">
                  <a:txBody>
                    <a:bodyPr/>
                    <a:lstStyle/>
                    <a:p>
                      <a:pPr algn="ctr"/>
                      <a:endParaRPr kumimoji="1" lang="ja-JP" altLang="en-US" sz="800">
                        <a:solidFill>
                          <a:schemeClr val="tx1">
                            <a:lumMod val="65000"/>
                            <a:lumOff val="35000"/>
                          </a:schemeClr>
                        </a:solidFill>
                        <a:latin typeface="+mj-lt"/>
                        <a:ea typeface="+mj-ea"/>
                      </a:endParaRPr>
                    </a:p>
                  </a:txBody>
                  <a:tcPr anchor="ctr">
                    <a:lnL w="12700" cmpd="sng">
                      <a:noFill/>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40000"/>
                      </a:srgbClr>
                    </a:solidFill>
                  </a:tcPr>
                </a:tc>
                <a:tc hMerge="1">
                  <a:txBody>
                    <a:bodyPr/>
                    <a:lstStyle/>
                    <a:p>
                      <a:endParaRPr kumimoji="1" lang="ja-JP" altLang="en-US"/>
                    </a:p>
                  </a:txBody>
                  <a:tcPr/>
                </a:tc>
                <a:tc hMerge="1">
                  <a:txBody>
                    <a:bodyPr/>
                    <a:lstStyle/>
                    <a:p>
                      <a:pPr algn="ctr"/>
                      <a:endParaRPr kumimoji="1" lang="ja-JP" altLang="en-US" sz="800" kern="1200">
                        <a:solidFill>
                          <a:schemeClr val="tx1">
                            <a:lumMod val="65000"/>
                            <a:lumOff val="35000"/>
                          </a:schemeClr>
                        </a:solidFill>
                        <a:latin typeface="+mn-lt"/>
                        <a:ea typeface="+mn-ea"/>
                        <a:cs typeface="+mn-cs"/>
                      </a:endParaRPr>
                    </a:p>
                  </a:txBody>
                  <a:tcPr anchor="ctr">
                    <a:lnL w="12700" cmpd="sng">
                      <a:noFill/>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40000"/>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sz="800" kern="1200">
                        <a:solidFill>
                          <a:schemeClr val="tx1">
                            <a:lumMod val="65000"/>
                            <a:lumOff val="35000"/>
                          </a:schemeClr>
                        </a:solidFill>
                        <a:latin typeface="+mn-lt"/>
                        <a:ea typeface="+mn-ea"/>
                        <a:cs typeface="+mn-cs"/>
                      </a:endParaRPr>
                    </a:p>
                  </a:txBody>
                  <a:tcPr anchor="ctr">
                    <a:lnL w="12700" cmpd="sng">
                      <a:noFill/>
                    </a:lnL>
                    <a:lnR w="63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40000"/>
                      </a:srgbClr>
                    </a:solidFill>
                  </a:tcPr>
                </a:tc>
                <a:tc hMerge="1">
                  <a:txBody>
                    <a:bodyPr/>
                    <a:lstStyle/>
                    <a:p>
                      <a:endParaRPr kumimoji="1" lang="ja-JP" altLang="en-US"/>
                    </a:p>
                  </a:txBody>
                  <a:tcPr/>
                </a:tc>
                <a:extLst>
                  <a:ext uri="{0D108BD9-81ED-4DB2-BD59-A6C34878D82A}">
                    <a16:rowId xmlns:a16="http://schemas.microsoft.com/office/drawing/2014/main" val="1750538939"/>
                  </a:ext>
                </a:extLst>
              </a:tr>
              <a:tr h="27135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最低購入価格</a:t>
                      </a:r>
                    </a:p>
                  </a:txBody>
                  <a:tcPr marL="0" marR="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dirty="0">
                          <a:solidFill>
                            <a:srgbClr val="0D0D0D"/>
                          </a:solidFill>
                          <a:latin typeface="Meiryo" panose="020B0604030504040204" pitchFamily="34" charset="-128"/>
                          <a:ea typeface="Meiryo" panose="020B0604030504040204" pitchFamily="34" charset="-128"/>
                        </a:rPr>
                        <a:t>5,000,000</a:t>
                      </a:r>
                      <a:r>
                        <a:rPr kumimoji="1" lang="ja-JP" altLang="en-US" sz="900" dirty="0">
                          <a:solidFill>
                            <a:srgbClr val="0D0D0D"/>
                          </a:solidFill>
                          <a:latin typeface="Meiryo" panose="020B0604030504040204" pitchFamily="34" charset="-128"/>
                          <a:ea typeface="Meiryo" panose="020B0604030504040204" pitchFamily="34" charset="-128"/>
                        </a:rPr>
                        <a:t>円</a:t>
                      </a:r>
                      <a:endParaRPr kumimoji="1" lang="en-US" altLang="ja-JP" sz="900" dirty="0">
                        <a:solidFill>
                          <a:srgbClr val="0D0D0D"/>
                        </a:solidFill>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kern="1200" dirty="0">
                          <a:solidFill>
                            <a:srgbClr val="0D0D0D"/>
                          </a:solidFill>
                          <a:latin typeface="Meiryo" panose="020B0604030504040204" pitchFamily="34" charset="-128"/>
                          <a:ea typeface="Meiryo" panose="020B0604030504040204" pitchFamily="34" charset="-128"/>
                          <a:cs typeface="+mn-cs"/>
                        </a:rPr>
                        <a:t>10,000,000</a:t>
                      </a:r>
                      <a:r>
                        <a:rPr kumimoji="1" lang="ja-JP" altLang="en-US" sz="900" kern="1200" dirty="0">
                          <a:solidFill>
                            <a:srgbClr val="0D0D0D"/>
                          </a:solidFill>
                          <a:latin typeface="Meiryo" panose="020B0604030504040204" pitchFamily="34" charset="-128"/>
                          <a:ea typeface="Meiryo" panose="020B0604030504040204" pitchFamily="34" charset="-128"/>
                          <a:cs typeface="+mn-cs"/>
                        </a:rPr>
                        <a:t>円</a:t>
                      </a:r>
                      <a:endParaRPr kumimoji="1" lang="en-US" altLang="ja-JP" sz="900" kern="1200" dirty="0">
                        <a:solidFill>
                          <a:srgbClr val="0D0D0D"/>
                        </a:solidFill>
                        <a:latin typeface="Meiryo" panose="020B0604030504040204" pitchFamily="34" charset="-128"/>
                        <a:ea typeface="Meiryo" panose="020B0604030504040204" pitchFamily="34" charset="-128"/>
                        <a:cs typeface="+mn-cs"/>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kern="1200">
                          <a:solidFill>
                            <a:srgbClr val="0D0D0D"/>
                          </a:solidFill>
                          <a:latin typeface="Meiryo" panose="020B0604030504040204" pitchFamily="34" charset="-128"/>
                          <a:ea typeface="Meiryo" panose="020B0604030504040204" pitchFamily="34" charset="-128"/>
                          <a:cs typeface="+mn-cs"/>
                        </a:rPr>
                        <a:t>10,000,000</a:t>
                      </a:r>
                      <a:r>
                        <a:rPr kumimoji="1" lang="ja-JP" altLang="en-US" sz="900" kern="1200">
                          <a:solidFill>
                            <a:srgbClr val="0D0D0D"/>
                          </a:solidFill>
                          <a:latin typeface="Meiryo" panose="020B0604030504040204" pitchFamily="34" charset="-128"/>
                          <a:ea typeface="Meiryo" panose="020B0604030504040204" pitchFamily="34" charset="-128"/>
                          <a:cs typeface="+mn-cs"/>
                        </a:rPr>
                        <a:t>円</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kern="1200">
                          <a:solidFill>
                            <a:srgbClr val="0D0D0D"/>
                          </a:solidFill>
                          <a:latin typeface="Meiryo" panose="020B0604030504040204" pitchFamily="34" charset="-128"/>
                          <a:ea typeface="Meiryo" panose="020B0604030504040204" pitchFamily="34" charset="-128"/>
                          <a:cs typeface="+mn-cs"/>
                        </a:rPr>
                        <a:t>500,000</a:t>
                      </a:r>
                      <a:r>
                        <a:rPr kumimoji="1" lang="ja-JP" altLang="en-US" sz="900" kern="1200">
                          <a:solidFill>
                            <a:srgbClr val="0D0D0D"/>
                          </a:solidFill>
                          <a:latin typeface="Meiryo" panose="020B0604030504040204" pitchFamily="34" charset="-128"/>
                          <a:ea typeface="Meiryo" panose="020B0604030504040204" pitchFamily="34" charset="-128"/>
                          <a:cs typeface="+mn-cs"/>
                        </a:rPr>
                        <a:t>円</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kern="1200">
                          <a:solidFill>
                            <a:srgbClr val="0D0D0D"/>
                          </a:solidFill>
                          <a:latin typeface="Meiryo" panose="020B0604030504040204" pitchFamily="34" charset="-128"/>
                          <a:ea typeface="Meiryo" panose="020B0604030504040204" pitchFamily="34" charset="-128"/>
                          <a:cs typeface="+mn-cs"/>
                        </a:rPr>
                        <a:t>3,000,000</a:t>
                      </a:r>
                      <a:r>
                        <a:rPr kumimoji="1" lang="ja-JP" altLang="en-US" sz="900" kern="1200">
                          <a:solidFill>
                            <a:srgbClr val="0D0D0D"/>
                          </a:solidFill>
                          <a:latin typeface="Meiryo" panose="020B0604030504040204" pitchFamily="34" charset="-128"/>
                          <a:ea typeface="Meiryo" panose="020B0604030504040204" pitchFamily="34" charset="-128"/>
                          <a:cs typeface="+mn-cs"/>
                        </a:rPr>
                        <a:t>円</a:t>
                      </a:r>
                      <a:endParaRPr kumimoji="1" lang="en-US" altLang="ja-JP" sz="900" kern="1200">
                        <a:solidFill>
                          <a:srgbClr val="0D0D0D"/>
                        </a:solidFill>
                        <a:latin typeface="Meiryo" panose="020B0604030504040204" pitchFamily="34" charset="-128"/>
                        <a:ea typeface="Meiryo" panose="020B0604030504040204" pitchFamily="34" charset="-128"/>
                        <a:cs typeface="+mn-cs"/>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kern="1200">
                          <a:solidFill>
                            <a:srgbClr val="0D0D0D"/>
                          </a:solidFill>
                          <a:latin typeface="Meiryo" panose="020B0604030504040204" pitchFamily="34" charset="-128"/>
                          <a:ea typeface="Meiryo" panose="020B0604030504040204" pitchFamily="34" charset="-128"/>
                          <a:cs typeface="+mn-cs"/>
                        </a:rPr>
                        <a:t>100,000</a:t>
                      </a:r>
                      <a:r>
                        <a:rPr kumimoji="1" lang="ja-JP" altLang="en-US" sz="900" kern="1200">
                          <a:solidFill>
                            <a:srgbClr val="0D0D0D"/>
                          </a:solidFill>
                          <a:latin typeface="Meiryo" panose="020B0604030504040204" pitchFamily="34" charset="-128"/>
                          <a:ea typeface="Meiryo" panose="020B0604030504040204" pitchFamily="34" charset="-128"/>
                          <a:cs typeface="+mn-cs"/>
                        </a:rPr>
                        <a:t>円</a:t>
                      </a:r>
                      <a:endParaRPr kumimoji="1" lang="en-US" altLang="ja-JP" sz="900" kern="1200">
                        <a:solidFill>
                          <a:srgbClr val="0D0D0D"/>
                        </a:solidFill>
                        <a:latin typeface="Meiryo" panose="020B0604030504040204" pitchFamily="34" charset="-128"/>
                        <a:ea typeface="Meiryo" panose="020B0604030504040204" pitchFamily="34" charset="-128"/>
                        <a:cs typeface="+mn-cs"/>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3381913646"/>
                  </a:ext>
                </a:extLst>
              </a:tr>
              <a:tr h="434168">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a:ea typeface="Meiryo"/>
                          <a:cs typeface="+mn-cs"/>
                        </a:rPr>
                        <a:t>基本料金（</a:t>
                      </a:r>
                      <a:r>
                        <a:rPr kumimoji="1" lang="en-US" altLang="ja-JP" sz="900" b="0" kern="1200" err="1">
                          <a:solidFill>
                            <a:schemeClr val="bg1"/>
                          </a:solidFill>
                          <a:latin typeface="Meiryo"/>
                          <a:ea typeface="Meiryo"/>
                          <a:cs typeface="+mn-cs"/>
                        </a:rPr>
                        <a:t>vCPM</a:t>
                      </a:r>
                      <a:r>
                        <a:rPr kumimoji="1" lang="ja-JP" altLang="en-US" sz="900" b="0" kern="1200">
                          <a:solidFill>
                            <a:schemeClr val="bg1"/>
                          </a:solidFill>
                          <a:latin typeface="Meiryo"/>
                          <a:ea typeface="Meiryo"/>
                          <a:cs typeface="+mn-cs"/>
                        </a:rPr>
                        <a:t>）</a:t>
                      </a:r>
                    </a:p>
                  </a:txBody>
                  <a:tcPr marL="0" marR="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dirty="0">
                          <a:solidFill>
                            <a:srgbClr val="0D0D0D"/>
                          </a:solidFill>
                          <a:latin typeface="Meiryo"/>
                          <a:ea typeface="Meiryo"/>
                        </a:rPr>
                        <a:t>1,152</a:t>
                      </a:r>
                      <a:r>
                        <a:rPr kumimoji="1" lang="ja-JP" altLang="en-US" sz="900" dirty="0">
                          <a:solidFill>
                            <a:srgbClr val="0D0D0D"/>
                          </a:solidFill>
                          <a:latin typeface="Meiryo"/>
                          <a:ea typeface="Meiryo"/>
                        </a:rPr>
                        <a:t>円</a:t>
                      </a:r>
                      <a:endParaRPr kumimoji="1" lang="en-US" altLang="ja-JP" sz="900" dirty="0">
                        <a:solidFill>
                          <a:srgbClr val="0D0D0D"/>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dirty="0">
                          <a:solidFill>
                            <a:srgbClr val="0D0D0D"/>
                          </a:solidFill>
                          <a:latin typeface="Meiryo"/>
                          <a:ea typeface="Meiryo"/>
                        </a:rPr>
                        <a:t>921</a:t>
                      </a:r>
                      <a:r>
                        <a:rPr kumimoji="1" lang="ja-JP" altLang="en-US" sz="900" dirty="0">
                          <a:solidFill>
                            <a:srgbClr val="0D0D0D"/>
                          </a:solidFill>
                          <a:latin typeface="Meiryo"/>
                          <a:ea typeface="Meiryo"/>
                        </a:rPr>
                        <a:t>円</a:t>
                      </a:r>
                      <a:r>
                        <a:rPr lang="en-US" altLang="ja-JP" sz="900" dirty="0">
                          <a:solidFill>
                            <a:srgbClr val="0D0D0D"/>
                          </a:solidFill>
                          <a:latin typeface="Meiryo"/>
                          <a:ea typeface="Meiryo"/>
                        </a:rPr>
                        <a:t> </a:t>
                      </a:r>
                      <a:r>
                        <a:rPr kumimoji="1" lang="en-US" altLang="ja-JP" sz="900" dirty="0">
                          <a:solidFill>
                            <a:srgbClr val="0D0D0D"/>
                          </a:solidFill>
                          <a:latin typeface="Meiryo"/>
                          <a:ea typeface="Meiryo"/>
                        </a:rPr>
                        <a:t> </a:t>
                      </a:r>
                      <a:r>
                        <a:rPr kumimoji="1" lang="en-US" altLang="ja-JP" sz="900" kern="1200" dirty="0">
                          <a:solidFill>
                            <a:srgbClr val="002AFF"/>
                          </a:solidFill>
                          <a:latin typeface="Meiryo"/>
                          <a:ea typeface="Meiryo"/>
                          <a:cs typeface="+mn-cs"/>
                        </a:rPr>
                        <a:t>※2</a:t>
                      </a:r>
                      <a:endParaRPr kumimoji="1" lang="en-US" altLang="ja-JP" sz="900" dirty="0">
                        <a:solidFill>
                          <a:srgbClr val="0D0D0D"/>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dirty="0">
                          <a:solidFill>
                            <a:srgbClr val="0D0D0D"/>
                          </a:solidFill>
                          <a:latin typeface="Meiryo"/>
                          <a:ea typeface="Meiryo"/>
                        </a:rPr>
                        <a:t>1,084</a:t>
                      </a:r>
                      <a:r>
                        <a:rPr kumimoji="1" lang="ja-JP" altLang="en-US" sz="900" dirty="0">
                          <a:solidFill>
                            <a:srgbClr val="0D0D0D"/>
                          </a:solidFill>
                          <a:latin typeface="Meiryo"/>
                          <a:ea typeface="Meiryo"/>
                        </a:rPr>
                        <a:t>円</a:t>
                      </a:r>
                      <a:r>
                        <a:rPr lang="en-US" altLang="ja-JP" sz="900" dirty="0">
                          <a:solidFill>
                            <a:srgbClr val="0D0D0D"/>
                          </a:solidFill>
                          <a:latin typeface="Meiryo"/>
                          <a:ea typeface="Meiryo"/>
                        </a:rPr>
                        <a:t> </a:t>
                      </a:r>
                      <a:r>
                        <a:rPr kumimoji="1" lang="en-US" altLang="ja-JP" sz="900" dirty="0">
                          <a:solidFill>
                            <a:srgbClr val="0D0D0D"/>
                          </a:solidFill>
                          <a:latin typeface="Meiryo"/>
                          <a:ea typeface="Meiryo"/>
                        </a:rPr>
                        <a:t> </a:t>
                      </a:r>
                      <a:r>
                        <a:rPr kumimoji="1" lang="en-US" altLang="ja-JP" sz="900" kern="1200" dirty="0">
                          <a:solidFill>
                            <a:srgbClr val="002AFF"/>
                          </a:solidFill>
                          <a:latin typeface="Meiryo"/>
                          <a:ea typeface="Meiryo"/>
                          <a:cs typeface="+mn-cs"/>
                        </a:rPr>
                        <a:t>※3</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dirty="0">
                          <a:solidFill>
                            <a:srgbClr val="0D0D0D"/>
                          </a:solidFill>
                          <a:latin typeface="Meiryo"/>
                          <a:ea typeface="Meiryo"/>
                        </a:rPr>
                        <a:t>1,382</a:t>
                      </a:r>
                      <a:r>
                        <a:rPr kumimoji="1" lang="ja-JP" altLang="en-US" sz="900" dirty="0">
                          <a:solidFill>
                            <a:srgbClr val="0D0D0D"/>
                          </a:solidFill>
                          <a:latin typeface="Meiryo"/>
                          <a:ea typeface="Meiryo"/>
                        </a:rPr>
                        <a:t>円★</a:t>
                      </a:r>
                      <a:endParaRPr kumimoji="1" lang="en-US" altLang="ja-JP" sz="900" dirty="0">
                        <a:solidFill>
                          <a:srgbClr val="0D0D0D"/>
                        </a:solidFill>
                        <a:latin typeface="Meiryo"/>
                        <a:ea typeface="Meiryo"/>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kern="1200" dirty="0">
                          <a:solidFill>
                            <a:srgbClr val="0D0D0D"/>
                          </a:solidFill>
                          <a:latin typeface="Meiryo"/>
                          <a:ea typeface="Meiryo"/>
                          <a:cs typeface="+mn-cs"/>
                        </a:rPr>
                        <a:t>（</a:t>
                      </a:r>
                      <a:r>
                        <a:rPr kumimoji="1" lang="en-US" altLang="ja-JP" sz="900" kern="1200" dirty="0">
                          <a:solidFill>
                            <a:srgbClr val="0D0D0D"/>
                          </a:solidFill>
                          <a:latin typeface="Meiryo"/>
                          <a:ea typeface="Meiryo"/>
                          <a:cs typeface="+mn-cs"/>
                        </a:rPr>
                        <a:t>1,152</a:t>
                      </a:r>
                      <a:r>
                        <a:rPr kumimoji="1" lang="ja-JP" altLang="en-US" sz="900" kern="1200" dirty="0">
                          <a:solidFill>
                            <a:srgbClr val="0D0D0D"/>
                          </a:solidFill>
                          <a:latin typeface="Meiryo"/>
                          <a:ea typeface="Meiryo"/>
                          <a:cs typeface="+mn-cs"/>
                        </a:rPr>
                        <a:t>円</a:t>
                      </a:r>
                      <a:r>
                        <a:rPr kumimoji="1" lang="en-US" altLang="ja-JP" sz="900" kern="1200" dirty="0">
                          <a:solidFill>
                            <a:srgbClr val="0D0D0D"/>
                          </a:solidFill>
                          <a:latin typeface="Meiryo"/>
                          <a:ea typeface="Meiryo"/>
                          <a:cs typeface="+mn-cs"/>
                        </a:rPr>
                        <a:t>×1.2</a:t>
                      </a:r>
                      <a:r>
                        <a:rPr kumimoji="1" lang="ja-JP" altLang="en-US" sz="900" kern="1200" dirty="0">
                          <a:solidFill>
                            <a:srgbClr val="0D0D0D"/>
                          </a:solidFill>
                          <a:latin typeface="Meiryo"/>
                          <a:ea typeface="Meiryo"/>
                          <a:cs typeface="+mn-cs"/>
                        </a:rPr>
                        <a:t>倍）</a:t>
                      </a:r>
                      <a:r>
                        <a:rPr kumimoji="1" lang="en-US" altLang="ja-JP" sz="900" dirty="0">
                          <a:solidFill>
                            <a:srgbClr val="002AFF"/>
                          </a:solidFill>
                          <a:latin typeface="Meiryo"/>
                          <a:ea typeface="Meiryo"/>
                        </a:rPr>
                        <a:t>※4</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kern="1200" dirty="0">
                          <a:solidFill>
                            <a:srgbClr val="0D0D0D"/>
                          </a:solidFill>
                          <a:latin typeface="Meiryo"/>
                          <a:ea typeface="Meiryo"/>
                          <a:cs typeface="+mn-cs"/>
                        </a:rPr>
                        <a:t>1,105</a:t>
                      </a:r>
                      <a:r>
                        <a:rPr kumimoji="1" lang="ja-JP" altLang="en-US" sz="900" kern="1200" dirty="0">
                          <a:solidFill>
                            <a:srgbClr val="0D0D0D"/>
                          </a:solidFill>
                          <a:latin typeface="Meiryo"/>
                          <a:ea typeface="Meiryo"/>
                          <a:cs typeface="+mn-cs"/>
                        </a:rPr>
                        <a:t>円</a:t>
                      </a:r>
                      <a:r>
                        <a:rPr kumimoji="1" lang="ja-JP" altLang="en-US" sz="900" dirty="0">
                          <a:solidFill>
                            <a:srgbClr val="0D0D0D"/>
                          </a:solidFill>
                          <a:latin typeface="Meiryo"/>
                          <a:ea typeface="Meiryo"/>
                        </a:rPr>
                        <a:t>★</a:t>
                      </a:r>
                      <a:endParaRPr kumimoji="1" lang="en-US" altLang="ja-JP" sz="900" kern="1200" dirty="0">
                        <a:solidFill>
                          <a:srgbClr val="0D0D0D"/>
                        </a:solidFill>
                        <a:latin typeface="Meiryo"/>
                        <a:ea typeface="Meiryo"/>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kern="1200" dirty="0">
                          <a:solidFill>
                            <a:srgbClr val="0D0D0D"/>
                          </a:solidFill>
                          <a:latin typeface="Meiryo"/>
                          <a:ea typeface="Meiryo"/>
                          <a:cs typeface="+mn-cs"/>
                        </a:rPr>
                        <a:t>（</a:t>
                      </a:r>
                      <a:r>
                        <a:rPr kumimoji="1" lang="en-US" altLang="ja-JP" sz="900" kern="1200" dirty="0">
                          <a:solidFill>
                            <a:srgbClr val="0D0D0D"/>
                          </a:solidFill>
                          <a:latin typeface="Meiryo"/>
                          <a:ea typeface="Meiryo"/>
                          <a:cs typeface="+mn-cs"/>
                        </a:rPr>
                        <a:t>921.6</a:t>
                      </a:r>
                      <a:r>
                        <a:rPr kumimoji="1" lang="ja-JP" altLang="en-US" sz="900" kern="1200" dirty="0">
                          <a:solidFill>
                            <a:srgbClr val="0D0D0D"/>
                          </a:solidFill>
                          <a:latin typeface="Meiryo"/>
                          <a:ea typeface="Meiryo"/>
                          <a:cs typeface="+mn-cs"/>
                        </a:rPr>
                        <a:t>円</a:t>
                      </a:r>
                      <a:r>
                        <a:rPr kumimoji="1" lang="en-US" altLang="ja-JP" sz="900" kern="1200" dirty="0">
                          <a:solidFill>
                            <a:srgbClr val="0D0D0D"/>
                          </a:solidFill>
                          <a:latin typeface="Meiryo"/>
                          <a:ea typeface="Meiryo"/>
                          <a:cs typeface="+mn-cs"/>
                        </a:rPr>
                        <a:t>×1.2</a:t>
                      </a:r>
                      <a:r>
                        <a:rPr kumimoji="1" lang="ja-JP" altLang="en-US" sz="900" kern="1200" dirty="0">
                          <a:solidFill>
                            <a:srgbClr val="0D0D0D"/>
                          </a:solidFill>
                          <a:latin typeface="Meiryo"/>
                          <a:ea typeface="Meiryo"/>
                          <a:cs typeface="+mn-cs"/>
                        </a:rPr>
                        <a:t>倍）</a:t>
                      </a:r>
                      <a:r>
                        <a:rPr kumimoji="1" lang="en-US" altLang="ja-JP" sz="900" dirty="0">
                          <a:solidFill>
                            <a:srgbClr val="002AFF"/>
                          </a:solidFill>
                          <a:latin typeface="Meiryo"/>
                          <a:ea typeface="Meiryo"/>
                        </a:rPr>
                        <a:t>※4</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kern="1200" dirty="0">
                          <a:solidFill>
                            <a:srgbClr val="0D0D0D"/>
                          </a:solidFill>
                          <a:latin typeface="Meiryo"/>
                          <a:ea typeface="Meiryo"/>
                          <a:cs typeface="+mn-cs"/>
                        </a:rPr>
                        <a:t>1,728</a:t>
                      </a:r>
                      <a:r>
                        <a:rPr kumimoji="1" lang="ja-JP" altLang="en-US" sz="900" kern="1200" dirty="0">
                          <a:solidFill>
                            <a:srgbClr val="0D0D0D"/>
                          </a:solidFill>
                          <a:latin typeface="Meiryo"/>
                          <a:ea typeface="Meiryo"/>
                          <a:cs typeface="+mn-cs"/>
                        </a:rPr>
                        <a:t>円</a:t>
                      </a:r>
                      <a:endParaRPr kumimoji="1" lang="en-US" altLang="ja-JP" sz="900" kern="1200" dirty="0">
                        <a:solidFill>
                          <a:srgbClr val="0D0D0D"/>
                        </a:solidFill>
                        <a:latin typeface="Meiryo"/>
                        <a:ea typeface="Meiryo"/>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kern="1200" dirty="0">
                          <a:solidFill>
                            <a:srgbClr val="0D0D0D"/>
                          </a:solidFill>
                          <a:latin typeface="Meiryo"/>
                          <a:ea typeface="Meiryo"/>
                          <a:cs typeface="+mn-cs"/>
                        </a:rPr>
                        <a:t>（</a:t>
                      </a:r>
                      <a:r>
                        <a:rPr kumimoji="1" lang="en-US" altLang="ja-JP" sz="900" kern="1200" dirty="0">
                          <a:solidFill>
                            <a:srgbClr val="0D0D0D"/>
                          </a:solidFill>
                          <a:latin typeface="Meiryo"/>
                          <a:ea typeface="Meiryo"/>
                          <a:cs typeface="+mn-cs"/>
                        </a:rPr>
                        <a:t>1,152</a:t>
                      </a:r>
                      <a:r>
                        <a:rPr kumimoji="1" lang="ja-JP" altLang="en-US" sz="900" kern="1200" dirty="0">
                          <a:solidFill>
                            <a:srgbClr val="0D0D0D"/>
                          </a:solidFill>
                          <a:latin typeface="Meiryo"/>
                          <a:ea typeface="Meiryo"/>
                          <a:cs typeface="+mn-cs"/>
                        </a:rPr>
                        <a:t>円</a:t>
                      </a:r>
                      <a:r>
                        <a:rPr kumimoji="1" lang="en-US" altLang="ja-JP" sz="900" kern="1200" dirty="0">
                          <a:solidFill>
                            <a:srgbClr val="0D0D0D"/>
                          </a:solidFill>
                          <a:latin typeface="Meiryo"/>
                          <a:ea typeface="Meiryo"/>
                          <a:cs typeface="+mn-cs"/>
                        </a:rPr>
                        <a:t>×1.5</a:t>
                      </a:r>
                      <a:r>
                        <a:rPr kumimoji="1" lang="ja-JP" altLang="en-US" sz="900" kern="1200" dirty="0">
                          <a:solidFill>
                            <a:srgbClr val="0D0D0D"/>
                          </a:solidFill>
                          <a:latin typeface="Meiryo"/>
                          <a:ea typeface="Meiryo"/>
                          <a:cs typeface="+mn-cs"/>
                        </a:rPr>
                        <a:t>倍）</a:t>
                      </a:r>
                      <a:r>
                        <a:rPr kumimoji="1" lang="en-US" altLang="ja-JP" sz="900" kern="1200" dirty="0">
                          <a:solidFill>
                            <a:srgbClr val="002AFF"/>
                          </a:solidFill>
                          <a:latin typeface="Meiryo"/>
                          <a:ea typeface="Meiryo"/>
                          <a:cs typeface="+mn-cs"/>
                        </a:rPr>
                        <a:t>※5</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4014462905"/>
                  </a:ext>
                </a:extLst>
              </a:tr>
              <a:tr h="27135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a:ea typeface="Meiryo"/>
                          <a:cs typeface="+mn-cs"/>
                        </a:rPr>
                        <a:t>想定</a:t>
                      </a:r>
                      <a:r>
                        <a:rPr kumimoji="1" lang="en-US" altLang="ja-JP" sz="900" b="0" kern="1200" err="1">
                          <a:solidFill>
                            <a:schemeClr val="bg1"/>
                          </a:solidFill>
                          <a:latin typeface="Meiryo"/>
                          <a:ea typeface="Meiryo"/>
                          <a:cs typeface="+mn-cs"/>
                        </a:rPr>
                        <a:t>vimps</a:t>
                      </a:r>
                      <a:r>
                        <a:rPr kumimoji="1" lang="ja-JP" altLang="en-US" sz="900" b="0" kern="1200">
                          <a:solidFill>
                            <a:schemeClr val="bg1"/>
                          </a:solidFill>
                          <a:latin typeface="Meiryo"/>
                          <a:ea typeface="Meiryo"/>
                          <a:cs typeface="+mn-cs"/>
                        </a:rPr>
                        <a:t>（枠配信のみ）</a:t>
                      </a:r>
                    </a:p>
                  </a:txBody>
                  <a:tcPr marL="0" marR="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kern="1200" dirty="0">
                          <a:solidFill>
                            <a:srgbClr val="0D0D0D"/>
                          </a:solidFill>
                          <a:latin typeface="Meiryo" panose="020B0604030504040204" pitchFamily="34" charset="-128"/>
                          <a:ea typeface="Meiryo" panose="020B0604030504040204" pitchFamily="34" charset="-128"/>
                          <a:cs typeface="+mn-cs"/>
                        </a:rPr>
                        <a:t>-</a:t>
                      </a:r>
                      <a:endParaRPr kumimoji="1" lang="ja-JP" altLang="en-US" sz="900" kern="1200" dirty="0">
                        <a:solidFill>
                          <a:srgbClr val="0D0D0D"/>
                        </a:solidFill>
                        <a:latin typeface="Meiryo" panose="020B0604030504040204" pitchFamily="34" charset="-128"/>
                        <a:ea typeface="Meiryo" panose="020B0604030504040204" pitchFamily="34" charset="-128"/>
                        <a:cs typeface="+mn-cs"/>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kern="1200">
                          <a:solidFill>
                            <a:srgbClr val="0D0D0D"/>
                          </a:solidFill>
                          <a:latin typeface="Meiryo" panose="020B0604030504040204" pitchFamily="34" charset="-128"/>
                          <a:ea typeface="Meiryo" panose="020B0604030504040204" pitchFamily="34" charset="-128"/>
                          <a:cs typeface="+mn-cs"/>
                        </a:rPr>
                        <a:t>-</a:t>
                      </a:r>
                      <a:endParaRPr kumimoji="1" lang="ja-JP" altLang="en-US" sz="900">
                        <a:solidFill>
                          <a:srgbClr val="0D0D0D"/>
                        </a:solidFill>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kern="1200">
                          <a:solidFill>
                            <a:srgbClr val="0D0D0D"/>
                          </a:solidFill>
                          <a:latin typeface="Meiryo" panose="020B0604030504040204" pitchFamily="34" charset="-128"/>
                          <a:ea typeface="Meiryo" panose="020B0604030504040204" pitchFamily="34" charset="-128"/>
                          <a:cs typeface="+mn-cs"/>
                        </a:rPr>
                        <a:t>-</a:t>
                      </a:r>
                      <a:endParaRPr kumimoji="1" lang="ja-JP" altLang="en-US" sz="900">
                        <a:solidFill>
                          <a:srgbClr val="0D0D0D"/>
                        </a:solidFill>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kern="1200">
                          <a:solidFill>
                            <a:srgbClr val="0D0D0D"/>
                          </a:solidFill>
                          <a:latin typeface="Meiryo" panose="020B0604030504040204" pitchFamily="34" charset="-128"/>
                          <a:ea typeface="Meiryo" panose="020B0604030504040204" pitchFamily="34" charset="-128"/>
                          <a:cs typeface="+mn-cs"/>
                        </a:rPr>
                        <a:t>-</a:t>
                      </a:r>
                      <a:endParaRPr kumimoji="1" lang="ja-JP" altLang="en-US" sz="900">
                        <a:solidFill>
                          <a:srgbClr val="0D0D0D"/>
                        </a:solidFill>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kern="1200">
                          <a:solidFill>
                            <a:srgbClr val="0D0D0D"/>
                          </a:solidFill>
                          <a:latin typeface="Meiryo" panose="020B0604030504040204" pitchFamily="34" charset="-128"/>
                          <a:ea typeface="Meiryo" panose="020B0604030504040204" pitchFamily="34" charset="-128"/>
                          <a:cs typeface="+mn-cs"/>
                        </a:rPr>
                        <a:t>-</a:t>
                      </a:r>
                      <a:endParaRPr kumimoji="1" lang="ja-JP" altLang="en-US" sz="900">
                        <a:solidFill>
                          <a:srgbClr val="0D0D0D"/>
                        </a:solidFill>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dirty="0">
                          <a:solidFill>
                            <a:srgbClr val="0D0D0D"/>
                          </a:solidFill>
                          <a:latin typeface="Meiryo" panose="020B0604030504040204" pitchFamily="34" charset="-128"/>
                          <a:ea typeface="Meiryo" panose="020B0604030504040204" pitchFamily="34" charset="-128"/>
                        </a:rPr>
                        <a:t>-</a:t>
                      </a:r>
                      <a:endParaRPr kumimoji="1" lang="ja-JP" altLang="en-US" sz="900" dirty="0">
                        <a:solidFill>
                          <a:srgbClr val="0D0D0D"/>
                        </a:solidFill>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1788352744"/>
                  </a:ext>
                </a:extLst>
              </a:tr>
            </a:tbl>
          </a:graphicData>
        </a:graphic>
      </p:graphicFrame>
      <p:sp>
        <p:nvSpPr>
          <p:cNvPr id="7" name="正方形/長方形 6">
            <a:extLst>
              <a:ext uri="{FF2B5EF4-FFF2-40B4-BE49-F238E27FC236}">
                <a16:creationId xmlns:a16="http://schemas.microsoft.com/office/drawing/2014/main" id="{F8F22B2F-AC3C-EC89-6C68-79AAFF51F892}"/>
              </a:ext>
            </a:extLst>
          </p:cNvPr>
          <p:cNvSpPr/>
          <p:nvPr/>
        </p:nvSpPr>
        <p:spPr>
          <a:xfrm>
            <a:off x="5394687" y="6046881"/>
            <a:ext cx="6282169" cy="803297"/>
          </a:xfrm>
          <a:prstGeom prst="rect">
            <a:avLst/>
          </a:prstGeom>
        </p:spPr>
        <p:txBody>
          <a:bodyPr wrap="none" lIns="0" tIns="45720" rIns="0" bIns="45720" anchor="t">
            <a:spAutoFit/>
          </a:bodyPr>
          <a:lstStyle/>
          <a:p>
            <a:pPr>
              <a:lnSpc>
                <a:spcPct val="110000"/>
              </a:lnSpc>
              <a:defRPr/>
            </a:pPr>
            <a:r>
              <a:rPr kumimoji="0" lang="en-US" altLang="ja-JP" sz="700" kern="0" dirty="0">
                <a:solidFill>
                  <a:srgbClr val="002AFF"/>
                </a:solidFill>
                <a:latin typeface="Meiryo" panose="020B0604030504040204" pitchFamily="34" charset="-128"/>
                <a:ea typeface="Meiryo" panose="020B0604030504040204" pitchFamily="34" charset="-128"/>
              </a:rPr>
              <a:t>※1  </a:t>
            </a:r>
            <a:r>
              <a:rPr lang="en-US" altLang="ja-JP" sz="700" i="0" dirty="0">
                <a:solidFill>
                  <a:srgbClr val="002AFF"/>
                </a:solidFill>
                <a:effectLst/>
                <a:latin typeface="NotoSansJP"/>
              </a:rPr>
              <a:t>1</a:t>
            </a:r>
            <a:r>
              <a:rPr lang="ja-JP" altLang="en-US" sz="700" i="0" dirty="0">
                <a:solidFill>
                  <a:srgbClr val="002AFF"/>
                </a:solidFill>
                <a:effectLst/>
                <a:latin typeface="NotoSansJP"/>
              </a:rPr>
              <a:t>日間～</a:t>
            </a:r>
            <a:r>
              <a:rPr lang="en-US" altLang="ja-JP" sz="700" i="0" dirty="0">
                <a:solidFill>
                  <a:srgbClr val="002AFF"/>
                </a:solidFill>
                <a:effectLst/>
                <a:latin typeface="NotoSansJP"/>
              </a:rPr>
              <a:t>4</a:t>
            </a:r>
            <a:r>
              <a:rPr lang="ja-JP" altLang="en-US" sz="700" i="0" dirty="0">
                <a:solidFill>
                  <a:srgbClr val="002AFF"/>
                </a:solidFill>
                <a:effectLst/>
                <a:latin typeface="NotoSansJP"/>
              </a:rPr>
              <a:t>日間での掲載も可能ですが、予約時のシミュレーション</a:t>
            </a:r>
            <a:r>
              <a:rPr lang="en-US" altLang="ja-JP" sz="700" i="0" dirty="0" err="1">
                <a:solidFill>
                  <a:srgbClr val="002AFF"/>
                </a:solidFill>
                <a:effectLst/>
                <a:latin typeface="NotoSansJP"/>
              </a:rPr>
              <a:t>vimps</a:t>
            </a:r>
            <a:r>
              <a:rPr lang="ja-JP" altLang="en-US" sz="700" i="0" dirty="0">
                <a:solidFill>
                  <a:srgbClr val="002AFF"/>
                </a:solidFill>
                <a:effectLst/>
                <a:latin typeface="NotoSansJP"/>
              </a:rPr>
              <a:t>を下回る場合がありますので、</a:t>
            </a:r>
            <a:r>
              <a:rPr lang="en-US" altLang="ja-JP" sz="700" i="0" dirty="0">
                <a:solidFill>
                  <a:srgbClr val="002AFF"/>
                </a:solidFill>
                <a:effectLst/>
                <a:latin typeface="NotoSansJP"/>
              </a:rPr>
              <a:t>5</a:t>
            </a:r>
            <a:r>
              <a:rPr lang="ja-JP" altLang="en-US" sz="700" i="0" dirty="0">
                <a:solidFill>
                  <a:srgbClr val="002AFF"/>
                </a:solidFill>
                <a:effectLst/>
                <a:latin typeface="NotoSansJP"/>
              </a:rPr>
              <a:t>日間以上の掲載を推奨します。</a:t>
            </a:r>
            <a:endParaRPr lang="en-US" altLang="ja-JP" sz="700" i="0" dirty="0">
              <a:solidFill>
                <a:srgbClr val="002AFF"/>
              </a:solidFill>
              <a:effectLst/>
              <a:latin typeface="NotoSansJP"/>
            </a:endParaRPr>
          </a:p>
          <a:p>
            <a:pPr>
              <a:lnSpc>
                <a:spcPct val="110000"/>
              </a:lnSpc>
              <a:defRPr/>
            </a:pPr>
            <a:r>
              <a:rPr lang="en-US" altLang="ja-JP" sz="700" dirty="0">
                <a:solidFill>
                  <a:srgbClr val="002AFF"/>
                </a:solidFill>
                <a:latin typeface="メイリオ" panose="020B0604030504040204" pitchFamily="50" charset="-128"/>
              </a:rPr>
              <a:t>※2</a:t>
            </a:r>
            <a:r>
              <a:rPr lang="ja-JP" altLang="en-US" sz="700" dirty="0">
                <a:solidFill>
                  <a:srgbClr val="002AFF"/>
                </a:solidFill>
                <a:latin typeface="メイリオ" panose="020B0604030504040204" pitchFamily="50" charset="-128"/>
              </a:rPr>
              <a:t>　ターゲティングを掛ける場合は、</a:t>
            </a:r>
            <a:r>
              <a:rPr lang="en-US" altLang="ja-JP" sz="700" dirty="0">
                <a:solidFill>
                  <a:srgbClr val="002AFF"/>
                </a:solidFill>
                <a:latin typeface="メイリオ" panose="020B0604030504040204" pitchFamily="50" charset="-128"/>
              </a:rPr>
              <a:t>921.6</a:t>
            </a:r>
            <a:r>
              <a:rPr lang="ja-JP" altLang="en-US" sz="700" dirty="0">
                <a:solidFill>
                  <a:srgbClr val="002AFF"/>
                </a:solidFill>
                <a:latin typeface="メイリオ" panose="020B0604030504040204" pitchFamily="50" charset="-128"/>
              </a:rPr>
              <a:t>円にターゲティング係数をかけ合わせて計算し、最後に小数点以下切り捨てをしてください。</a:t>
            </a:r>
            <a:endParaRPr lang="en-US" altLang="ja-JP" sz="700" i="0" dirty="0">
              <a:solidFill>
                <a:srgbClr val="002AFF"/>
              </a:solidFill>
              <a:effectLst/>
              <a:latin typeface="NotoSansJP"/>
            </a:endParaRPr>
          </a:p>
          <a:p>
            <a:pPr>
              <a:lnSpc>
                <a:spcPct val="110000"/>
              </a:lnSpc>
              <a:defRPr/>
            </a:pPr>
            <a:r>
              <a:rPr kumimoji="0" lang="en-US" altLang="ja-JP" sz="700" kern="0" dirty="0">
                <a:solidFill>
                  <a:srgbClr val="002AFF"/>
                </a:solidFill>
                <a:latin typeface="Meiryo" panose="020B0604030504040204" pitchFamily="34" charset="-128"/>
                <a:ea typeface="Meiryo" panose="020B0604030504040204" pitchFamily="34" charset="-128"/>
              </a:rPr>
              <a:t>※3 </a:t>
            </a:r>
            <a:r>
              <a:rPr kumimoji="0" lang="en" altLang="ja-JP" sz="700" kern="0" dirty="0">
                <a:solidFill>
                  <a:srgbClr val="002AFF"/>
                </a:solidFill>
                <a:latin typeface="Meiryo" panose="020B0604030504040204" pitchFamily="34" charset="-128"/>
                <a:ea typeface="Meiryo" panose="020B0604030504040204" pitchFamily="34" charset="-128"/>
              </a:rPr>
              <a:t>FQ1</a:t>
            </a:r>
            <a:r>
              <a:rPr kumimoji="0" lang="ja-JP" altLang="en-US" sz="700" kern="0" dirty="0">
                <a:solidFill>
                  <a:srgbClr val="002AFF"/>
                </a:solidFill>
                <a:latin typeface="Meiryo" panose="020B0604030504040204" pitchFamily="34" charset="-128"/>
                <a:ea typeface="Meiryo" panose="020B0604030504040204" pitchFamily="34" charset="-128"/>
              </a:rPr>
              <a:t>回指定の掛け率含む。</a:t>
            </a:r>
            <a:endParaRPr kumimoji="0" lang="en-US" altLang="ja-JP" sz="700" kern="0" dirty="0">
              <a:solidFill>
                <a:srgbClr val="002AFF"/>
              </a:solidFill>
              <a:latin typeface="Meiryo" panose="020B0604030504040204" pitchFamily="34" charset="-128"/>
              <a:ea typeface="Meiryo" panose="020B0604030504040204" pitchFamily="34" charset="-128"/>
            </a:endParaRPr>
          </a:p>
          <a:p>
            <a:pPr>
              <a:lnSpc>
                <a:spcPct val="110000"/>
              </a:lnSpc>
              <a:defRPr/>
            </a:pPr>
            <a:r>
              <a:rPr kumimoji="0" lang="en-US" altLang="ja-JP" sz="700" kern="0" dirty="0">
                <a:solidFill>
                  <a:srgbClr val="002AFF"/>
                </a:solidFill>
                <a:latin typeface="Meiryo" panose="020B0604030504040204" pitchFamily="34" charset="-128"/>
                <a:ea typeface="Meiryo" panose="020B0604030504040204" pitchFamily="34" charset="-128"/>
              </a:rPr>
              <a:t>※4  </a:t>
            </a:r>
            <a:r>
              <a:rPr kumimoji="0" lang="ja-JP" altLang="en-US" sz="700" kern="0" dirty="0">
                <a:solidFill>
                  <a:srgbClr val="002AFF"/>
                </a:solidFill>
                <a:latin typeface="Meiryo" panose="020B0604030504040204" pitchFamily="34" charset="-128"/>
                <a:ea typeface="Meiryo" panose="020B0604030504040204" pitchFamily="34" charset="-128"/>
              </a:rPr>
              <a:t>都道府県指定の掛け率含む。さらにターゲティングを掛ける場合は基本料金</a:t>
            </a:r>
            <a:r>
              <a:rPr kumimoji="0" lang="en" altLang="ja-JP" sz="700" kern="0" dirty="0">
                <a:solidFill>
                  <a:srgbClr val="002AFF"/>
                </a:solidFill>
                <a:latin typeface="Meiryo" panose="020B0604030504040204" pitchFamily="34" charset="-128"/>
                <a:ea typeface="Meiryo" panose="020B0604030504040204" pitchFamily="34" charset="-128"/>
              </a:rPr>
              <a:t>vCPM</a:t>
            </a:r>
            <a:r>
              <a:rPr kumimoji="0" lang="ja-JP" altLang="en" sz="700" kern="0" dirty="0">
                <a:solidFill>
                  <a:srgbClr val="002AFF"/>
                </a:solidFill>
                <a:latin typeface="Meiryo" panose="020B0604030504040204" pitchFamily="34" charset="-128"/>
                <a:ea typeface="Meiryo" panose="020B0604030504040204" pitchFamily="34" charset="-128"/>
              </a:rPr>
              <a:t>（★）</a:t>
            </a:r>
            <a:r>
              <a:rPr kumimoji="0" lang="ja-JP" altLang="en-US" sz="700" kern="0" dirty="0">
                <a:solidFill>
                  <a:srgbClr val="002AFF"/>
                </a:solidFill>
                <a:latin typeface="Meiryo" panose="020B0604030504040204" pitchFamily="34" charset="-128"/>
                <a:ea typeface="Meiryo" panose="020B0604030504040204" pitchFamily="34" charset="-128"/>
              </a:rPr>
              <a:t>を元に計算せず、カッコ内の計算式を元に計算してください。</a:t>
            </a:r>
            <a:endParaRPr kumimoji="0" lang="en-US" altLang="ja-JP" sz="700" kern="0" dirty="0">
              <a:solidFill>
                <a:srgbClr val="002AFF"/>
              </a:solidFill>
              <a:latin typeface="Meiryo" panose="020B0604030504040204" pitchFamily="34" charset="-128"/>
              <a:ea typeface="Meiryo" panose="020B0604030504040204" pitchFamily="34" charset="-128"/>
            </a:endParaRPr>
          </a:p>
          <a:p>
            <a:pPr>
              <a:lnSpc>
                <a:spcPct val="110000"/>
              </a:lnSpc>
              <a:defRPr/>
            </a:pPr>
            <a:r>
              <a:rPr kumimoji="0" lang="en-US" altLang="ja-JP" sz="700" kern="0" dirty="0">
                <a:solidFill>
                  <a:srgbClr val="002AFF"/>
                </a:solidFill>
                <a:latin typeface="Meiryo" panose="020B0604030504040204" pitchFamily="34" charset="-128"/>
                <a:ea typeface="Meiryo" panose="020B0604030504040204" pitchFamily="34" charset="-128"/>
              </a:rPr>
              <a:t> </a:t>
            </a:r>
            <a:r>
              <a:rPr kumimoji="0" lang="ja-JP" altLang="en-US" sz="700" kern="0" dirty="0">
                <a:solidFill>
                  <a:srgbClr val="002AFF"/>
                </a:solidFill>
                <a:latin typeface="メイリオ" panose="020B0604030504040204" pitchFamily="50" charset="-128"/>
              </a:rPr>
              <a:t>　　最後に小数点以下切り捨てをしてください。</a:t>
            </a:r>
            <a:endParaRPr kumimoji="0" lang="en-US" altLang="ja-JP" sz="700" kern="0" dirty="0">
              <a:solidFill>
                <a:srgbClr val="002AFF"/>
              </a:solidFill>
              <a:latin typeface="Meiryo" panose="020B0604030504040204" pitchFamily="34" charset="-128"/>
              <a:ea typeface="Meiryo" panose="020B0604030504040204" pitchFamily="34" charset="-128"/>
            </a:endParaRPr>
          </a:p>
          <a:p>
            <a:pPr>
              <a:lnSpc>
                <a:spcPct val="110000"/>
              </a:lnSpc>
              <a:defRPr/>
            </a:pPr>
            <a:r>
              <a:rPr kumimoji="0" lang="en-US" altLang="ja-JP" sz="700" kern="0" dirty="0">
                <a:solidFill>
                  <a:srgbClr val="002AFF"/>
                </a:solidFill>
                <a:latin typeface="Meiryo" panose="020B0604030504040204" pitchFamily="34" charset="-128"/>
                <a:ea typeface="Meiryo" panose="020B0604030504040204" pitchFamily="34" charset="-128"/>
              </a:rPr>
              <a:t>※5  </a:t>
            </a:r>
            <a:r>
              <a:rPr kumimoji="0" lang="ja-JP" altLang="en-US" sz="700" kern="0" dirty="0">
                <a:solidFill>
                  <a:srgbClr val="002AFF"/>
                </a:solidFill>
                <a:latin typeface="Meiryo" panose="020B0604030504040204" pitchFamily="34" charset="-128"/>
                <a:ea typeface="Meiryo" panose="020B0604030504040204" pitchFamily="34" charset="-128"/>
              </a:rPr>
              <a:t>市区郡指定の掛け率含む。</a:t>
            </a:r>
            <a:endParaRPr kumimoji="0" lang="en-US" altLang="ja-JP" sz="700" kern="0" dirty="0">
              <a:solidFill>
                <a:srgbClr val="002AFF"/>
              </a:solidFill>
              <a:latin typeface="Meiryo" panose="020B0604030504040204" pitchFamily="34" charset="-128"/>
              <a:ea typeface="Meiryo" panose="020B0604030504040204" pitchFamily="34" charset="-128"/>
            </a:endParaRPr>
          </a:p>
        </p:txBody>
      </p:sp>
      <p:sp>
        <p:nvSpPr>
          <p:cNvPr id="10" name="テキスト プレースホルダー 35">
            <a:extLst>
              <a:ext uri="{FF2B5EF4-FFF2-40B4-BE49-F238E27FC236}">
                <a16:creationId xmlns:a16="http://schemas.microsoft.com/office/drawing/2014/main" id="{D4066CC5-EED5-AD9B-88FE-A0E75E28B274}"/>
              </a:ext>
            </a:extLst>
          </p:cNvPr>
          <p:cNvSpPr txBox="1">
            <a:spLocks noGrp="1"/>
          </p:cNvSpPr>
          <p:nvPr>
            <p:ph type="body" sz="quarter" idx="10"/>
          </p:nvPr>
        </p:nvSpPr>
        <p:spPr>
          <a:xfrm>
            <a:off x="3539672" y="145683"/>
            <a:ext cx="6017986" cy="577827"/>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600" dirty="0">
                <a:solidFill>
                  <a:srgbClr val="000048"/>
                </a:solidFill>
                <a:latin typeface="Meiryo" panose="020B0604030504040204" pitchFamily="34" charset="-128"/>
                <a:ea typeface="Meiryo" panose="020B0604030504040204" pitchFamily="34" charset="-128"/>
              </a:rPr>
              <a:t>Yahoo! JAPAN</a:t>
            </a:r>
            <a:r>
              <a:rPr lang="ja-JP" altLang="en-US" sz="1600" dirty="0">
                <a:solidFill>
                  <a:srgbClr val="000048"/>
                </a:solidFill>
                <a:latin typeface="Meiryo" panose="020B0604030504040204" pitchFamily="34" charset="-128"/>
                <a:ea typeface="Meiryo" panose="020B0604030504040204" pitchFamily="34" charset="-128"/>
              </a:rPr>
              <a:t>トップページ　ブランドパネル　</a:t>
            </a:r>
            <a:r>
              <a:rPr lang="en-US" altLang="ja-JP" sz="1600" dirty="0">
                <a:solidFill>
                  <a:srgbClr val="000048"/>
                </a:solidFill>
                <a:latin typeface="Meiryo" panose="020B0604030504040204" pitchFamily="34" charset="-128"/>
                <a:ea typeface="Meiryo" panose="020B0604030504040204" pitchFamily="34" charset="-128"/>
              </a:rPr>
              <a:t>SP</a:t>
            </a:r>
            <a:r>
              <a:rPr lang="ja-JP" altLang="en-US" sz="1600" dirty="0">
                <a:solidFill>
                  <a:srgbClr val="000048"/>
                </a:solidFill>
                <a:latin typeface="Meiryo" panose="020B0604030504040204" pitchFamily="34" charset="-128"/>
                <a:ea typeface="Meiryo" panose="020B0604030504040204" pitchFamily="34" charset="-128"/>
              </a:rPr>
              <a:t>　スクエア</a:t>
            </a:r>
            <a:endParaRPr lang="en-US" altLang="ja-JP" sz="1600" dirty="0">
              <a:solidFill>
                <a:srgbClr val="000048"/>
              </a:solidFill>
              <a:latin typeface="Meiryo" panose="020B0604030504040204" pitchFamily="34" charset="-128"/>
              <a:ea typeface="Meiryo" panose="020B0604030504040204" pitchFamily="34" charset="-128"/>
            </a:endParaRPr>
          </a:p>
          <a:p>
            <a:pPr marL="0" indent="0">
              <a:buNone/>
            </a:pPr>
            <a:r>
              <a:rPr lang="ja-JP" altLang="en-US" sz="1600" dirty="0">
                <a:solidFill>
                  <a:srgbClr val="000048"/>
                </a:solidFill>
                <a:latin typeface="Meiryo" panose="020B0604030504040204" pitchFamily="34" charset="-128"/>
                <a:ea typeface="Meiryo" panose="020B0604030504040204" pitchFamily="34" charset="-128"/>
              </a:rPr>
              <a:t>掲載期間：</a:t>
            </a:r>
            <a:r>
              <a:rPr lang="en-US" altLang="ja-JP" sz="1600" dirty="0">
                <a:solidFill>
                  <a:srgbClr val="000048"/>
                </a:solidFill>
                <a:latin typeface="Meiryo" panose="020B0604030504040204" pitchFamily="34" charset="-128"/>
                <a:ea typeface="Meiryo" panose="020B0604030504040204" pitchFamily="34" charset="-128"/>
              </a:rPr>
              <a:t>2026</a:t>
            </a:r>
            <a:r>
              <a:rPr lang="ja-JP" altLang="en-US" sz="1600" dirty="0">
                <a:solidFill>
                  <a:srgbClr val="000048"/>
                </a:solidFill>
                <a:latin typeface="Meiryo" panose="020B0604030504040204" pitchFamily="34" charset="-128"/>
                <a:ea typeface="Meiryo" panose="020B0604030504040204" pitchFamily="34" charset="-128"/>
              </a:rPr>
              <a:t>年</a:t>
            </a:r>
            <a:r>
              <a:rPr lang="en-US" altLang="ja-JP" sz="1600" dirty="0">
                <a:solidFill>
                  <a:srgbClr val="000048"/>
                </a:solidFill>
                <a:latin typeface="Meiryo" panose="020B0604030504040204" pitchFamily="34" charset="-128"/>
                <a:ea typeface="Meiryo" panose="020B0604030504040204" pitchFamily="34" charset="-128"/>
              </a:rPr>
              <a:t>4</a:t>
            </a:r>
            <a:r>
              <a:rPr lang="ja-JP" altLang="en-US" sz="1600" dirty="0">
                <a:solidFill>
                  <a:srgbClr val="000048"/>
                </a:solidFill>
                <a:latin typeface="Meiryo" panose="020B0604030504040204" pitchFamily="34" charset="-128"/>
                <a:ea typeface="Meiryo" panose="020B0604030504040204" pitchFamily="34" charset="-128"/>
              </a:rPr>
              <a:t>月</a:t>
            </a:r>
            <a:r>
              <a:rPr lang="en-US" altLang="ja-JP" sz="1600" dirty="0">
                <a:solidFill>
                  <a:srgbClr val="000048"/>
                </a:solidFill>
                <a:latin typeface="Meiryo" panose="020B0604030504040204" pitchFamily="34" charset="-128"/>
                <a:ea typeface="Meiryo" panose="020B0604030504040204" pitchFamily="34" charset="-128"/>
              </a:rPr>
              <a:t>1</a:t>
            </a:r>
            <a:r>
              <a:rPr lang="ja-JP" altLang="en-US" sz="1600" dirty="0">
                <a:solidFill>
                  <a:srgbClr val="000048"/>
                </a:solidFill>
                <a:latin typeface="Meiryo" panose="020B0604030504040204" pitchFamily="34" charset="-128"/>
                <a:ea typeface="Meiryo" panose="020B0604030504040204" pitchFamily="34" charset="-128"/>
              </a:rPr>
              <a:t>日～</a:t>
            </a:r>
            <a:r>
              <a:rPr lang="en-US" altLang="ja-JP" sz="1600" dirty="0">
                <a:solidFill>
                  <a:srgbClr val="000048"/>
                </a:solidFill>
                <a:latin typeface="Meiryo" panose="020B0604030504040204" pitchFamily="34" charset="-128"/>
                <a:ea typeface="Meiryo" panose="020B0604030504040204" pitchFamily="34" charset="-128"/>
              </a:rPr>
              <a:t>2026</a:t>
            </a:r>
            <a:r>
              <a:rPr lang="ja-JP" altLang="en-US" sz="1600" dirty="0">
                <a:solidFill>
                  <a:srgbClr val="000048"/>
                </a:solidFill>
                <a:latin typeface="Meiryo" panose="020B0604030504040204" pitchFamily="34" charset="-128"/>
                <a:ea typeface="Meiryo" panose="020B0604030504040204" pitchFamily="34" charset="-128"/>
              </a:rPr>
              <a:t>年</a:t>
            </a:r>
            <a:r>
              <a:rPr lang="en-US" altLang="ja-JP" sz="1600" dirty="0">
                <a:solidFill>
                  <a:srgbClr val="000048"/>
                </a:solidFill>
                <a:latin typeface="Meiryo" panose="020B0604030504040204" pitchFamily="34" charset="-128"/>
                <a:ea typeface="Meiryo" panose="020B0604030504040204" pitchFamily="34" charset="-128"/>
              </a:rPr>
              <a:t>9</a:t>
            </a:r>
            <a:r>
              <a:rPr lang="ja-JP" altLang="en-US" sz="1600" dirty="0">
                <a:solidFill>
                  <a:srgbClr val="000048"/>
                </a:solidFill>
                <a:latin typeface="Meiryo" panose="020B0604030504040204" pitchFamily="34" charset="-128"/>
                <a:ea typeface="Meiryo" panose="020B0604030504040204" pitchFamily="34" charset="-128"/>
              </a:rPr>
              <a:t>月</a:t>
            </a:r>
            <a:r>
              <a:rPr lang="en-US" altLang="ja-JP" sz="1600" dirty="0">
                <a:solidFill>
                  <a:srgbClr val="000048"/>
                </a:solidFill>
                <a:latin typeface="Meiryo" panose="020B0604030504040204" pitchFamily="34" charset="-128"/>
                <a:ea typeface="Meiryo" panose="020B0604030504040204" pitchFamily="34" charset="-128"/>
              </a:rPr>
              <a:t>30</a:t>
            </a:r>
            <a:r>
              <a:rPr lang="ja-JP" altLang="en-US" sz="1600" dirty="0">
                <a:solidFill>
                  <a:srgbClr val="000048"/>
                </a:solidFill>
                <a:latin typeface="Meiryo" panose="020B0604030504040204" pitchFamily="34" charset="-128"/>
                <a:ea typeface="Meiryo" panose="020B0604030504040204" pitchFamily="34" charset="-128"/>
              </a:rPr>
              <a:t>日</a:t>
            </a:r>
          </a:p>
        </p:txBody>
      </p:sp>
    </p:spTree>
    <p:extLst>
      <p:ext uri="{BB962C8B-B14F-4D97-AF65-F5344CB8AC3E}">
        <p14:creationId xmlns:p14="http://schemas.microsoft.com/office/powerpoint/2010/main" val="153385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51B0FF-38F0-2893-85D2-A88786DBD1FC}"/>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3A7F3EB4-42CB-64AE-04E7-8872B4E46278}"/>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6765CA69-0173-E066-DC18-A165635043C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2" name="角丸四角形 4">
            <a:extLst>
              <a:ext uri="{FF2B5EF4-FFF2-40B4-BE49-F238E27FC236}">
                <a16:creationId xmlns:a16="http://schemas.microsoft.com/office/drawing/2014/main" id="{A53B20DA-D46F-E38E-9B38-C3E9BCC71924}"/>
              </a:ext>
            </a:extLst>
          </p:cNvPr>
          <p:cNvSpPr/>
          <p:nvPr/>
        </p:nvSpPr>
        <p:spPr>
          <a:xfrm>
            <a:off x="1717542" y="202787"/>
            <a:ext cx="1724158"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48"/>
                </a:solidFill>
                <a:effectLst/>
                <a:uLnTx/>
                <a:uFillTx/>
                <a:latin typeface="Meiryo" panose="020B0604030504040204" pitchFamily="34" charset="-128"/>
                <a:ea typeface="Meiryo" panose="020B0604030504040204" pitchFamily="34" charset="-128"/>
              </a:rPr>
              <a:t>ターゲティング設定</a:t>
            </a:r>
          </a:p>
        </p:txBody>
      </p:sp>
      <p:sp>
        <p:nvSpPr>
          <p:cNvPr id="4" name="テキスト ボックス 5">
            <a:extLst>
              <a:ext uri="{FF2B5EF4-FFF2-40B4-BE49-F238E27FC236}">
                <a16:creationId xmlns:a16="http://schemas.microsoft.com/office/drawing/2014/main" id="{D8B0067E-0586-CA2B-08C5-4F0AF43774FE}"/>
              </a:ext>
            </a:extLst>
          </p:cNvPr>
          <p:cNvSpPr txBox="1"/>
          <p:nvPr/>
        </p:nvSpPr>
        <p:spPr>
          <a:xfrm>
            <a:off x="479427" y="5098644"/>
            <a:ext cx="11233147" cy="1441613"/>
          </a:xfrm>
          <a:prstGeom prst="rect">
            <a:avLst/>
          </a:prstGeom>
          <a:noFill/>
        </p:spPr>
        <p:txBody>
          <a:bodyPr wrap="square" lIns="0" tIns="45720" rIns="0" bIns="45720" rtlCol="0" anchor="t">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上記表の「●」がターゲティング設定可になります。</a:t>
            </a:r>
            <a:endPar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年齢は以下の区分で指定が可能です。</a:t>
            </a:r>
            <a:endPar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18</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19</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 20</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24</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 25</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29</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 30</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34</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 35</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39</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 40</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44</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 45</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49</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 50</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54</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 55</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59</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 60</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64</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 65</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69</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 70</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歳以上</a:t>
            </a:r>
            <a:endPar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800" b="0" i="0" u="none" strike="noStrike" kern="1200" cap="none" spc="0" normalizeH="0" baseline="0" noProof="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は「基本料金</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ターゲティングごとに設定されている掛け率」（小数点以下切り捨て）によって決定されます。</a:t>
            </a:r>
            <a:endPar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800" b="0" i="0" u="none" strike="noStrike" kern="1200" cap="none" spc="0" normalizeH="0" baseline="0" noProof="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掛け率の最大値は</a:t>
            </a:r>
            <a:r>
              <a:rPr lang="en-US" altLang="ja-JP" sz="800">
                <a:solidFill>
                  <a:srgbClr val="0D0D0D"/>
                </a:solidFill>
                <a:latin typeface="Meiryo" panose="020B0604030504040204" pitchFamily="34" charset="-128"/>
                <a:ea typeface="Meiryo" panose="020B0604030504040204" pitchFamily="34" charset="-128"/>
              </a:rPr>
              <a:t>1</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.5</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倍になります。</a:t>
            </a:r>
            <a:endPar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例：性別、年齢、オーディエンスリスト（興味関心、購買意向、属性・ライフイベント）を設定した場合、</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1.2</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 1.2</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 1.5</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=2.16</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倍となりますが、最大値が</a:t>
            </a:r>
            <a:r>
              <a:rPr lang="en-US" altLang="ja-JP" sz="800">
                <a:solidFill>
                  <a:srgbClr val="0D0D0D"/>
                </a:solidFill>
                <a:latin typeface="Meiryo" panose="020B0604030504040204" pitchFamily="34" charset="-128"/>
                <a:ea typeface="Meiryo" panose="020B0604030504040204" pitchFamily="34" charset="-128"/>
              </a:rPr>
              <a:t>1</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.5</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倍のため、</a:t>
            </a:r>
            <a:r>
              <a:rPr lang="en-US" altLang="ja-JP" sz="800">
                <a:solidFill>
                  <a:srgbClr val="0D0D0D"/>
                </a:solidFill>
                <a:latin typeface="Meiryo" panose="020B0604030504040204" pitchFamily="34" charset="-128"/>
                <a:ea typeface="Meiryo" panose="020B0604030504040204" pitchFamily="34" charset="-128"/>
              </a:rPr>
              <a:t>1</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.5</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倍で設定可能となります。</a:t>
            </a:r>
            <a:endPar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オーディエンスリストを複数選択した場合、</a:t>
            </a:r>
            <a:r>
              <a:rPr kumimoji="1" lang="en-US" altLang="ja-JP" sz="800" b="0" i="0" u="none" strike="noStrike" kern="1200" cap="none" spc="0" normalizeH="0" baseline="0" noProof="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掛け率は高い方が選択されます。</a:t>
            </a:r>
            <a:endParaRPr kumimoji="1" lang="en-US" altLang="ja-JP" sz="800" b="0" i="0" u="none" strike="noStrike" kern="1200" cap="none" spc="0" normalizeH="0" baseline="0" noProof="0">
              <a:ln>
                <a:noFill/>
              </a:ln>
              <a:solidFill>
                <a:srgbClr val="FFC000"/>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「枠購入型」や「時間帯ジャック購入型」配信商品の場合は、ターゲティング項目ごとの「</a:t>
            </a:r>
            <a:r>
              <a:rPr kumimoji="1" lang="en-US" altLang="ja-JP" sz="800" b="0" i="0" u="none" strike="noStrike" kern="1200" cap="none" spc="0" normalizeH="0" baseline="0" noProof="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掛け率」を含んだ金額を記載しています。</a:t>
            </a:r>
            <a:endPar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※SP</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はスマートフォン、</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PC</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はパソコン、</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MD</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はマルチデバイスの略称です。</a:t>
            </a:r>
            <a:endPar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※1</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　オーディエンスリストの詳細は、</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Yahoo!</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広告ヘルプを参照してください。</a:t>
            </a: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en-US" altLang="ja-JP" sz="800" b="0" i="0" u="none" strike="noStrike" kern="1200" cap="none" spc="0" normalizeH="0" baseline="0" noProof="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hlinkClick r:id="rId3"/>
              </a:rPr>
              <a:t>https://ads-help.yahoo-net.jp/s/article/H000044833?language=ja</a:t>
            </a:r>
            <a:endParaRPr kumimoji="1" lang="en-US" altLang="ja-JP" sz="800" b="0" i="0" u="none" strike="noStrike" kern="1200" cap="none" spc="0" normalizeH="0" baseline="0" noProof="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endParaRPr>
          </a:p>
        </p:txBody>
      </p:sp>
      <p:graphicFrame>
        <p:nvGraphicFramePr>
          <p:cNvPr id="6" name="表 5">
            <a:extLst>
              <a:ext uri="{FF2B5EF4-FFF2-40B4-BE49-F238E27FC236}">
                <a16:creationId xmlns:a16="http://schemas.microsoft.com/office/drawing/2014/main" id="{CB457F59-16AB-EBFA-7BC7-A68698459153}"/>
              </a:ext>
            </a:extLst>
          </p:cNvPr>
          <p:cNvGraphicFramePr>
            <a:graphicFrameLocks noGrp="1"/>
          </p:cNvGraphicFramePr>
          <p:nvPr>
            <p:extLst>
              <p:ext uri="{D42A27DB-BD31-4B8C-83A1-F6EECF244321}">
                <p14:modId xmlns:p14="http://schemas.microsoft.com/office/powerpoint/2010/main" val="454939857"/>
              </p:ext>
            </p:extLst>
          </p:nvPr>
        </p:nvGraphicFramePr>
        <p:xfrm>
          <a:off x="479426" y="954768"/>
          <a:ext cx="11233148" cy="4118409"/>
        </p:xfrm>
        <a:graphic>
          <a:graphicData uri="http://schemas.openxmlformats.org/drawingml/2006/table">
            <a:tbl>
              <a:tblPr bandRow="1"/>
              <a:tblGrid>
                <a:gridCol w="1544247">
                  <a:extLst>
                    <a:ext uri="{9D8B030D-6E8A-4147-A177-3AD203B41FA5}">
                      <a16:colId xmlns:a16="http://schemas.microsoft.com/office/drawing/2014/main" val="792911817"/>
                    </a:ext>
                  </a:extLst>
                </a:gridCol>
                <a:gridCol w="2261385">
                  <a:extLst>
                    <a:ext uri="{9D8B030D-6E8A-4147-A177-3AD203B41FA5}">
                      <a16:colId xmlns:a16="http://schemas.microsoft.com/office/drawing/2014/main" val="2515137241"/>
                    </a:ext>
                  </a:extLst>
                </a:gridCol>
                <a:gridCol w="1856879">
                  <a:extLst>
                    <a:ext uri="{9D8B030D-6E8A-4147-A177-3AD203B41FA5}">
                      <a16:colId xmlns:a16="http://schemas.microsoft.com/office/drawing/2014/main" val="598637953"/>
                    </a:ext>
                  </a:extLst>
                </a:gridCol>
                <a:gridCol w="1856879">
                  <a:extLst>
                    <a:ext uri="{9D8B030D-6E8A-4147-A177-3AD203B41FA5}">
                      <a16:colId xmlns:a16="http://schemas.microsoft.com/office/drawing/2014/main" val="56015879"/>
                    </a:ext>
                  </a:extLst>
                </a:gridCol>
                <a:gridCol w="1856879">
                  <a:extLst>
                    <a:ext uri="{9D8B030D-6E8A-4147-A177-3AD203B41FA5}">
                      <a16:colId xmlns:a16="http://schemas.microsoft.com/office/drawing/2014/main" val="379781813"/>
                    </a:ext>
                  </a:extLst>
                </a:gridCol>
                <a:gridCol w="1856879">
                  <a:extLst>
                    <a:ext uri="{9D8B030D-6E8A-4147-A177-3AD203B41FA5}">
                      <a16:colId xmlns:a16="http://schemas.microsoft.com/office/drawing/2014/main" val="1484868583"/>
                    </a:ext>
                  </a:extLst>
                </a:gridCol>
              </a:tblGrid>
              <a:tr h="533701">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1">
                          <a:solidFill>
                            <a:schemeClr val="bg1"/>
                          </a:solidFill>
                          <a:latin typeface="Meiryo" panose="020B0604030504040204" pitchFamily="34" charset="-128"/>
                          <a:ea typeface="Meiryo" panose="020B0604030504040204" pitchFamily="34" charset="-128"/>
                        </a:rPr>
                        <a:t>ターゲティング</a:t>
                      </a: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1" kern="1200" dirty="0" err="1">
                          <a:solidFill>
                            <a:schemeClr val="bg1"/>
                          </a:solidFill>
                          <a:latin typeface="Meiryo"/>
                          <a:ea typeface="Meiryo"/>
                        </a:rPr>
                        <a:t>vCPM</a:t>
                      </a:r>
                      <a:r>
                        <a:rPr kumimoji="1" lang="en-US" altLang="ja-JP" sz="1100" b="1" kern="1200" dirty="0">
                          <a:solidFill>
                            <a:schemeClr val="bg1"/>
                          </a:solidFill>
                          <a:latin typeface="Meiryo"/>
                          <a:ea typeface="Meiryo"/>
                        </a:rPr>
                        <a:t> </a:t>
                      </a:r>
                      <a:r>
                        <a:rPr kumimoji="1" lang="ja-JP" altLang="en-US" sz="1100" b="1" kern="1200" dirty="0">
                          <a:solidFill>
                            <a:schemeClr val="bg1"/>
                          </a:solidFill>
                          <a:latin typeface="Meiryo"/>
                          <a:ea typeface="Meiryo"/>
                        </a:rPr>
                        <a:t>掛け率</a:t>
                      </a:r>
                      <a:endParaRPr kumimoji="1" lang="en-US" altLang="ja-JP" sz="1100" b="1" kern="1200" dirty="0">
                        <a:solidFill>
                          <a:schemeClr val="bg1"/>
                        </a:solidFill>
                        <a:latin typeface="Meiryo"/>
                        <a:ea typeface="Meiryo"/>
                        <a:cs typeface="+mn-cs"/>
                      </a:endParaRPr>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1" kern="1200" dirty="0">
                          <a:solidFill>
                            <a:schemeClr val="bg1"/>
                          </a:solidFill>
                          <a:latin typeface="Meiryo"/>
                          <a:ea typeface="Meiryo"/>
                          <a:cs typeface="+mn-cs"/>
                        </a:rPr>
                        <a:t>Yahoo! JAPAN</a:t>
                      </a:r>
                      <a:r>
                        <a:rPr kumimoji="1" lang="ja-JP" altLang="en-US" sz="1100" b="1" kern="1200" dirty="0">
                          <a:solidFill>
                            <a:schemeClr val="bg1"/>
                          </a:solidFill>
                          <a:latin typeface="Meiryo"/>
                          <a:ea typeface="Meiryo"/>
                          <a:cs typeface="+mn-cs"/>
                        </a:rPr>
                        <a:t>トップページ　ブランドパネル　</a:t>
                      </a:r>
                      <a:r>
                        <a:rPr kumimoji="1" lang="en-US" altLang="ja-JP" sz="1100" b="1" kern="1200" dirty="0">
                          <a:solidFill>
                            <a:schemeClr val="bg1"/>
                          </a:solidFill>
                          <a:latin typeface="Meiryo"/>
                          <a:ea typeface="Meiryo"/>
                          <a:cs typeface="+mn-cs"/>
                        </a:rPr>
                        <a:t>SP</a:t>
                      </a:r>
                      <a:r>
                        <a:rPr kumimoji="1" lang="ja-JP" altLang="en-US" sz="1100" b="1" kern="1200" dirty="0">
                          <a:solidFill>
                            <a:schemeClr val="bg1"/>
                          </a:solidFill>
                          <a:latin typeface="Meiryo"/>
                          <a:ea typeface="Meiryo"/>
                          <a:cs typeface="+mn-cs"/>
                        </a:rPr>
                        <a:t>　スクエア</a:t>
                      </a:r>
                      <a:endParaRPr kumimoji="1" lang="en-US" altLang="ja-JP" sz="1100" b="1" kern="1200" dirty="0">
                        <a:solidFill>
                          <a:schemeClr val="bg1"/>
                        </a:solidFill>
                        <a:latin typeface="Meiryo"/>
                        <a:ea typeface="Meiryo"/>
                        <a:cs typeface="+mn-cs"/>
                      </a:endParaRPr>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1" kern="1200" dirty="0">
                          <a:solidFill>
                            <a:schemeClr val="bg1"/>
                          </a:solidFill>
                          <a:latin typeface="Meiryo"/>
                          <a:ea typeface="Meiryo"/>
                          <a:cs typeface="+mn-cs"/>
                        </a:rPr>
                        <a:t>Yahoo! JAPAN</a:t>
                      </a:r>
                      <a:r>
                        <a:rPr kumimoji="1" lang="ja-JP" altLang="en-US" sz="1100" b="1" kern="1200" dirty="0">
                          <a:solidFill>
                            <a:schemeClr val="bg1"/>
                          </a:solidFill>
                          <a:latin typeface="Meiryo"/>
                          <a:ea typeface="Meiryo"/>
                          <a:cs typeface="+mn-cs"/>
                        </a:rPr>
                        <a:t>トップページ　ブランドパネル　</a:t>
                      </a:r>
                      <a:r>
                        <a:rPr kumimoji="1" lang="en-US" altLang="ja-JP" sz="1100" b="1" kern="1200" dirty="0">
                          <a:solidFill>
                            <a:schemeClr val="bg1"/>
                          </a:solidFill>
                          <a:latin typeface="Meiryo"/>
                          <a:ea typeface="Meiryo"/>
                          <a:cs typeface="+mn-cs"/>
                        </a:rPr>
                        <a:t>SP</a:t>
                      </a:r>
                      <a:r>
                        <a:rPr kumimoji="1" lang="ja-JP" altLang="en-US" sz="1100" b="1" kern="1200" dirty="0">
                          <a:solidFill>
                            <a:schemeClr val="bg1"/>
                          </a:solidFill>
                          <a:latin typeface="Meiryo"/>
                          <a:ea typeface="Meiryo"/>
                          <a:cs typeface="+mn-cs"/>
                        </a:rPr>
                        <a:t>　スクエア（</a:t>
                      </a:r>
                      <a:r>
                        <a:rPr kumimoji="1" lang="en-US" altLang="ja-JP" sz="1100" b="1" kern="1200" dirty="0">
                          <a:solidFill>
                            <a:schemeClr val="bg1"/>
                          </a:solidFill>
                          <a:latin typeface="Meiryo"/>
                          <a:ea typeface="Meiryo"/>
                          <a:cs typeface="+mn-cs"/>
                        </a:rPr>
                        <a:t>FQ1</a:t>
                      </a:r>
                      <a:r>
                        <a:rPr kumimoji="1" lang="ja-JP" altLang="en-US" sz="1100" b="1" kern="1200" dirty="0">
                          <a:solidFill>
                            <a:schemeClr val="bg1"/>
                          </a:solidFill>
                          <a:latin typeface="Meiryo"/>
                          <a:ea typeface="Meiryo"/>
                          <a:cs typeface="+mn-cs"/>
                        </a:rPr>
                        <a:t>）</a:t>
                      </a:r>
                      <a:endParaRPr kumimoji="1" lang="en-US" altLang="ja-JP" sz="1100" b="1" kern="1200" dirty="0">
                        <a:solidFill>
                          <a:schemeClr val="bg1"/>
                        </a:solidFill>
                        <a:latin typeface="Meiryo"/>
                        <a:ea typeface="Meiryo"/>
                        <a:cs typeface="+mn-cs"/>
                      </a:endParaRPr>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1" kern="1200" dirty="0">
                          <a:solidFill>
                            <a:schemeClr val="bg1"/>
                          </a:solidFill>
                          <a:latin typeface="Meiryo"/>
                          <a:ea typeface="Meiryo"/>
                          <a:cs typeface="+mn-cs"/>
                        </a:rPr>
                        <a:t>Yahoo! JAPAN</a:t>
                      </a:r>
                      <a:r>
                        <a:rPr kumimoji="1" lang="ja-JP" altLang="en-US" sz="1100" b="1" kern="1200" dirty="0">
                          <a:solidFill>
                            <a:schemeClr val="bg1"/>
                          </a:solidFill>
                          <a:latin typeface="Meiryo"/>
                          <a:ea typeface="Meiryo"/>
                          <a:cs typeface="+mn-cs"/>
                        </a:rPr>
                        <a:t>トップページ　ブランドパネル　</a:t>
                      </a:r>
                      <a:r>
                        <a:rPr kumimoji="1" lang="en-US" altLang="ja-JP" sz="1100" b="1" kern="1200" dirty="0">
                          <a:solidFill>
                            <a:schemeClr val="bg1"/>
                          </a:solidFill>
                          <a:latin typeface="Meiryo"/>
                          <a:ea typeface="Meiryo"/>
                          <a:cs typeface="+mn-cs"/>
                        </a:rPr>
                        <a:t>SP</a:t>
                      </a:r>
                      <a:r>
                        <a:rPr kumimoji="1" lang="ja-JP" altLang="en-US" sz="1100" b="1" kern="1200" dirty="0">
                          <a:solidFill>
                            <a:schemeClr val="bg1"/>
                          </a:solidFill>
                          <a:latin typeface="Meiryo"/>
                          <a:ea typeface="Meiryo"/>
                          <a:cs typeface="+mn-cs"/>
                        </a:rPr>
                        <a:t>　スクエア（都道府県）</a:t>
                      </a:r>
                      <a:endParaRPr kumimoji="1" lang="en-US" altLang="ja-JP" sz="1100" b="1" kern="1200" dirty="0">
                        <a:solidFill>
                          <a:schemeClr val="bg1"/>
                        </a:solidFill>
                        <a:latin typeface="Meiryo" panose="020B0604030504040204" pitchFamily="34" charset="-128"/>
                        <a:ea typeface="Meiryo" panose="020B0604030504040204" pitchFamily="34" charset="-128"/>
                        <a:cs typeface="+mn-cs"/>
                      </a:endParaRPr>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1" kern="1200" dirty="0">
                          <a:solidFill>
                            <a:schemeClr val="bg1"/>
                          </a:solidFill>
                          <a:latin typeface="Meiryo"/>
                          <a:ea typeface="Meiryo"/>
                          <a:cs typeface="+mn-cs"/>
                        </a:rPr>
                        <a:t>Yahoo! JAPAN</a:t>
                      </a:r>
                      <a:r>
                        <a:rPr kumimoji="1" lang="ja-JP" altLang="en-US" sz="1100" b="1" kern="1200" dirty="0">
                          <a:solidFill>
                            <a:schemeClr val="bg1"/>
                          </a:solidFill>
                          <a:latin typeface="Meiryo"/>
                          <a:ea typeface="Meiryo"/>
                          <a:cs typeface="+mn-cs"/>
                        </a:rPr>
                        <a:t>トップページ　ブランドパネル　</a:t>
                      </a:r>
                      <a:r>
                        <a:rPr kumimoji="1" lang="en-US" altLang="ja-JP" sz="1100" b="1" kern="1200" dirty="0">
                          <a:solidFill>
                            <a:schemeClr val="bg1"/>
                          </a:solidFill>
                          <a:latin typeface="Meiryo"/>
                          <a:ea typeface="Meiryo"/>
                          <a:cs typeface="+mn-cs"/>
                        </a:rPr>
                        <a:t>SP</a:t>
                      </a:r>
                      <a:r>
                        <a:rPr kumimoji="1" lang="ja-JP" altLang="en-US" sz="1100" b="1" kern="1200" dirty="0">
                          <a:solidFill>
                            <a:schemeClr val="bg1"/>
                          </a:solidFill>
                          <a:latin typeface="Meiryo"/>
                          <a:ea typeface="Meiryo"/>
                          <a:cs typeface="+mn-cs"/>
                        </a:rPr>
                        <a:t>　スクエア（市区郡）</a:t>
                      </a:r>
                      <a:endParaRPr kumimoji="1" lang="en-US" altLang="ja-JP" sz="1100" b="1" kern="1200" dirty="0">
                        <a:solidFill>
                          <a:schemeClr val="bg1"/>
                        </a:solidFill>
                        <a:latin typeface="Meiryo"/>
                        <a:ea typeface="Meiryo"/>
                      </a:endParaRPr>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117335041"/>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a:solidFill>
                            <a:schemeClr val="bg1"/>
                          </a:solidFill>
                          <a:latin typeface="Meiryo" panose="020B0604030504040204" pitchFamily="34" charset="-128"/>
                          <a:ea typeface="Meiryo" panose="020B0604030504040204" pitchFamily="34" charset="-128"/>
                        </a:rPr>
                        <a:t>性別</a:t>
                      </a: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a:solidFill>
                            <a:schemeClr val="bg1"/>
                          </a:solidFill>
                          <a:latin typeface="Meiryo"/>
                          <a:ea typeface="Meiryo"/>
                        </a:rPr>
                        <a:t>1.2</a:t>
                      </a:r>
                      <a:r>
                        <a:rPr kumimoji="1" lang="ja-JP" altLang="en-US" sz="1100" b="0">
                          <a:solidFill>
                            <a:schemeClr val="bg1"/>
                          </a:solidFill>
                          <a:latin typeface="Meiryo"/>
                          <a:ea typeface="Meiryo"/>
                        </a:rPr>
                        <a:t>倍</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400" b="1" kern="1200">
                          <a:solidFill>
                            <a:srgbClr val="0D0D0D"/>
                          </a:solidFill>
                          <a:latin typeface="Meiryo" panose="020B0604030504040204" pitchFamily="34" charset="-128"/>
                          <a:ea typeface="Meiryo" panose="020B0604030504040204" pitchFamily="34" charset="-128"/>
                        </a:rPr>
                        <a:t>●</a:t>
                      </a:r>
                      <a:endParaRPr kumimoji="1" lang="ja-JP" altLang="en-US" sz="1400" b="1" i="0" kern="1200">
                        <a:solidFill>
                          <a:srgbClr val="0D0D0D"/>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a:solidFill>
                          <a:srgbClr val="0D0D0D"/>
                        </a:solidFill>
                        <a:latin typeface="Meiryo"/>
                        <a:ea typeface="Meiryo"/>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endParaRPr kumimoji="1" lang="ja-JP" altLang="en-US" sz="14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i="0" u="none" strike="noStrike" kern="1200" cap="none" spc="0" normalizeH="0" baseline="0" noProof="0">
                        <a:ln>
                          <a:noFill/>
                        </a:ln>
                        <a:solidFill>
                          <a:srgbClr val="0D0D0D"/>
                        </a:solidFill>
                        <a:effectLst/>
                        <a:uLnTx/>
                        <a:uFillTx/>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84434171"/>
                  </a:ext>
                </a:extLst>
              </a:tr>
              <a:tr h="31398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a:solidFill>
                            <a:schemeClr val="bg1"/>
                          </a:solidFill>
                          <a:latin typeface="Meiryo" panose="020B0604030504040204" pitchFamily="34" charset="-128"/>
                          <a:ea typeface="Meiryo" panose="020B0604030504040204" pitchFamily="34" charset="-128"/>
                        </a:rPr>
                        <a:t>年齢</a:t>
                      </a: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chemeClr val="bg1"/>
                          </a:solidFill>
                          <a:latin typeface="Meiryo"/>
                          <a:ea typeface="Meiryo"/>
                        </a:rPr>
                        <a:t>1.2</a:t>
                      </a:r>
                      <a:r>
                        <a:rPr kumimoji="1" lang="ja-JP" altLang="en-US" sz="1100" b="0" kern="1200">
                          <a:solidFill>
                            <a:schemeClr val="bg1"/>
                          </a:solidFill>
                          <a:latin typeface="Meiryo"/>
                          <a:ea typeface="Meiryo"/>
                        </a:rPr>
                        <a:t>倍</a:t>
                      </a:r>
                      <a:endParaRPr kumimoji="1" lang="ja-JP" altLang="en-US" sz="1100" b="0" kern="1200">
                        <a:solidFill>
                          <a:schemeClr val="bg1"/>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400" b="1" kern="1200">
                          <a:solidFill>
                            <a:srgbClr val="0D0D0D"/>
                          </a:solidFill>
                          <a:latin typeface="Meiryo" panose="020B0604030504040204" pitchFamily="34" charset="-128"/>
                          <a:ea typeface="Meiryo" panose="020B0604030504040204" pitchFamily="34" charset="-128"/>
                        </a:rPr>
                        <a:t>●</a:t>
                      </a:r>
                      <a:endParaRPr kumimoji="1" lang="ja-JP" altLang="en-US" sz="1400" b="1" i="0" kern="1200">
                        <a:solidFill>
                          <a:srgbClr val="0D0D0D"/>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endParaRPr kumimoji="1" lang="ja-JP" altLang="en-US" sz="14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i="0" u="none" strike="noStrike" kern="1200" cap="none" spc="0" normalizeH="0" baseline="0" noProof="0">
                        <a:ln>
                          <a:noFill/>
                        </a:ln>
                        <a:solidFill>
                          <a:srgbClr val="0D0D0D"/>
                        </a:solidFill>
                        <a:effectLst/>
                        <a:uLnTx/>
                        <a:uFillTx/>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931917948"/>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地域（都道府県）</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chemeClr val="bg1"/>
                          </a:solidFill>
                          <a:latin typeface="Meiryo"/>
                          <a:ea typeface="Meiryo"/>
                        </a:rPr>
                        <a:t>1.2</a:t>
                      </a:r>
                      <a:r>
                        <a:rPr kumimoji="1" lang="ja-JP" altLang="en-US" sz="1100" b="0" kern="1200">
                          <a:solidFill>
                            <a:schemeClr val="bg1"/>
                          </a:solidFill>
                          <a:latin typeface="Meiryo"/>
                          <a:ea typeface="Meiryo"/>
                        </a:rPr>
                        <a:t>倍</a:t>
                      </a:r>
                      <a:endParaRPr kumimoji="1" lang="ja-JP" altLang="en-US" sz="1100" b="0" kern="1200">
                        <a:solidFill>
                          <a:schemeClr val="bg1"/>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endParaRPr kumimoji="1" lang="ja-JP" altLang="en-US" sz="14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i="0" u="none" strike="noStrike" kern="1200" cap="none" spc="0" normalizeH="0" baseline="0" noProof="0">
                        <a:ln>
                          <a:noFill/>
                        </a:ln>
                        <a:solidFill>
                          <a:srgbClr val="0D0D0D"/>
                        </a:solidFill>
                        <a:effectLst/>
                        <a:uLnTx/>
                        <a:uFillTx/>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66098080"/>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a:solidFill>
                            <a:schemeClr val="bg1"/>
                          </a:solidFill>
                          <a:latin typeface="Meiryo" panose="020B0604030504040204" pitchFamily="34" charset="-128"/>
                          <a:ea typeface="Meiryo" panose="020B0604030504040204" pitchFamily="34" charset="-128"/>
                        </a:rPr>
                        <a:t>地域（市区郡）</a:t>
                      </a: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100" b="0" kern="1200">
                          <a:solidFill>
                            <a:schemeClr val="bg1"/>
                          </a:solidFill>
                          <a:latin typeface="Meiryo"/>
                          <a:ea typeface="Meiryo"/>
                        </a:rPr>
                        <a:t>1.5</a:t>
                      </a:r>
                      <a:r>
                        <a:rPr kumimoji="1" lang="ja-JP" altLang="en-US" sz="1100" b="0" kern="1200">
                          <a:solidFill>
                            <a:schemeClr val="bg1"/>
                          </a:solidFill>
                          <a:latin typeface="Meiryo"/>
                          <a:ea typeface="Meiryo"/>
                        </a:rPr>
                        <a:t>倍</a:t>
                      </a:r>
                      <a:endParaRPr kumimoji="1" lang="ja-JP" altLang="en-US" sz="1100" b="0" kern="1200">
                        <a:solidFill>
                          <a:schemeClr val="bg1"/>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400" b="1" kern="1200">
                          <a:solidFill>
                            <a:srgbClr val="0D0D0D"/>
                          </a:solidFill>
                          <a:latin typeface="Meiryo" panose="020B0604030504040204" pitchFamily="34" charset="-128"/>
                          <a:ea typeface="Meiryo" panose="020B0604030504040204" pitchFamily="34" charset="-128"/>
                        </a:rPr>
                        <a:t>●</a:t>
                      </a:r>
                      <a:endParaRPr kumimoji="1" lang="ja-JP" altLang="en-US" sz="1400" b="1" i="0" kern="1200">
                        <a:solidFill>
                          <a:srgbClr val="0D0D0D"/>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463668774"/>
                  </a:ext>
                </a:extLst>
              </a:tr>
              <a:tr h="35177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曜日・</a:t>
                      </a:r>
                      <a:r>
                        <a:rPr kumimoji="1" lang="ja-JP" altLang="en-US" sz="1100" b="0">
                          <a:solidFill>
                            <a:schemeClr val="bg1"/>
                          </a:solidFill>
                          <a:latin typeface="Meiryo" panose="020B0604030504040204" pitchFamily="34" charset="-128"/>
                          <a:ea typeface="Meiryo" panose="020B0604030504040204" pitchFamily="34" charset="-128"/>
                        </a:rPr>
                        <a:t>時間帯</a:t>
                      </a: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chemeClr val="bg1"/>
                          </a:solidFill>
                          <a:latin typeface="Meiryo" panose="020B0604030504040204" pitchFamily="34" charset="-128"/>
                          <a:ea typeface="Meiryo" panose="020B0604030504040204" pitchFamily="34" charset="-128"/>
                        </a:rPr>
                        <a:t>1.2</a:t>
                      </a:r>
                      <a:r>
                        <a:rPr kumimoji="1" lang="ja-JP" altLang="en-US" sz="1100" b="0" kern="1200">
                          <a:solidFill>
                            <a:schemeClr val="bg1"/>
                          </a:solidFill>
                          <a:latin typeface="Meiryo" panose="020B0604030504040204" pitchFamily="34" charset="-128"/>
                          <a:ea typeface="Meiryo" panose="020B0604030504040204" pitchFamily="34" charset="-128"/>
                        </a:rPr>
                        <a:t>倍</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57742112"/>
                  </a:ext>
                </a:extLst>
              </a:tr>
              <a:tr h="556513">
                <a:tc rowSpan="2">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オーディエンス</a:t>
                      </a:r>
                      <a:endParaRPr kumimoji="1" lang="en-US" altLang="ja-JP" sz="1100" b="0" kern="120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リスト</a:t>
                      </a:r>
                      <a:endParaRPr kumimoji="1" lang="en-US" altLang="ja-JP" sz="1100" b="0" kern="1200">
                        <a:solidFill>
                          <a:schemeClr val="bg1"/>
                        </a:solidFill>
                        <a:latin typeface="Meiryo" panose="020B0604030504040204" pitchFamily="34" charset="-128"/>
                        <a:ea typeface="Meiryo" panose="020B0604030504040204" pitchFamily="34" charset="-128"/>
                      </a:endParaRP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bg1"/>
                          </a:solidFill>
                          <a:latin typeface="Meiryo" panose="020B0604030504040204" pitchFamily="34" charset="-128"/>
                          <a:ea typeface="Meiryo" panose="020B0604030504040204" pitchFamily="34" charset="-128"/>
                        </a:rPr>
                        <a:t>興味関心、購買</a:t>
                      </a:r>
                      <a:endParaRPr kumimoji="1" lang="en-US" altLang="ja-JP" sz="11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bg1"/>
                          </a:solidFill>
                          <a:latin typeface="Meiryo" panose="020B0604030504040204" pitchFamily="34" charset="-128"/>
                          <a:ea typeface="Meiryo" panose="020B0604030504040204" pitchFamily="34" charset="-128"/>
                        </a:rPr>
                        <a:t>意向、属性・ライフ</a:t>
                      </a:r>
                      <a:endParaRPr kumimoji="1" lang="en-US" altLang="ja-JP" sz="11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bg1"/>
                          </a:solidFill>
                          <a:latin typeface="Meiryo" panose="020B0604030504040204" pitchFamily="34" charset="-128"/>
                          <a:ea typeface="Meiryo" panose="020B0604030504040204" pitchFamily="34" charset="-128"/>
                        </a:rPr>
                        <a:t>イベント</a:t>
                      </a:r>
                      <a:r>
                        <a:rPr kumimoji="1" lang="en-US" altLang="ja-JP" sz="1100" b="0" kern="1200" dirty="0">
                          <a:solidFill>
                            <a:schemeClr val="bg1"/>
                          </a:solidFill>
                          <a:latin typeface="Meiryo" panose="020B0604030504040204" pitchFamily="34" charset="-128"/>
                          <a:ea typeface="Meiryo" panose="020B0604030504040204" pitchFamily="34" charset="-128"/>
                        </a:rPr>
                        <a:t>※</a:t>
                      </a:r>
                      <a:r>
                        <a:rPr kumimoji="1" lang="ja-JP" altLang="en-US" sz="1100" b="0" kern="1200" dirty="0">
                          <a:solidFill>
                            <a:schemeClr val="bg1"/>
                          </a:solidFill>
                          <a:latin typeface="Meiryo" panose="020B0604030504040204" pitchFamily="34" charset="-128"/>
                          <a:ea typeface="Meiryo" panose="020B0604030504040204" pitchFamily="34" charset="-128"/>
                        </a:rPr>
                        <a:t>１</a:t>
                      </a:r>
                      <a:endParaRPr kumimoji="1" lang="en-US" altLang="ja-JP" sz="11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kern="1200" dirty="0">
                          <a:solidFill>
                            <a:schemeClr val="bg1"/>
                          </a:solidFill>
                          <a:latin typeface="Meiryo" panose="020B0604030504040204" pitchFamily="34" charset="-128"/>
                          <a:ea typeface="Meiryo" panose="020B0604030504040204" pitchFamily="34" charset="-128"/>
                        </a:rPr>
                        <a:t>配信：</a:t>
                      </a:r>
                      <a:r>
                        <a:rPr kumimoji="1" lang="en-US" altLang="ja-JP" sz="1200" b="0" kern="1200" dirty="0">
                          <a:solidFill>
                            <a:schemeClr val="bg1"/>
                          </a:solidFill>
                          <a:latin typeface="Meiryo" panose="020B0604030504040204" pitchFamily="34" charset="-128"/>
                          <a:ea typeface="Meiryo" panose="020B0604030504040204" pitchFamily="34" charset="-128"/>
                        </a:rPr>
                        <a:t>1.5</a:t>
                      </a:r>
                      <a:r>
                        <a:rPr kumimoji="1" lang="ja-JP" altLang="en-US" sz="1200" b="0" kern="1200" dirty="0">
                          <a:solidFill>
                            <a:schemeClr val="bg1"/>
                          </a:solidFill>
                          <a:latin typeface="Meiryo" panose="020B0604030504040204" pitchFamily="34" charset="-128"/>
                          <a:ea typeface="Meiryo" panose="020B0604030504040204" pitchFamily="34" charset="-128"/>
                        </a:rPr>
                        <a:t>倍</a:t>
                      </a:r>
                      <a:endParaRPr kumimoji="1" lang="en-US" altLang="ja-JP" sz="12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kern="1200" dirty="0">
                          <a:solidFill>
                            <a:schemeClr val="bg1"/>
                          </a:solidFill>
                          <a:latin typeface="Meiryo" panose="020B0604030504040204" pitchFamily="34" charset="-128"/>
                          <a:ea typeface="Meiryo" panose="020B0604030504040204" pitchFamily="34" charset="-128"/>
                          <a:cs typeface="+mn-cs"/>
                        </a:rPr>
                        <a:t>除外：</a:t>
                      </a:r>
                      <a:r>
                        <a:rPr kumimoji="1" lang="en-US" altLang="ja-JP" sz="1200" b="0" kern="1200" dirty="0">
                          <a:solidFill>
                            <a:schemeClr val="bg1"/>
                          </a:solidFill>
                          <a:latin typeface="Meiryo" panose="020B0604030504040204" pitchFamily="34" charset="-128"/>
                          <a:ea typeface="Meiryo" panose="020B0604030504040204" pitchFamily="34" charset="-128"/>
                          <a:cs typeface="+mn-cs"/>
                        </a:rPr>
                        <a:t>1.1</a:t>
                      </a:r>
                      <a:r>
                        <a:rPr kumimoji="1" lang="ja-JP" altLang="en-US" sz="1200" b="0" kern="1200" dirty="0">
                          <a:solidFill>
                            <a:schemeClr val="bg1"/>
                          </a:solidFill>
                          <a:latin typeface="Meiryo" panose="020B0604030504040204" pitchFamily="34" charset="-128"/>
                          <a:ea typeface="Meiryo" panose="020B0604030504040204" pitchFamily="34" charset="-128"/>
                          <a:cs typeface="+mn-cs"/>
                        </a:rPr>
                        <a:t>倍</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400" b="1" kern="1200">
                          <a:solidFill>
                            <a:srgbClr val="0D0D0D"/>
                          </a:solidFill>
                          <a:latin typeface="Meiryo" panose="020B0604030504040204" pitchFamily="34" charset="-128"/>
                          <a:ea typeface="Meiryo" panose="020B0604030504040204" pitchFamily="34" charset="-128"/>
                        </a:rPr>
                        <a:t>●</a:t>
                      </a:r>
                      <a:endParaRPr kumimoji="1" lang="ja-JP" altLang="en-US" sz="1400" b="1" i="0" kern="1200">
                        <a:solidFill>
                          <a:srgbClr val="0D0D0D"/>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endParaRPr kumimoji="1" lang="ja-JP" altLang="en-US" sz="14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967014782"/>
                  </a:ext>
                </a:extLst>
              </a:tr>
              <a:tr h="542909">
                <a:tc vMerge="1">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オーディエンスリスト</a:t>
                      </a:r>
                      <a:endParaRPr kumimoji="1" lang="en-US" altLang="ja-JP" sz="1100" b="0" kern="120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（ヤフー提供）　</a:t>
                      </a:r>
                      <a:r>
                        <a:rPr kumimoji="1" lang="en-US" altLang="ja-JP" sz="1100" b="0" kern="1200">
                          <a:solidFill>
                            <a:schemeClr val="bg1"/>
                          </a:solidFill>
                          <a:latin typeface="Meiryo" panose="020B0604030504040204" pitchFamily="34" charset="-128"/>
                          <a:ea typeface="Meiryo" panose="020B0604030504040204" pitchFamily="34" charset="-128"/>
                        </a:rPr>
                        <a:t>※2</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LINE</a:t>
                      </a:r>
                      <a:r>
                        <a:rPr kumimoji="1" lang="ja-JP" altLang="en-US" sz="1100" b="0" kern="1200" dirty="0">
                          <a:solidFill>
                            <a:schemeClr val="bg1"/>
                          </a:solidFill>
                          <a:latin typeface="Meiryo" panose="020B0604030504040204" pitchFamily="34" charset="-128"/>
                          <a:ea typeface="Meiryo" panose="020B0604030504040204" pitchFamily="34" charset="-128"/>
                        </a:rPr>
                        <a:t>ヤフー提供</a:t>
                      </a:r>
                      <a:endParaRPr kumimoji="1" lang="en-US" altLang="ja-JP" sz="11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bg1"/>
                          </a:solidFill>
                          <a:latin typeface="Meiryo" panose="020B0604030504040204" pitchFamily="34" charset="-128"/>
                          <a:ea typeface="Meiryo" panose="020B0604030504040204" pitchFamily="34" charset="-128"/>
                        </a:rPr>
                        <a:t>（共通オーディエンス）</a:t>
                      </a:r>
                      <a:endParaRPr kumimoji="1" lang="en-US" altLang="ja-JP" sz="11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a:t>
                      </a:r>
                      <a:r>
                        <a:rPr kumimoji="1" lang="ja-JP" altLang="en-US" sz="1100" b="0" kern="1200" dirty="0">
                          <a:solidFill>
                            <a:schemeClr val="bg1"/>
                          </a:solidFill>
                          <a:latin typeface="Meiryo" panose="020B0604030504040204" pitchFamily="34" charset="-128"/>
                          <a:ea typeface="Meiryo" panose="020B0604030504040204" pitchFamily="34" charset="-128"/>
                        </a:rPr>
                        <a:t>リスト参照</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400" b="1" kern="1200">
                          <a:solidFill>
                            <a:srgbClr val="0D0D0D"/>
                          </a:solidFill>
                          <a:latin typeface="Meiryo" panose="020B0604030504040204" pitchFamily="34" charset="-128"/>
                          <a:ea typeface="Meiryo" panose="020B0604030504040204" pitchFamily="34" charset="-128"/>
                        </a:rPr>
                        <a:t>●</a:t>
                      </a:r>
                      <a:endParaRPr kumimoji="1" lang="ja-JP" altLang="en-US" sz="1400" b="1" i="0" kern="1200">
                        <a:solidFill>
                          <a:srgbClr val="0D0D0D"/>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endParaRPr kumimoji="1" lang="ja-JP" altLang="en-US" sz="14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50538939"/>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a:solidFill>
                            <a:schemeClr val="bg1"/>
                          </a:solidFill>
                          <a:latin typeface="Meiryo" panose="020B0604030504040204" pitchFamily="34" charset="-128"/>
                          <a:ea typeface="Meiryo" panose="020B0604030504040204" pitchFamily="34" charset="-128"/>
                        </a:rPr>
                        <a:t>フリークエンシー</a:t>
                      </a: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chemeClr val="bg1"/>
                          </a:solidFill>
                          <a:latin typeface="Meiryo"/>
                          <a:ea typeface="Meiryo"/>
                        </a:rPr>
                        <a:t>1.0</a:t>
                      </a:r>
                      <a:r>
                        <a:rPr kumimoji="1" lang="ja-JP" altLang="en-US" sz="1100" b="0" kern="1200">
                          <a:solidFill>
                            <a:schemeClr val="bg1"/>
                          </a:solidFill>
                          <a:latin typeface="Meiryo"/>
                          <a:ea typeface="Meiryo"/>
                        </a:rPr>
                        <a:t>倍</a:t>
                      </a:r>
                      <a:endParaRPr kumimoji="1" lang="ja-JP" altLang="en-US" sz="1100" b="0" kern="1200">
                        <a:solidFill>
                          <a:schemeClr val="bg1"/>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rgbClr val="0D0D0D"/>
                          </a:solidFill>
                          <a:latin typeface="Meiryo"/>
                          <a:ea typeface="Meiryo"/>
                        </a:rPr>
                        <a:t>1</a:t>
                      </a:r>
                      <a:r>
                        <a:rPr kumimoji="1" lang="ja-JP" altLang="en-US" sz="1100" b="0" kern="1200">
                          <a:solidFill>
                            <a:srgbClr val="0D0D0D"/>
                          </a:solidFill>
                          <a:latin typeface="Meiryo"/>
                          <a:ea typeface="Meiryo"/>
                        </a:rPr>
                        <a:t>回</a:t>
                      </a:r>
                      <a:r>
                        <a:rPr kumimoji="1" lang="en-US" altLang="ja-JP" sz="1100" b="0" kern="1200">
                          <a:solidFill>
                            <a:srgbClr val="0D0D0D"/>
                          </a:solidFill>
                          <a:latin typeface="Meiryo"/>
                          <a:ea typeface="Meiryo"/>
                        </a:rPr>
                        <a:t>/</a:t>
                      </a:r>
                      <a:r>
                        <a:rPr kumimoji="1" lang="ja-JP" altLang="en-US" sz="1100" b="0" kern="1200">
                          <a:solidFill>
                            <a:srgbClr val="0D0D0D"/>
                          </a:solidFill>
                          <a:latin typeface="Meiryo"/>
                          <a:ea typeface="Meiryo"/>
                        </a:rPr>
                        <a:t>通期</a:t>
                      </a:r>
                      <a:r>
                        <a:rPr lang="ja-JP" altLang="en-US" sz="1100" b="0" kern="1200">
                          <a:solidFill>
                            <a:srgbClr val="0D0D0D"/>
                          </a:solidFill>
                          <a:latin typeface="Meiryo"/>
                          <a:ea typeface="Meiryo"/>
                        </a:rPr>
                        <a:t>(固定)</a:t>
                      </a:r>
                      <a:endParaRPr kumimoji="1" lang="ja-JP" altLang="en-US" sz="1100" b="0" kern="1200">
                        <a:solidFill>
                          <a:srgbClr val="0D0D0D"/>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Meiryo" panose="020B0604030504040204" pitchFamily="34" charset="-128"/>
                          <a:ea typeface="Meiryo" panose="020B0604030504040204" pitchFamily="34" charset="-128"/>
                        </a:rPr>
                        <a:t>-</a:t>
                      </a:r>
                      <a:endParaRPr kumimoji="1" lang="ja-JP" altLang="en-US" sz="1400" b="1" kern="1200" dirty="0">
                        <a:solidFill>
                          <a:srgbClr val="0D0D0D"/>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256108755"/>
                  </a:ext>
                </a:extLst>
              </a:tr>
            </a:tbl>
          </a:graphicData>
        </a:graphic>
      </p:graphicFrame>
      <p:sp>
        <p:nvSpPr>
          <p:cNvPr id="3" name="テキスト ボックス 2">
            <a:extLst>
              <a:ext uri="{FF2B5EF4-FFF2-40B4-BE49-F238E27FC236}">
                <a16:creationId xmlns:a16="http://schemas.microsoft.com/office/drawing/2014/main" id="{B90B0539-3B74-262D-1A76-60B6CFDB8D9A}"/>
              </a:ext>
            </a:extLst>
          </p:cNvPr>
          <p:cNvSpPr txBox="1"/>
          <p:nvPr/>
        </p:nvSpPr>
        <p:spPr>
          <a:xfrm>
            <a:off x="555391" y="800210"/>
            <a:ext cx="5611309" cy="153888"/>
          </a:xfrm>
          <a:prstGeom prst="rect">
            <a:avLst/>
          </a:prstGeom>
          <a:noFill/>
        </p:spPr>
        <p:txBody>
          <a:bodyPr wrap="square" lIns="0" tIns="0" rIns="0" bIns="0" rtlCol="0" anchor="t">
            <a:spAutoFit/>
          </a:bodyPr>
          <a:lstStyle/>
          <a:p>
            <a:pPr>
              <a:defRPr/>
            </a:pPr>
            <a:r>
              <a:rPr lang="en-US" altLang="ja-JP" sz="1000" dirty="0">
                <a:solidFill>
                  <a:srgbClr val="002AFF"/>
                </a:solidFill>
                <a:latin typeface="Meiryo"/>
                <a:ea typeface="Meiryo"/>
              </a:rPr>
              <a:t>※</a:t>
            </a:r>
            <a:r>
              <a:rPr lang="ja-JP" altLang="en-US" sz="1000" dirty="0">
                <a:solidFill>
                  <a:srgbClr val="002AFF"/>
                </a:solidFill>
                <a:latin typeface="Meiryo"/>
                <a:ea typeface="Meiryo"/>
              </a:rPr>
              <a:t>掲載期間により</a:t>
            </a:r>
            <a:r>
              <a:rPr lang="en-US" altLang="ja-JP" sz="1000" dirty="0" err="1">
                <a:solidFill>
                  <a:srgbClr val="002AFF"/>
                </a:solidFill>
                <a:latin typeface="Meiryo"/>
                <a:ea typeface="Meiryo"/>
              </a:rPr>
              <a:t>vCPM</a:t>
            </a:r>
            <a:r>
              <a:rPr lang="en-US" altLang="ja-JP" sz="1000" dirty="0">
                <a:solidFill>
                  <a:srgbClr val="002AFF"/>
                </a:solidFill>
                <a:latin typeface="Meiryo"/>
                <a:ea typeface="Meiryo"/>
              </a:rPr>
              <a:t> </a:t>
            </a:r>
            <a:r>
              <a:rPr lang="ja-JP" altLang="en-US" sz="1000" dirty="0">
                <a:solidFill>
                  <a:srgbClr val="002AFF"/>
                </a:solidFill>
                <a:latin typeface="Meiryo"/>
                <a:ea typeface="Meiryo"/>
              </a:rPr>
              <a:t>掛け率が異なります。</a:t>
            </a:r>
          </a:p>
        </p:txBody>
      </p:sp>
      <p:sp>
        <p:nvSpPr>
          <p:cNvPr id="11" name="テキスト プレースホルダー 35">
            <a:extLst>
              <a:ext uri="{FF2B5EF4-FFF2-40B4-BE49-F238E27FC236}">
                <a16:creationId xmlns:a16="http://schemas.microsoft.com/office/drawing/2014/main" id="{87697449-5757-E1C5-33EE-7A7C06B9F413}"/>
              </a:ext>
            </a:extLst>
          </p:cNvPr>
          <p:cNvSpPr txBox="1">
            <a:spLocks noGrp="1"/>
          </p:cNvSpPr>
          <p:nvPr>
            <p:ph type="body" sz="quarter" idx="10"/>
          </p:nvPr>
        </p:nvSpPr>
        <p:spPr>
          <a:xfrm>
            <a:off x="3539672" y="145683"/>
            <a:ext cx="6017986" cy="577827"/>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600" dirty="0">
                <a:solidFill>
                  <a:srgbClr val="000048"/>
                </a:solidFill>
                <a:latin typeface="Meiryo" panose="020B0604030504040204" pitchFamily="34" charset="-128"/>
                <a:ea typeface="Meiryo" panose="020B0604030504040204" pitchFamily="34" charset="-128"/>
              </a:rPr>
              <a:t>Yahoo! JAPAN</a:t>
            </a:r>
            <a:r>
              <a:rPr lang="ja-JP" altLang="en-US" sz="1600" dirty="0">
                <a:solidFill>
                  <a:srgbClr val="000048"/>
                </a:solidFill>
                <a:latin typeface="Meiryo" panose="020B0604030504040204" pitchFamily="34" charset="-128"/>
                <a:ea typeface="Meiryo" panose="020B0604030504040204" pitchFamily="34" charset="-128"/>
              </a:rPr>
              <a:t>トップページ　ブランドパネル　</a:t>
            </a:r>
            <a:r>
              <a:rPr lang="en-US" altLang="ja-JP" sz="1600" dirty="0">
                <a:solidFill>
                  <a:srgbClr val="000048"/>
                </a:solidFill>
                <a:latin typeface="Meiryo" panose="020B0604030504040204" pitchFamily="34" charset="-128"/>
                <a:ea typeface="Meiryo" panose="020B0604030504040204" pitchFamily="34" charset="-128"/>
              </a:rPr>
              <a:t>SP</a:t>
            </a:r>
            <a:r>
              <a:rPr lang="ja-JP" altLang="en-US" sz="1600" dirty="0">
                <a:solidFill>
                  <a:srgbClr val="000048"/>
                </a:solidFill>
                <a:latin typeface="Meiryo" panose="020B0604030504040204" pitchFamily="34" charset="-128"/>
                <a:ea typeface="Meiryo" panose="020B0604030504040204" pitchFamily="34" charset="-128"/>
              </a:rPr>
              <a:t>　スクエア</a:t>
            </a:r>
            <a:endParaRPr lang="en-US" altLang="ja-JP" sz="1600" dirty="0">
              <a:solidFill>
                <a:srgbClr val="000048"/>
              </a:solidFill>
              <a:latin typeface="Meiryo" panose="020B0604030504040204" pitchFamily="34" charset="-128"/>
              <a:ea typeface="Meiryo" panose="020B0604030504040204" pitchFamily="34" charset="-128"/>
            </a:endParaRPr>
          </a:p>
          <a:p>
            <a:pPr marL="0" indent="0">
              <a:buNone/>
            </a:pPr>
            <a:r>
              <a:rPr lang="ja-JP" altLang="en-US" sz="1600" dirty="0">
                <a:solidFill>
                  <a:srgbClr val="000048"/>
                </a:solidFill>
                <a:latin typeface="Meiryo" panose="020B0604030504040204" pitchFamily="34" charset="-128"/>
                <a:ea typeface="Meiryo" panose="020B0604030504040204" pitchFamily="34" charset="-128"/>
              </a:rPr>
              <a:t>掲載期間：</a:t>
            </a:r>
            <a:r>
              <a:rPr lang="en-US" altLang="ja-JP" sz="1600" dirty="0">
                <a:solidFill>
                  <a:srgbClr val="000048"/>
                </a:solidFill>
                <a:latin typeface="Meiryo" panose="020B0604030504040204" pitchFamily="34" charset="-128"/>
                <a:ea typeface="Meiryo" panose="020B0604030504040204" pitchFamily="34" charset="-128"/>
              </a:rPr>
              <a:t>2026</a:t>
            </a:r>
            <a:r>
              <a:rPr lang="ja-JP" altLang="en-US" sz="1600" dirty="0">
                <a:solidFill>
                  <a:srgbClr val="000048"/>
                </a:solidFill>
                <a:latin typeface="Meiryo" panose="020B0604030504040204" pitchFamily="34" charset="-128"/>
                <a:ea typeface="Meiryo" panose="020B0604030504040204" pitchFamily="34" charset="-128"/>
              </a:rPr>
              <a:t>年</a:t>
            </a:r>
            <a:r>
              <a:rPr lang="en-US" altLang="ja-JP" sz="1600" dirty="0">
                <a:solidFill>
                  <a:srgbClr val="000048"/>
                </a:solidFill>
                <a:latin typeface="Meiryo" panose="020B0604030504040204" pitchFamily="34" charset="-128"/>
                <a:ea typeface="Meiryo" panose="020B0604030504040204" pitchFamily="34" charset="-128"/>
              </a:rPr>
              <a:t>4</a:t>
            </a:r>
            <a:r>
              <a:rPr lang="ja-JP" altLang="en-US" sz="1600" dirty="0">
                <a:solidFill>
                  <a:srgbClr val="000048"/>
                </a:solidFill>
                <a:latin typeface="Meiryo" panose="020B0604030504040204" pitchFamily="34" charset="-128"/>
                <a:ea typeface="Meiryo" panose="020B0604030504040204" pitchFamily="34" charset="-128"/>
              </a:rPr>
              <a:t>月</a:t>
            </a:r>
            <a:r>
              <a:rPr lang="en-US" altLang="ja-JP" sz="1600" dirty="0">
                <a:solidFill>
                  <a:srgbClr val="000048"/>
                </a:solidFill>
                <a:latin typeface="Meiryo" panose="020B0604030504040204" pitchFamily="34" charset="-128"/>
                <a:ea typeface="Meiryo" panose="020B0604030504040204" pitchFamily="34" charset="-128"/>
              </a:rPr>
              <a:t>1</a:t>
            </a:r>
            <a:r>
              <a:rPr lang="ja-JP" altLang="en-US" sz="1600" dirty="0">
                <a:solidFill>
                  <a:srgbClr val="000048"/>
                </a:solidFill>
                <a:latin typeface="Meiryo" panose="020B0604030504040204" pitchFamily="34" charset="-128"/>
                <a:ea typeface="Meiryo" panose="020B0604030504040204" pitchFamily="34" charset="-128"/>
              </a:rPr>
              <a:t>日～</a:t>
            </a:r>
            <a:r>
              <a:rPr lang="en-US" altLang="ja-JP" sz="1600" dirty="0">
                <a:solidFill>
                  <a:srgbClr val="000048"/>
                </a:solidFill>
                <a:latin typeface="Meiryo" panose="020B0604030504040204" pitchFamily="34" charset="-128"/>
                <a:ea typeface="Meiryo" panose="020B0604030504040204" pitchFamily="34" charset="-128"/>
              </a:rPr>
              <a:t>2026</a:t>
            </a:r>
            <a:r>
              <a:rPr lang="ja-JP" altLang="en-US" sz="1600" dirty="0">
                <a:solidFill>
                  <a:srgbClr val="000048"/>
                </a:solidFill>
                <a:latin typeface="Meiryo" panose="020B0604030504040204" pitchFamily="34" charset="-128"/>
                <a:ea typeface="Meiryo" panose="020B0604030504040204" pitchFamily="34" charset="-128"/>
              </a:rPr>
              <a:t>年</a:t>
            </a:r>
            <a:r>
              <a:rPr lang="en-US" altLang="ja-JP" sz="1600" dirty="0">
                <a:solidFill>
                  <a:srgbClr val="000048"/>
                </a:solidFill>
                <a:latin typeface="Meiryo" panose="020B0604030504040204" pitchFamily="34" charset="-128"/>
                <a:ea typeface="Meiryo" panose="020B0604030504040204" pitchFamily="34" charset="-128"/>
              </a:rPr>
              <a:t>9</a:t>
            </a:r>
            <a:r>
              <a:rPr lang="ja-JP" altLang="en-US" sz="1600" dirty="0">
                <a:solidFill>
                  <a:srgbClr val="000048"/>
                </a:solidFill>
                <a:latin typeface="Meiryo" panose="020B0604030504040204" pitchFamily="34" charset="-128"/>
                <a:ea typeface="Meiryo" panose="020B0604030504040204" pitchFamily="34" charset="-128"/>
              </a:rPr>
              <a:t>月</a:t>
            </a:r>
            <a:r>
              <a:rPr lang="en-US" altLang="ja-JP" sz="1600" dirty="0">
                <a:solidFill>
                  <a:srgbClr val="000048"/>
                </a:solidFill>
                <a:latin typeface="Meiryo" panose="020B0604030504040204" pitchFamily="34" charset="-128"/>
                <a:ea typeface="Meiryo" panose="020B0604030504040204" pitchFamily="34" charset="-128"/>
              </a:rPr>
              <a:t>30</a:t>
            </a:r>
            <a:r>
              <a:rPr lang="ja-JP" altLang="en-US" sz="1600" dirty="0">
                <a:solidFill>
                  <a:srgbClr val="000048"/>
                </a:solidFill>
                <a:latin typeface="Meiryo" panose="020B0604030504040204" pitchFamily="34" charset="-128"/>
                <a:ea typeface="Meiryo" panose="020B0604030504040204" pitchFamily="34" charset="-128"/>
              </a:rPr>
              <a:t>日</a:t>
            </a:r>
          </a:p>
        </p:txBody>
      </p:sp>
    </p:spTree>
    <p:extLst>
      <p:ext uri="{BB962C8B-B14F-4D97-AF65-F5344CB8AC3E}">
        <p14:creationId xmlns:p14="http://schemas.microsoft.com/office/powerpoint/2010/main" val="26254395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BF7C1C-2C1A-F672-7960-AAA4C3D5E426}"/>
            </a:ext>
          </a:extLst>
        </p:cNvPr>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44C1E265-F595-0C33-6AC6-20BB8B770FA6}"/>
              </a:ext>
            </a:extLst>
          </p:cNvPr>
          <p:cNvSpPr>
            <a:spLocks noGrp="1"/>
          </p:cNvSpPr>
          <p:nvPr>
            <p:ph type="body" sz="quarter" idx="19"/>
          </p:nvPr>
        </p:nvSpPr>
        <p:spPr/>
        <p:txBody>
          <a:bodyPr/>
          <a:lstStyle/>
          <a:p>
            <a:r>
              <a:rPr lang="ja-JP" altLang="en-US"/>
              <a:t>その他・注意事項</a:t>
            </a:r>
          </a:p>
        </p:txBody>
      </p:sp>
      <p:sp>
        <p:nvSpPr>
          <p:cNvPr id="8" name="テキスト プレースホルダー 7">
            <a:extLst>
              <a:ext uri="{FF2B5EF4-FFF2-40B4-BE49-F238E27FC236}">
                <a16:creationId xmlns:a16="http://schemas.microsoft.com/office/drawing/2014/main" id="{47922574-0242-E3B3-E49E-B97A8EEBB3F4}"/>
              </a:ext>
            </a:extLst>
          </p:cNvPr>
          <p:cNvSpPr>
            <a:spLocks noGrp="1"/>
          </p:cNvSpPr>
          <p:nvPr>
            <p:ph type="body" sz="quarter" idx="20"/>
          </p:nvPr>
        </p:nvSpPr>
        <p:spPr/>
        <p:txBody>
          <a:bodyPr/>
          <a:lstStyle/>
          <a:p>
            <a:r>
              <a:rPr lang="en-US" altLang="ja-JP"/>
              <a:t>03</a:t>
            </a:r>
            <a:endParaRPr lang="ja-JP" altLang="en-US"/>
          </a:p>
        </p:txBody>
      </p:sp>
      <p:pic>
        <p:nvPicPr>
          <p:cNvPr id="6" name="図プレースホルダー 10" descr="アイコン&#10;&#10;自動的に生成された説明">
            <a:extLst>
              <a:ext uri="{FF2B5EF4-FFF2-40B4-BE49-F238E27FC236}">
                <a16:creationId xmlns:a16="http://schemas.microsoft.com/office/drawing/2014/main" id="{138ABCF6-FF7B-8E5E-A1FE-B3DFF708F18C}"/>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a:xfrm>
            <a:off x="5302859" y="2995886"/>
            <a:ext cx="1586282" cy="1464484"/>
          </a:xfrm>
        </p:spPr>
      </p:pic>
    </p:spTree>
    <p:extLst>
      <p:ext uri="{BB962C8B-B14F-4D97-AF65-F5344CB8AC3E}">
        <p14:creationId xmlns:p14="http://schemas.microsoft.com/office/powerpoint/2010/main" val="33514865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a:extLst>
              <a:ext uri="{FF2B5EF4-FFF2-40B4-BE49-F238E27FC236}">
                <a16:creationId xmlns:a16="http://schemas.microsoft.com/office/drawing/2014/main" id="{4DF4F3F0-E8BD-8F2D-CCD2-D48FEAC059CC}"/>
              </a:ext>
            </a:extLst>
          </p:cNvPr>
          <p:cNvSpPr>
            <a:spLocks noGrp="1"/>
          </p:cNvSpPr>
          <p:nvPr>
            <p:ph type="body" sz="quarter" idx="14"/>
          </p:nvPr>
        </p:nvSpPr>
        <p:spPr/>
        <p:txBody>
          <a:bodyPr>
            <a:normAutofit fontScale="92500" lnSpcReduction="10000"/>
          </a:bodyPr>
          <a:lstStyle/>
          <a:p>
            <a:r>
              <a:rPr lang="ja-JP" altLang="en-US"/>
              <a:t>概要</a:t>
            </a:r>
          </a:p>
        </p:txBody>
      </p:sp>
      <p:sp>
        <p:nvSpPr>
          <p:cNvPr id="3" name="テキスト プレースホルダー 2">
            <a:extLst>
              <a:ext uri="{FF2B5EF4-FFF2-40B4-BE49-F238E27FC236}">
                <a16:creationId xmlns:a16="http://schemas.microsoft.com/office/drawing/2014/main" id="{F7C2E434-12F9-9A31-7E21-8AD256202515}"/>
              </a:ext>
            </a:extLst>
          </p:cNvPr>
          <p:cNvSpPr>
            <a:spLocks noGrp="1"/>
          </p:cNvSpPr>
          <p:nvPr>
            <p:ph type="body" sz="quarter" idx="15"/>
          </p:nvPr>
        </p:nvSpPr>
        <p:spPr/>
        <p:txBody>
          <a:bodyPr>
            <a:normAutofit fontScale="92500" lnSpcReduction="10000"/>
          </a:bodyPr>
          <a:lstStyle/>
          <a:p>
            <a:pPr marL="0" indent="0">
              <a:buNone/>
            </a:pPr>
            <a:r>
              <a:rPr lang="ja-JP" altLang="en-US">
                <a:latin typeface="+mn-ea"/>
              </a:rPr>
              <a:t>商品スペック</a:t>
            </a:r>
            <a:endParaRPr lang="ja-JP" altLang="en-US" sz="1800" b="1">
              <a:latin typeface="+mn-ea"/>
              <a:ea typeface="+mn-ea"/>
            </a:endParaRPr>
          </a:p>
        </p:txBody>
      </p:sp>
      <p:sp>
        <p:nvSpPr>
          <p:cNvPr id="6" name="テキスト プレースホルダー 5">
            <a:extLst>
              <a:ext uri="{FF2B5EF4-FFF2-40B4-BE49-F238E27FC236}">
                <a16:creationId xmlns:a16="http://schemas.microsoft.com/office/drawing/2014/main" id="{E322A4E3-DB40-AE4A-8884-EBA77A363506}"/>
              </a:ext>
            </a:extLst>
          </p:cNvPr>
          <p:cNvSpPr>
            <a:spLocks noGrp="1"/>
          </p:cNvSpPr>
          <p:nvPr>
            <p:ph type="body" sz="quarter" idx="16"/>
          </p:nvPr>
        </p:nvSpPr>
        <p:spPr/>
        <p:txBody>
          <a:bodyPr>
            <a:normAutofit fontScale="92500" lnSpcReduction="10000"/>
          </a:bodyPr>
          <a:lstStyle/>
          <a:p>
            <a:r>
              <a:rPr lang="ja-JP" altLang="en-US"/>
              <a:t>その他・注意事項</a:t>
            </a:r>
          </a:p>
        </p:txBody>
      </p:sp>
    </p:spTree>
    <p:extLst>
      <p:ext uri="{BB962C8B-B14F-4D97-AF65-F5344CB8AC3E}">
        <p14:creationId xmlns:p14="http://schemas.microsoft.com/office/powerpoint/2010/main" val="42244390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a:t>掲載制限カテゴリー</a:t>
            </a:r>
            <a:endParaRPr kumimoji="1" lang="ja-JP" altLang="en-US"/>
          </a:p>
        </p:txBody>
      </p:sp>
      <p:sp>
        <p:nvSpPr>
          <p:cNvPr id="4" name="正方形/長方形 3">
            <a:extLst>
              <a:ext uri="{FF2B5EF4-FFF2-40B4-BE49-F238E27FC236}">
                <a16:creationId xmlns:a16="http://schemas.microsoft.com/office/drawing/2014/main" id="{66C8D166-561E-87AA-2D97-22634365DE2D}"/>
              </a:ext>
            </a:extLst>
          </p:cNvPr>
          <p:cNvSpPr/>
          <p:nvPr/>
        </p:nvSpPr>
        <p:spPr>
          <a:xfrm>
            <a:off x="8285260" y="6098721"/>
            <a:ext cx="4183422" cy="355482"/>
          </a:xfrm>
          <a:prstGeom prst="rect">
            <a:avLst/>
          </a:prstGeom>
        </p:spPr>
        <p:txBody>
          <a:bodyPr wrap="square" lIns="0" tIns="0" rIns="0" bIns="0">
            <a:spAutoFit/>
          </a:bodyPr>
          <a:lstStyle/>
          <a:p>
            <a:pPr>
              <a:lnSpc>
                <a:spcPct val="110000"/>
              </a:lnSpc>
              <a:defRPr/>
            </a:pPr>
            <a:r>
              <a:rPr kumimoji="0" lang="en-US" altLang="ja-JP" sz="700" kern="0">
                <a:solidFill>
                  <a:prstClr val="black">
                    <a:lumMod val="65000"/>
                    <a:lumOff val="35000"/>
                  </a:prstClr>
                </a:solidFill>
                <a:latin typeface="Meiryo" panose="020B0604030504040204" pitchFamily="34" charset="-128"/>
                <a:ea typeface="Meiryo" panose="020B0604030504040204" pitchFamily="34" charset="-128"/>
              </a:rPr>
              <a:t>※</a:t>
            </a:r>
            <a:r>
              <a:rPr kumimoji="0" lang="ja-JP" altLang="en-US" sz="700" kern="0">
                <a:solidFill>
                  <a:prstClr val="black">
                    <a:lumMod val="65000"/>
                    <a:lumOff val="35000"/>
                  </a:prstClr>
                </a:solidFill>
                <a:latin typeface="Meiryo" panose="020B0604030504040204" pitchFamily="34" charset="-128"/>
                <a:ea typeface="Meiryo" panose="020B0604030504040204" pitchFamily="34" charset="-128"/>
              </a:rPr>
              <a:t>　　  の枠はホワイトリストで一部プロモーションで掲載可となる場合があります。</a:t>
            </a:r>
            <a:br>
              <a:rPr kumimoji="0" lang="en-US" altLang="ja-JP" sz="700" kern="0">
                <a:solidFill>
                  <a:prstClr val="black">
                    <a:lumMod val="65000"/>
                    <a:lumOff val="35000"/>
                  </a:prstClr>
                </a:solidFill>
                <a:latin typeface="Meiryo" panose="020B0604030504040204" pitchFamily="34" charset="-128"/>
                <a:ea typeface="Meiryo" panose="020B0604030504040204" pitchFamily="34" charset="-128"/>
              </a:rPr>
            </a:br>
            <a:r>
              <a:rPr kumimoji="0" lang="en-US" altLang="ja-JP" sz="700" kern="0">
                <a:solidFill>
                  <a:prstClr val="black">
                    <a:lumMod val="65000"/>
                    <a:lumOff val="35000"/>
                  </a:prstClr>
                </a:solidFill>
                <a:latin typeface="Meiryo" panose="020B0604030504040204" pitchFamily="34" charset="-128"/>
                <a:ea typeface="Meiryo" panose="020B0604030504040204" pitchFamily="34" charset="-128"/>
              </a:rPr>
              <a:t>※ </a:t>
            </a:r>
            <a:r>
              <a:rPr kumimoji="0" lang="ja-JP" altLang="en-US" sz="700" kern="0">
                <a:solidFill>
                  <a:prstClr val="black">
                    <a:lumMod val="65000"/>
                    <a:lumOff val="35000"/>
                  </a:prstClr>
                </a:solidFill>
                <a:latin typeface="Meiryo" panose="020B0604030504040204" pitchFamily="34" charset="-128"/>
                <a:ea typeface="Meiryo" panose="020B0604030504040204" pitchFamily="34" charset="-128"/>
              </a:rPr>
              <a:t>印のないカテゴリーは制限なしとなります。</a:t>
            </a:r>
            <a:endParaRPr kumimoji="0" lang="en-US" altLang="ja-JP" sz="700" kern="0">
              <a:solidFill>
                <a:prstClr val="black">
                  <a:lumMod val="65000"/>
                  <a:lumOff val="35000"/>
                </a:prstClr>
              </a:solidFill>
              <a:latin typeface="Meiryo" panose="020B0604030504040204" pitchFamily="34" charset="-128"/>
              <a:ea typeface="Meiryo" panose="020B0604030504040204" pitchFamily="34" charset="-128"/>
            </a:endParaRPr>
          </a:p>
          <a:p>
            <a:pPr>
              <a:lnSpc>
                <a:spcPct val="110000"/>
              </a:lnSpc>
              <a:defRPr/>
            </a:pPr>
            <a:r>
              <a:rPr kumimoji="0" lang="en-US" altLang="ja-JP" sz="700" kern="0">
                <a:solidFill>
                  <a:prstClr val="black">
                    <a:lumMod val="65000"/>
                    <a:lumOff val="35000"/>
                  </a:prstClr>
                </a:solidFill>
                <a:latin typeface="Meiryo" panose="020B0604030504040204" pitchFamily="34" charset="-128"/>
                <a:ea typeface="Meiryo" panose="020B0604030504040204" pitchFamily="34" charset="-128"/>
              </a:rPr>
              <a:t>※ SP</a:t>
            </a:r>
            <a:r>
              <a:rPr kumimoji="0" lang="ja-JP" altLang="en-US" sz="700" kern="0">
                <a:solidFill>
                  <a:prstClr val="black">
                    <a:lumMod val="65000"/>
                    <a:lumOff val="35000"/>
                  </a:prstClr>
                </a:solidFill>
                <a:latin typeface="Meiryo" panose="020B0604030504040204" pitchFamily="34" charset="-128"/>
                <a:ea typeface="Meiryo" panose="020B0604030504040204" pitchFamily="34" charset="-128"/>
              </a:rPr>
              <a:t>はスマートフォン、 </a:t>
            </a:r>
            <a:r>
              <a:rPr kumimoji="0" lang="en-US" altLang="ja-JP" sz="700" kern="0">
                <a:solidFill>
                  <a:prstClr val="black">
                    <a:lumMod val="65000"/>
                    <a:lumOff val="35000"/>
                  </a:prstClr>
                </a:solidFill>
                <a:latin typeface="Meiryo" panose="020B0604030504040204" pitchFamily="34" charset="-128"/>
                <a:ea typeface="Meiryo" panose="020B0604030504040204" pitchFamily="34" charset="-128"/>
              </a:rPr>
              <a:t>PC</a:t>
            </a:r>
            <a:r>
              <a:rPr kumimoji="0" lang="ja-JP" altLang="en-US" sz="700" kern="0">
                <a:solidFill>
                  <a:prstClr val="black">
                    <a:lumMod val="65000"/>
                    <a:lumOff val="35000"/>
                  </a:prstClr>
                </a:solidFill>
                <a:latin typeface="Meiryo" panose="020B0604030504040204" pitchFamily="34" charset="-128"/>
                <a:ea typeface="Meiryo" panose="020B0604030504040204" pitchFamily="34" charset="-128"/>
              </a:rPr>
              <a:t>はパソコン、</a:t>
            </a:r>
            <a:r>
              <a:rPr kumimoji="0" lang="en-US" altLang="ja-JP" sz="700" kern="0">
                <a:solidFill>
                  <a:prstClr val="black">
                    <a:lumMod val="65000"/>
                    <a:lumOff val="35000"/>
                  </a:prstClr>
                </a:solidFill>
                <a:latin typeface="Meiryo" panose="020B0604030504040204" pitchFamily="34" charset="-128"/>
                <a:ea typeface="Meiryo" panose="020B0604030504040204" pitchFamily="34" charset="-128"/>
              </a:rPr>
              <a:t>MD</a:t>
            </a:r>
            <a:r>
              <a:rPr kumimoji="0" lang="ja-JP" altLang="en-US" sz="700" kern="0">
                <a:solidFill>
                  <a:prstClr val="black">
                    <a:lumMod val="65000"/>
                    <a:lumOff val="35000"/>
                  </a:prstClr>
                </a:solidFill>
                <a:latin typeface="Meiryo" panose="020B0604030504040204" pitchFamily="34" charset="-128"/>
                <a:ea typeface="Meiryo" panose="020B0604030504040204" pitchFamily="34" charset="-128"/>
              </a:rPr>
              <a:t>はマルチデバイスの略称です。</a:t>
            </a:r>
            <a:endParaRPr kumimoji="0" lang="en-US" altLang="ja-JP" sz="700" kern="0">
              <a:solidFill>
                <a:prstClr val="black"/>
              </a:solidFill>
              <a:latin typeface="Meiryo" panose="020B0604030504040204" pitchFamily="34" charset="-128"/>
              <a:ea typeface="Meiryo" panose="020B0604030504040204" pitchFamily="34" charset="-128"/>
            </a:endParaRPr>
          </a:p>
        </p:txBody>
      </p:sp>
      <p:graphicFrame>
        <p:nvGraphicFramePr>
          <p:cNvPr id="8" name="表 7">
            <a:extLst>
              <a:ext uri="{FF2B5EF4-FFF2-40B4-BE49-F238E27FC236}">
                <a16:creationId xmlns:a16="http://schemas.microsoft.com/office/drawing/2014/main" id="{7BD069AC-04F8-CAB3-FA07-5FD562A63FF1}"/>
              </a:ext>
            </a:extLst>
          </p:cNvPr>
          <p:cNvGraphicFramePr>
            <a:graphicFrameLocks noGrp="1"/>
          </p:cNvGraphicFramePr>
          <p:nvPr>
            <p:extLst>
              <p:ext uri="{D42A27DB-BD31-4B8C-83A1-F6EECF244321}">
                <p14:modId xmlns:p14="http://schemas.microsoft.com/office/powerpoint/2010/main" val="3557620821"/>
              </p:ext>
            </p:extLst>
          </p:nvPr>
        </p:nvGraphicFramePr>
        <p:xfrm>
          <a:off x="517409" y="807141"/>
          <a:ext cx="9099922" cy="5081059"/>
        </p:xfrm>
        <a:graphic>
          <a:graphicData uri="http://schemas.openxmlformats.org/drawingml/2006/table">
            <a:tbl>
              <a:tblPr firstCol="1" bandRow="1"/>
              <a:tblGrid>
                <a:gridCol w="4557444">
                  <a:extLst>
                    <a:ext uri="{9D8B030D-6E8A-4147-A177-3AD203B41FA5}">
                      <a16:colId xmlns:a16="http://schemas.microsoft.com/office/drawing/2014/main" val="792911817"/>
                    </a:ext>
                  </a:extLst>
                </a:gridCol>
                <a:gridCol w="2321712">
                  <a:extLst>
                    <a:ext uri="{9D8B030D-6E8A-4147-A177-3AD203B41FA5}">
                      <a16:colId xmlns:a16="http://schemas.microsoft.com/office/drawing/2014/main" val="3057805663"/>
                    </a:ext>
                  </a:extLst>
                </a:gridCol>
                <a:gridCol w="2220766">
                  <a:extLst>
                    <a:ext uri="{9D8B030D-6E8A-4147-A177-3AD203B41FA5}">
                      <a16:colId xmlns:a16="http://schemas.microsoft.com/office/drawing/2014/main" val="862787916"/>
                    </a:ext>
                  </a:extLst>
                </a:gridCol>
              </a:tblGrid>
              <a:tr h="35079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1">
                          <a:solidFill>
                            <a:schemeClr val="bg1"/>
                          </a:solidFill>
                        </a:rPr>
                        <a:t>カテゴリー名</a:t>
                      </a:r>
                      <a:endParaRPr kumimoji="1" lang="ja-JP" altLang="en-US" sz="900" b="1">
                        <a:solidFill>
                          <a:schemeClr val="bg1"/>
                        </a:solidFill>
                        <a:latin typeface="Meiryo" panose="020B0604030504040204" pitchFamily="34" charset="-128"/>
                        <a:ea typeface="Meiryo" panose="020B0604030504040204" pitchFamily="34" charset="-128"/>
                      </a:endParaRPr>
                    </a:p>
                  </a:txBody>
                  <a:tcPr marT="36000" marB="0" anchor="ctr">
                    <a:lnL w="12700" cmpd="sng">
                      <a:solidFill>
                        <a:srgbClr val="FFFFFF"/>
                      </a:solidFill>
                    </a:lnL>
                    <a:lnR w="3175"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800" b="1" kern="1200" dirty="0">
                          <a:solidFill>
                            <a:schemeClr val="bg1"/>
                          </a:solidFill>
                        </a:rPr>
                        <a:t>ブランドパネル　</a:t>
                      </a:r>
                      <a:r>
                        <a:rPr kumimoji="1" lang="en-US" altLang="ja-JP" sz="800" b="1" kern="1200" dirty="0">
                          <a:solidFill>
                            <a:schemeClr val="bg1"/>
                          </a:solidFill>
                        </a:rPr>
                        <a:t>MD</a:t>
                      </a:r>
                      <a:r>
                        <a:rPr kumimoji="1" lang="ja-JP" altLang="en-US" sz="800" b="1" kern="1200" dirty="0">
                          <a:solidFill>
                            <a:schemeClr val="bg1"/>
                          </a:solidFill>
                        </a:rPr>
                        <a:t>　スクエア</a:t>
                      </a:r>
                      <a:endParaRPr kumimoji="1" lang="en-US" altLang="ja-JP" sz="800" b="1" kern="1200" dirty="0">
                        <a:solidFill>
                          <a:schemeClr val="bg1"/>
                        </a:solidFill>
                      </a:endParaRPr>
                    </a:p>
                    <a:p>
                      <a:pPr algn="ctr"/>
                      <a:r>
                        <a:rPr kumimoji="1" lang="ja-JP" altLang="en-US" sz="800" b="1" kern="1200" dirty="0">
                          <a:solidFill>
                            <a:schemeClr val="bg1"/>
                          </a:solidFill>
                        </a:rPr>
                        <a:t>関連商品</a:t>
                      </a:r>
                      <a:endParaRPr kumimoji="1" lang="en-US" altLang="ja-JP" sz="800" b="1" kern="1200" dirty="0">
                        <a:solidFill>
                          <a:schemeClr val="bg1"/>
                        </a:solidFill>
                        <a:latin typeface="Meiryo" panose="020B0604030504040204" pitchFamily="34" charset="-128"/>
                        <a:ea typeface="Meiryo" panose="020B0604030504040204" pitchFamily="34" charset="-128"/>
                        <a:cs typeface="+mn-cs"/>
                      </a:endParaRPr>
                    </a:p>
                  </a:txBody>
                  <a:tcPr marL="45720" marR="45720" marT="3600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800" b="1" kern="1200" dirty="0">
                          <a:solidFill>
                            <a:schemeClr val="bg1"/>
                          </a:solidFill>
                        </a:rPr>
                        <a:t>ブランドパネル　</a:t>
                      </a:r>
                      <a:r>
                        <a:rPr kumimoji="1" lang="en-US" altLang="ja-JP" sz="800" b="1" kern="1200" dirty="0">
                          <a:solidFill>
                            <a:schemeClr val="bg1"/>
                          </a:solidFill>
                        </a:rPr>
                        <a:t>SP</a:t>
                      </a:r>
                      <a:r>
                        <a:rPr kumimoji="1" lang="ja-JP" altLang="en-US" sz="800" b="1" kern="1200" dirty="0">
                          <a:solidFill>
                            <a:schemeClr val="bg1"/>
                          </a:solidFill>
                        </a:rPr>
                        <a:t>　スクエア</a:t>
                      </a:r>
                      <a:endParaRPr kumimoji="1" lang="en-US" altLang="ja-JP" sz="800" b="1" kern="1200" dirty="0">
                        <a:solidFill>
                          <a:schemeClr val="bg1"/>
                        </a:solidFill>
                      </a:endParaRPr>
                    </a:p>
                    <a:p>
                      <a:pPr algn="ctr"/>
                      <a:r>
                        <a:rPr kumimoji="1" lang="ja-JP" altLang="en-US" sz="800" b="1" kern="1200" dirty="0">
                          <a:solidFill>
                            <a:schemeClr val="bg1"/>
                          </a:solidFill>
                        </a:rPr>
                        <a:t>関連商品</a:t>
                      </a:r>
                      <a:endParaRPr kumimoji="1" lang="en-US" altLang="ja-JP" sz="800" b="1" kern="1200" dirty="0">
                        <a:solidFill>
                          <a:schemeClr val="bg1"/>
                        </a:solidFill>
                        <a:latin typeface="Meiryo" panose="020B0604030504040204" pitchFamily="34" charset="-128"/>
                        <a:ea typeface="Meiryo" panose="020B0604030504040204" pitchFamily="34" charset="-128"/>
                        <a:cs typeface="+mn-cs"/>
                      </a:endParaRPr>
                    </a:p>
                  </a:txBody>
                  <a:tcPr marL="45720" marR="45720" marT="360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117335041"/>
                  </a:ext>
                </a:extLst>
              </a:tr>
              <a:tr h="244929">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アルコール飲料</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700" b="1" u="none" strike="noStrike">
                          <a:solidFill>
                            <a:schemeClr val="accent3"/>
                          </a:solidFill>
                          <a:effectLst/>
                          <a:latin typeface="Meiryo"/>
                          <a:ea typeface="Meiryo"/>
                        </a:rPr>
                        <a:t>　</a:t>
                      </a:r>
                      <a:endParaRPr lang="ja-JP" altLang="en-US" sz="700" b="1" i="0" u="none" strike="noStrike">
                        <a:solidFill>
                          <a:schemeClr val="accent3"/>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a:solidFill>
                            <a:schemeClr val="accent3"/>
                          </a:solidFill>
                          <a:effectLst/>
                          <a:latin typeface="Meiryo"/>
                          <a:ea typeface="Meiryo"/>
                        </a:rPr>
                        <a:t>　</a:t>
                      </a:r>
                      <a:endParaRPr lang="ja-JP" altLang="en-US" sz="900" b="1" i="0" u="none" strike="noStrike">
                        <a:solidFill>
                          <a:schemeClr val="accent3"/>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509047038"/>
                  </a:ext>
                </a:extLst>
              </a:tr>
              <a:tr h="278673">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宝くじ（国内）</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700" b="1" u="none" strike="noStrike">
                          <a:solidFill>
                            <a:schemeClr val="accent3"/>
                          </a:solidFill>
                          <a:effectLst/>
                          <a:latin typeface="Meiryo"/>
                          <a:ea typeface="Meiryo"/>
                        </a:rPr>
                        <a:t>　</a:t>
                      </a:r>
                      <a:endParaRPr lang="ja-JP" altLang="en-US" sz="700" b="1" i="0" u="none" strike="noStrike">
                        <a:solidFill>
                          <a:schemeClr val="accent3"/>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a:solidFill>
                            <a:schemeClr val="accent3"/>
                          </a:solidFill>
                          <a:effectLst/>
                          <a:latin typeface="Meiryo"/>
                          <a:ea typeface="Meiryo"/>
                        </a:rPr>
                        <a:t>　</a:t>
                      </a:r>
                      <a:endParaRPr lang="ja-JP" altLang="en-US" sz="900" b="1" i="0" u="none" strike="noStrike">
                        <a:solidFill>
                          <a:schemeClr val="accent3"/>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205067978"/>
                  </a:ext>
                </a:extLst>
              </a:tr>
              <a:tr h="2921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公営ギャンブル</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700" b="1" u="none" strike="noStrike">
                          <a:solidFill>
                            <a:schemeClr val="accent3"/>
                          </a:solidFill>
                          <a:effectLst/>
                          <a:latin typeface="Meiryo"/>
                          <a:ea typeface="Meiryo"/>
                        </a:rPr>
                        <a:t>　</a:t>
                      </a:r>
                      <a:endParaRPr lang="ja-JP" altLang="en-US" sz="700" b="1" i="0" u="none" strike="noStrike">
                        <a:solidFill>
                          <a:schemeClr val="accent3"/>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a:solidFill>
                            <a:schemeClr val="accent3"/>
                          </a:solidFill>
                          <a:effectLst/>
                          <a:latin typeface="Meiryo"/>
                          <a:ea typeface="Meiryo"/>
                        </a:rPr>
                        <a:t>　</a:t>
                      </a:r>
                      <a:endParaRPr lang="ja-JP" altLang="en-US" sz="900" b="1" i="0" u="none" strike="noStrike">
                        <a:solidFill>
                          <a:schemeClr val="accent3"/>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716567869"/>
                  </a:ext>
                </a:extLst>
              </a:tr>
              <a:tr h="2413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ギャンブル（公営競技除く）</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02AFF"/>
                          </a:solidFill>
                          <a:effectLst/>
                          <a:latin typeface="Meiryo"/>
                          <a:ea typeface="Meiryo"/>
                        </a:rPr>
                        <a:t>×</a:t>
                      </a:r>
                      <a:endParaRPr lang="en-US" altLang="ja-JP" sz="900" b="1" i="0" u="none" strike="noStrike">
                        <a:solidFill>
                          <a:srgbClr val="002AFF"/>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02AFF"/>
                          </a:solidFill>
                          <a:effectLst/>
                          <a:latin typeface="Meiryo"/>
                          <a:ea typeface="Meiryo"/>
                        </a:rPr>
                        <a:t>×</a:t>
                      </a:r>
                      <a:endParaRPr lang="en-US" altLang="ja-JP" sz="900" b="1" i="0" u="none" strike="noStrike">
                        <a:solidFill>
                          <a:srgbClr val="002AFF"/>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extLst>
                  <a:ext uri="{0D108BD9-81ED-4DB2-BD59-A6C34878D82A}">
                    <a16:rowId xmlns:a16="http://schemas.microsoft.com/office/drawing/2014/main" val="1767268695"/>
                  </a:ext>
                </a:extLst>
              </a:tr>
              <a:tr h="2921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パチンコ・スロット</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02AFF"/>
                          </a:solidFill>
                          <a:effectLst/>
                          <a:latin typeface="Meiryo"/>
                          <a:ea typeface="Meiryo"/>
                        </a:rPr>
                        <a:t>×</a:t>
                      </a:r>
                      <a:endParaRPr lang="en-US" altLang="ja-JP" sz="900" b="1" i="0" u="none" strike="noStrike">
                        <a:solidFill>
                          <a:srgbClr val="002AFF"/>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02AFF"/>
                          </a:solidFill>
                          <a:effectLst/>
                          <a:latin typeface="Meiryo"/>
                          <a:ea typeface="Meiryo"/>
                        </a:rPr>
                        <a:t>×</a:t>
                      </a:r>
                      <a:endParaRPr lang="en-US" altLang="ja-JP" sz="900" b="1" i="0" u="none" strike="noStrike">
                        <a:solidFill>
                          <a:srgbClr val="002AFF"/>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extLst>
                  <a:ext uri="{0D108BD9-81ED-4DB2-BD59-A6C34878D82A}">
                    <a16:rowId xmlns:a16="http://schemas.microsoft.com/office/drawing/2014/main" val="628964"/>
                  </a:ext>
                </a:extLst>
              </a:tr>
              <a:tr h="2032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銀行</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a:solidFill>
                            <a:schemeClr val="accent3"/>
                          </a:solidFill>
                          <a:effectLst/>
                          <a:latin typeface="Meiryo"/>
                          <a:ea typeface="Meiryo"/>
                        </a:rPr>
                        <a:t>　</a:t>
                      </a:r>
                      <a:endParaRPr lang="ja-JP" altLang="en-US" sz="900" b="1" i="0" u="none" strike="noStrike">
                        <a:solidFill>
                          <a:schemeClr val="accent3"/>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a:solidFill>
                            <a:schemeClr val="accent3"/>
                          </a:solidFill>
                          <a:effectLst/>
                          <a:latin typeface="Meiryo"/>
                          <a:ea typeface="Meiryo"/>
                        </a:rPr>
                        <a:t>　</a:t>
                      </a:r>
                      <a:endParaRPr lang="ja-JP" altLang="en-US" sz="900" b="1" i="0" u="none" strike="noStrike">
                        <a:solidFill>
                          <a:schemeClr val="accent3"/>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850117590"/>
                  </a:ext>
                </a:extLst>
              </a:tr>
              <a:tr h="2413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金融サービス・情報</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a:solidFill>
                            <a:schemeClr val="accent3"/>
                          </a:solidFill>
                          <a:effectLst/>
                          <a:latin typeface="Meiryo"/>
                          <a:ea typeface="Meiryo"/>
                        </a:rPr>
                        <a:t>　</a:t>
                      </a:r>
                      <a:endParaRPr lang="ja-JP" altLang="en-US" sz="900" b="1" i="0" u="none" strike="noStrike">
                        <a:solidFill>
                          <a:schemeClr val="accent3"/>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a:solidFill>
                            <a:schemeClr val="accent3"/>
                          </a:solidFill>
                          <a:effectLst/>
                          <a:latin typeface="Meiryo"/>
                          <a:ea typeface="Meiryo"/>
                        </a:rPr>
                        <a:t>　</a:t>
                      </a:r>
                      <a:endParaRPr lang="ja-JP" altLang="en-US" sz="900" b="1" i="0" u="none" strike="noStrike">
                        <a:solidFill>
                          <a:schemeClr val="accent3"/>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541138105"/>
                  </a:ext>
                </a:extLst>
              </a:tr>
              <a:tr h="259062">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クレジットカード</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a:solidFill>
                            <a:schemeClr val="accent3"/>
                          </a:solidFill>
                          <a:effectLst/>
                          <a:latin typeface="Meiryo"/>
                          <a:ea typeface="Meiryo"/>
                        </a:rPr>
                        <a:t>　</a:t>
                      </a:r>
                      <a:endParaRPr lang="ja-JP" altLang="en-US" sz="900" b="1" i="0" u="none" strike="noStrike">
                        <a:solidFill>
                          <a:schemeClr val="accent3"/>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a:solidFill>
                            <a:schemeClr val="accent3"/>
                          </a:solidFill>
                          <a:effectLst/>
                          <a:latin typeface="Meiryo"/>
                          <a:ea typeface="Meiryo"/>
                        </a:rPr>
                        <a:t>　</a:t>
                      </a:r>
                      <a:endParaRPr lang="ja-JP" altLang="en-US" sz="900" b="1" i="0" u="none" strike="noStrike">
                        <a:solidFill>
                          <a:schemeClr val="accent3"/>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494366260"/>
                  </a:ext>
                </a:extLst>
              </a:tr>
              <a:tr h="153792">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ローン</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a:solidFill>
                            <a:schemeClr val="accent3"/>
                          </a:solidFill>
                          <a:effectLst/>
                          <a:latin typeface="Meiryo"/>
                          <a:ea typeface="Meiryo"/>
                        </a:rPr>
                        <a:t>　</a:t>
                      </a:r>
                      <a:endParaRPr lang="ja-JP" altLang="en-US" sz="900" b="1" i="0" u="none" strike="noStrike">
                        <a:solidFill>
                          <a:schemeClr val="accent3"/>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a:solidFill>
                            <a:schemeClr val="accent3"/>
                          </a:solidFill>
                          <a:effectLst/>
                          <a:latin typeface="Meiryo"/>
                          <a:ea typeface="Meiryo"/>
                        </a:rPr>
                        <a:t>　</a:t>
                      </a:r>
                      <a:endParaRPr lang="ja-JP" altLang="en-US" sz="900" b="1" i="0" u="none" strike="noStrike">
                        <a:solidFill>
                          <a:schemeClr val="accent3"/>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034750592"/>
                  </a:ext>
                </a:extLst>
              </a:tr>
              <a:tr h="2032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消費者金融</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a:solidFill>
                            <a:schemeClr val="accent3"/>
                          </a:solidFill>
                          <a:effectLst/>
                          <a:latin typeface="Meiryo"/>
                          <a:ea typeface="Meiryo"/>
                        </a:rPr>
                        <a:t>　</a:t>
                      </a:r>
                      <a:endParaRPr lang="ja-JP" altLang="en-US" sz="900" b="1" i="0" u="none" strike="noStrike">
                        <a:solidFill>
                          <a:schemeClr val="accent3"/>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a:solidFill>
                            <a:schemeClr val="accent3"/>
                          </a:solidFill>
                          <a:effectLst/>
                          <a:latin typeface="Meiryo"/>
                          <a:ea typeface="Meiryo"/>
                        </a:rPr>
                        <a:t>　</a:t>
                      </a:r>
                      <a:endParaRPr lang="ja-JP" altLang="en-US" sz="900" b="1" i="0" u="none" strike="noStrike">
                        <a:solidFill>
                          <a:schemeClr val="accent3"/>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601219410"/>
                  </a:ext>
                </a:extLst>
              </a:tr>
              <a:tr h="2286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消費者向無担保貸金業者（銀行グループ・上場企業を除く）、商工ローン</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02AFF"/>
                          </a:solidFill>
                          <a:effectLst/>
                          <a:latin typeface="Meiryo"/>
                          <a:ea typeface="Meiryo"/>
                        </a:rPr>
                        <a:t>×</a:t>
                      </a:r>
                      <a:endParaRPr lang="en-US" altLang="ja-JP" sz="900" b="1" i="0" u="none" strike="noStrike">
                        <a:solidFill>
                          <a:srgbClr val="002AFF"/>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02AFF"/>
                          </a:solidFill>
                          <a:effectLst/>
                          <a:latin typeface="Meiryo"/>
                          <a:ea typeface="Meiryo"/>
                        </a:rPr>
                        <a:t>×</a:t>
                      </a:r>
                      <a:endParaRPr lang="en-US" altLang="ja-JP" sz="900" b="1" i="0" u="none" strike="noStrike">
                        <a:solidFill>
                          <a:srgbClr val="002AFF"/>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extLst>
                  <a:ext uri="{0D108BD9-81ED-4DB2-BD59-A6C34878D82A}">
                    <a16:rowId xmlns:a16="http://schemas.microsoft.com/office/drawing/2014/main" val="4197840892"/>
                  </a:ext>
                </a:extLst>
              </a:tr>
              <a:tr h="2286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保険</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a:solidFill>
                            <a:srgbClr val="0D0D0D"/>
                          </a:solidFill>
                          <a:effectLst/>
                          <a:latin typeface="Meiryo"/>
                          <a:ea typeface="Meiryo"/>
                        </a:rPr>
                        <a:t>　</a:t>
                      </a:r>
                      <a:endParaRPr lang="ja-JP" altLang="en-US"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a:solidFill>
                            <a:srgbClr val="0D0D0D"/>
                          </a:solidFill>
                          <a:effectLst/>
                          <a:latin typeface="Meiryo"/>
                          <a:ea typeface="Meiryo"/>
                        </a:rPr>
                        <a:t>　</a:t>
                      </a:r>
                      <a:endParaRPr lang="ja-JP" altLang="en-US" sz="900" b="1" i="0" u="none" strike="noStrike">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252025979"/>
                  </a:ext>
                </a:extLst>
              </a:tr>
              <a:tr h="303367">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証券・投資</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a:solidFill>
                            <a:srgbClr val="0D0D0D"/>
                          </a:solidFill>
                          <a:effectLst/>
                          <a:latin typeface="Meiryo"/>
                          <a:ea typeface="Meiryo"/>
                        </a:rPr>
                        <a:t>　</a:t>
                      </a:r>
                      <a:endParaRPr lang="ja-JP" altLang="en-US"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a:solidFill>
                            <a:srgbClr val="0D0D0D"/>
                          </a:solidFill>
                          <a:effectLst/>
                          <a:latin typeface="Meiryo"/>
                          <a:ea typeface="Meiryo"/>
                        </a:rPr>
                        <a:t>　</a:t>
                      </a:r>
                      <a:endParaRPr lang="ja-JP" altLang="en-US" sz="900" b="1" i="0" u="none" strike="noStrike">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247669965"/>
                  </a:ext>
                </a:extLst>
              </a:tr>
              <a:tr h="2286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法務・税務</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a:solidFill>
                            <a:srgbClr val="0D0D0D"/>
                          </a:solidFill>
                          <a:effectLst/>
                          <a:latin typeface="Meiryo"/>
                          <a:ea typeface="Meiryo"/>
                        </a:rPr>
                        <a:t>　</a:t>
                      </a:r>
                      <a:endParaRPr lang="ja-JP" altLang="en-US"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a:solidFill>
                            <a:srgbClr val="0D0D0D"/>
                          </a:solidFill>
                          <a:effectLst/>
                          <a:latin typeface="Meiryo"/>
                          <a:ea typeface="Meiryo"/>
                        </a:rPr>
                        <a:t>　</a:t>
                      </a:r>
                      <a:endParaRPr lang="ja-JP" altLang="en-US" sz="900" b="1" i="0" u="none" strike="noStrike">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751516483"/>
                  </a:ext>
                </a:extLst>
              </a:tr>
              <a:tr h="2286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zh-TW" altLang="en-US" sz="850" b="0" u="none" strike="noStrike">
                          <a:solidFill>
                            <a:schemeClr val="bg1"/>
                          </a:solidFill>
                          <a:effectLst/>
                          <a:latin typeface="Meiryo" panose="020B0604030504040204" pitchFamily="34" charset="-128"/>
                          <a:ea typeface="Meiryo" panose="020B0604030504040204" pitchFamily="34" charset="-128"/>
                        </a:rPr>
                        <a:t>医療（保険外治療）</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02AFF"/>
                          </a:solidFill>
                          <a:effectLst/>
                          <a:latin typeface="Meiryo"/>
                          <a:ea typeface="Meiryo"/>
                        </a:rPr>
                        <a:t>×</a:t>
                      </a:r>
                      <a:endParaRPr lang="en-US" altLang="ja-JP" sz="900" b="1" i="0" u="none" strike="noStrike">
                        <a:solidFill>
                          <a:srgbClr val="002AFF"/>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02AFF"/>
                          </a:solidFill>
                          <a:effectLst/>
                          <a:latin typeface="Meiryo"/>
                          <a:ea typeface="Meiryo"/>
                        </a:rPr>
                        <a:t>×</a:t>
                      </a:r>
                      <a:endParaRPr lang="en-US" altLang="ja-JP" sz="900" b="1" i="0" u="none" strike="noStrike">
                        <a:solidFill>
                          <a:srgbClr val="002AFF"/>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extLst>
                  <a:ext uri="{0D108BD9-81ED-4DB2-BD59-A6C34878D82A}">
                    <a16:rowId xmlns:a16="http://schemas.microsoft.com/office/drawing/2014/main" val="2251199972"/>
                  </a:ext>
                </a:extLst>
              </a:tr>
              <a:tr h="1905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レーシック・美容整形・美容外科・美容皮膚科</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02AFF"/>
                          </a:solidFill>
                          <a:effectLst/>
                          <a:latin typeface="Meiryo"/>
                          <a:ea typeface="Meiryo"/>
                        </a:rPr>
                        <a:t>×</a:t>
                      </a:r>
                      <a:endParaRPr lang="en-US" altLang="ja-JP" sz="900" b="1" i="0" u="none" strike="noStrike">
                        <a:solidFill>
                          <a:srgbClr val="002AFF"/>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02AFF"/>
                          </a:solidFill>
                          <a:effectLst/>
                          <a:latin typeface="Meiryo"/>
                          <a:ea typeface="Meiryo"/>
                        </a:rPr>
                        <a:t>×</a:t>
                      </a:r>
                      <a:endParaRPr lang="en-US" altLang="ja-JP" sz="900" b="1" i="0" u="none" strike="noStrike">
                        <a:solidFill>
                          <a:srgbClr val="002AFF"/>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extLst>
                  <a:ext uri="{0D108BD9-81ED-4DB2-BD59-A6C34878D82A}">
                    <a16:rowId xmlns:a16="http://schemas.microsoft.com/office/drawing/2014/main" val="3479615484"/>
                  </a:ext>
                </a:extLst>
              </a:tr>
              <a:tr h="2413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美容エステティックサロン（医療脱毛・増毛育毛サービス除く）</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02AFF"/>
                          </a:solidFill>
                          <a:effectLst/>
                          <a:latin typeface="Meiryo"/>
                          <a:ea typeface="Meiryo"/>
                        </a:rPr>
                        <a:t>×</a:t>
                      </a:r>
                      <a:endParaRPr lang="en-US" altLang="ja-JP" sz="900" b="1" i="0" u="none" strike="noStrike">
                        <a:solidFill>
                          <a:srgbClr val="002AFF"/>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02AFF"/>
                          </a:solidFill>
                          <a:effectLst/>
                          <a:latin typeface="Meiryo"/>
                          <a:ea typeface="Meiryo"/>
                        </a:rPr>
                        <a:t>×</a:t>
                      </a:r>
                      <a:endParaRPr lang="en-US" altLang="ja-JP" sz="900" b="1" i="0" u="none" strike="noStrike">
                        <a:solidFill>
                          <a:srgbClr val="002AFF"/>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extLst>
                  <a:ext uri="{0D108BD9-81ED-4DB2-BD59-A6C34878D82A}">
                    <a16:rowId xmlns:a16="http://schemas.microsoft.com/office/drawing/2014/main" val="914959637"/>
                  </a:ext>
                </a:extLst>
              </a:tr>
              <a:tr h="2032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発毛・育毛・増毛・かつらサービス</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02AFF"/>
                          </a:solidFill>
                          <a:effectLst/>
                          <a:latin typeface="Meiryo"/>
                          <a:ea typeface="Meiryo"/>
                        </a:rPr>
                        <a:t>×</a:t>
                      </a:r>
                      <a:endParaRPr lang="en-US" altLang="ja-JP" sz="900" b="1" i="0" u="none" strike="noStrike">
                        <a:solidFill>
                          <a:srgbClr val="002AFF"/>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02AFF"/>
                          </a:solidFill>
                          <a:effectLst/>
                          <a:latin typeface="Meiryo"/>
                          <a:ea typeface="Meiryo"/>
                        </a:rPr>
                        <a:t>×</a:t>
                      </a:r>
                      <a:endParaRPr lang="en-US" altLang="ja-JP" sz="900" b="1" i="0" u="none" strike="noStrike">
                        <a:solidFill>
                          <a:srgbClr val="002AFF"/>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extLst>
                  <a:ext uri="{0D108BD9-81ED-4DB2-BD59-A6C34878D82A}">
                    <a16:rowId xmlns:a16="http://schemas.microsoft.com/office/drawing/2014/main" val="1362951679"/>
                  </a:ext>
                </a:extLst>
              </a:tr>
              <a:tr h="2286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妊娠・不妊情報</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02AFF"/>
                          </a:solidFill>
                          <a:effectLst/>
                          <a:latin typeface="Meiryo"/>
                          <a:ea typeface="Meiryo"/>
                        </a:rPr>
                        <a:t>×</a:t>
                      </a:r>
                      <a:endParaRPr lang="en-US" altLang="ja-JP" sz="900" b="1" i="0" u="none" strike="noStrike">
                        <a:solidFill>
                          <a:srgbClr val="002AFF"/>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02AFF"/>
                          </a:solidFill>
                          <a:effectLst/>
                          <a:latin typeface="Meiryo"/>
                          <a:ea typeface="Meiryo"/>
                        </a:rPr>
                        <a:t>×</a:t>
                      </a:r>
                      <a:endParaRPr lang="en-US" altLang="ja-JP" sz="900" b="1" i="0" u="none" strike="noStrike">
                        <a:solidFill>
                          <a:srgbClr val="002AFF"/>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extLst>
                  <a:ext uri="{0D108BD9-81ED-4DB2-BD59-A6C34878D82A}">
                    <a16:rowId xmlns:a16="http://schemas.microsoft.com/office/drawing/2014/main" val="1594083045"/>
                  </a:ext>
                </a:extLst>
              </a:tr>
              <a:tr h="23924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治験</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145858479"/>
                  </a:ext>
                </a:extLst>
              </a:tr>
            </a:tbl>
          </a:graphicData>
        </a:graphic>
      </p:graphicFrame>
      <p:sp>
        <p:nvSpPr>
          <p:cNvPr id="3" name="正方形/長方形 2">
            <a:extLst>
              <a:ext uri="{FF2B5EF4-FFF2-40B4-BE49-F238E27FC236}">
                <a16:creationId xmlns:a16="http://schemas.microsoft.com/office/drawing/2014/main" id="{8F0E62ED-164B-0762-F524-A779CB76B37C}"/>
              </a:ext>
            </a:extLst>
          </p:cNvPr>
          <p:cNvSpPr/>
          <p:nvPr/>
        </p:nvSpPr>
        <p:spPr>
          <a:xfrm>
            <a:off x="8409307" y="6088071"/>
            <a:ext cx="190338" cy="115018"/>
          </a:xfrm>
          <a:prstGeom prst="rect">
            <a:avLst/>
          </a:prstGeom>
          <a:solidFill>
            <a:srgbClr val="002AFF">
              <a:alpha val="10196"/>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31106091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937B8D-C03C-CFFA-60C8-C35D18158DFC}"/>
            </a:ext>
          </a:extLst>
        </p:cNvPr>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608E30F9-ED6E-45A9-F31D-88136C43FA1B}"/>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A0143F24-5902-E6A0-91AD-3923E6C8148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3D66A711-9F0E-1914-1595-2667E728E15E}"/>
              </a:ext>
            </a:extLst>
          </p:cNvPr>
          <p:cNvSpPr>
            <a:spLocks noGrp="1"/>
          </p:cNvSpPr>
          <p:nvPr>
            <p:ph type="body" sz="quarter" idx="10"/>
          </p:nvPr>
        </p:nvSpPr>
        <p:spPr/>
        <p:txBody>
          <a:bodyPr/>
          <a:lstStyle/>
          <a:p>
            <a:r>
              <a:rPr lang="ja-JP" altLang="en-US"/>
              <a:t>掲載制限カテゴリー</a:t>
            </a:r>
            <a:endParaRPr kumimoji="1" lang="ja-JP" altLang="en-US"/>
          </a:p>
        </p:txBody>
      </p:sp>
      <p:sp>
        <p:nvSpPr>
          <p:cNvPr id="4" name="正方形/長方形 3">
            <a:extLst>
              <a:ext uri="{FF2B5EF4-FFF2-40B4-BE49-F238E27FC236}">
                <a16:creationId xmlns:a16="http://schemas.microsoft.com/office/drawing/2014/main" id="{62F2D4E2-D6EF-37F0-4995-649A9946D2E3}"/>
              </a:ext>
            </a:extLst>
          </p:cNvPr>
          <p:cNvSpPr/>
          <p:nvPr/>
        </p:nvSpPr>
        <p:spPr>
          <a:xfrm>
            <a:off x="8186999" y="6080163"/>
            <a:ext cx="4183422" cy="355482"/>
          </a:xfrm>
          <a:prstGeom prst="rect">
            <a:avLst/>
          </a:prstGeom>
        </p:spPr>
        <p:txBody>
          <a:bodyPr wrap="square" lIns="0" tIns="0" rIns="0" bIns="0">
            <a:spAutoFit/>
          </a:bodyPr>
          <a:lstStyle/>
          <a:p>
            <a:pPr>
              <a:lnSpc>
                <a:spcPct val="110000"/>
              </a:lnSpc>
              <a:defRPr/>
            </a:pPr>
            <a:r>
              <a:rPr kumimoji="0" lang="en-US" altLang="ja-JP" sz="700" kern="0">
                <a:solidFill>
                  <a:prstClr val="black">
                    <a:lumMod val="65000"/>
                    <a:lumOff val="35000"/>
                  </a:prstClr>
                </a:solidFill>
                <a:latin typeface="Meiryo" panose="020B0604030504040204" pitchFamily="34" charset="-128"/>
                <a:ea typeface="Meiryo" panose="020B0604030504040204" pitchFamily="34" charset="-128"/>
              </a:rPr>
              <a:t>※</a:t>
            </a:r>
            <a:r>
              <a:rPr kumimoji="0" lang="ja-JP" altLang="en-US" sz="700" kern="0">
                <a:solidFill>
                  <a:prstClr val="black">
                    <a:lumMod val="65000"/>
                    <a:lumOff val="35000"/>
                  </a:prstClr>
                </a:solidFill>
                <a:latin typeface="Meiryo" panose="020B0604030504040204" pitchFamily="34" charset="-128"/>
                <a:ea typeface="Meiryo" panose="020B0604030504040204" pitchFamily="34" charset="-128"/>
              </a:rPr>
              <a:t>　　  の枠はホワイトリストで一部プロモーションで掲載可となる場合があります。</a:t>
            </a:r>
            <a:br>
              <a:rPr kumimoji="0" lang="en-US" altLang="ja-JP" sz="700" kern="0">
                <a:solidFill>
                  <a:prstClr val="black">
                    <a:lumMod val="65000"/>
                    <a:lumOff val="35000"/>
                  </a:prstClr>
                </a:solidFill>
                <a:latin typeface="Meiryo" panose="020B0604030504040204" pitchFamily="34" charset="-128"/>
                <a:ea typeface="Meiryo" panose="020B0604030504040204" pitchFamily="34" charset="-128"/>
              </a:rPr>
            </a:br>
            <a:r>
              <a:rPr kumimoji="0" lang="en-US" altLang="ja-JP" sz="700" kern="0">
                <a:solidFill>
                  <a:prstClr val="black">
                    <a:lumMod val="65000"/>
                    <a:lumOff val="35000"/>
                  </a:prstClr>
                </a:solidFill>
                <a:latin typeface="Meiryo" panose="020B0604030504040204" pitchFamily="34" charset="-128"/>
                <a:ea typeface="Meiryo" panose="020B0604030504040204" pitchFamily="34" charset="-128"/>
              </a:rPr>
              <a:t>※ </a:t>
            </a:r>
            <a:r>
              <a:rPr kumimoji="0" lang="ja-JP" altLang="en-US" sz="700" kern="0">
                <a:solidFill>
                  <a:prstClr val="black">
                    <a:lumMod val="65000"/>
                    <a:lumOff val="35000"/>
                  </a:prstClr>
                </a:solidFill>
                <a:latin typeface="Meiryo" panose="020B0604030504040204" pitchFamily="34" charset="-128"/>
                <a:ea typeface="Meiryo" panose="020B0604030504040204" pitchFamily="34" charset="-128"/>
              </a:rPr>
              <a:t>印のないカテゴリーは制限なしとなります。</a:t>
            </a:r>
            <a:endParaRPr kumimoji="0" lang="en-US" altLang="ja-JP" sz="700" kern="0">
              <a:solidFill>
                <a:prstClr val="black">
                  <a:lumMod val="65000"/>
                  <a:lumOff val="35000"/>
                </a:prstClr>
              </a:solidFill>
              <a:latin typeface="Meiryo" panose="020B0604030504040204" pitchFamily="34" charset="-128"/>
              <a:ea typeface="Meiryo" panose="020B0604030504040204" pitchFamily="34" charset="-128"/>
            </a:endParaRPr>
          </a:p>
          <a:p>
            <a:pPr>
              <a:lnSpc>
                <a:spcPct val="110000"/>
              </a:lnSpc>
              <a:defRPr/>
            </a:pPr>
            <a:r>
              <a:rPr kumimoji="0" lang="en-US" altLang="ja-JP" sz="700" kern="0">
                <a:solidFill>
                  <a:prstClr val="black">
                    <a:lumMod val="65000"/>
                    <a:lumOff val="35000"/>
                  </a:prstClr>
                </a:solidFill>
                <a:latin typeface="Meiryo" panose="020B0604030504040204" pitchFamily="34" charset="-128"/>
                <a:ea typeface="Meiryo" panose="020B0604030504040204" pitchFamily="34" charset="-128"/>
              </a:rPr>
              <a:t>※ SP</a:t>
            </a:r>
            <a:r>
              <a:rPr kumimoji="0" lang="ja-JP" altLang="en-US" sz="700" kern="0">
                <a:solidFill>
                  <a:prstClr val="black">
                    <a:lumMod val="65000"/>
                    <a:lumOff val="35000"/>
                  </a:prstClr>
                </a:solidFill>
                <a:latin typeface="Meiryo" panose="020B0604030504040204" pitchFamily="34" charset="-128"/>
                <a:ea typeface="Meiryo" panose="020B0604030504040204" pitchFamily="34" charset="-128"/>
              </a:rPr>
              <a:t>はスマートフォン、 </a:t>
            </a:r>
            <a:r>
              <a:rPr kumimoji="0" lang="en-US" altLang="ja-JP" sz="700" kern="0">
                <a:solidFill>
                  <a:prstClr val="black">
                    <a:lumMod val="65000"/>
                    <a:lumOff val="35000"/>
                  </a:prstClr>
                </a:solidFill>
                <a:latin typeface="Meiryo" panose="020B0604030504040204" pitchFamily="34" charset="-128"/>
                <a:ea typeface="Meiryo" panose="020B0604030504040204" pitchFamily="34" charset="-128"/>
              </a:rPr>
              <a:t>PC</a:t>
            </a:r>
            <a:r>
              <a:rPr kumimoji="0" lang="ja-JP" altLang="en-US" sz="700" kern="0">
                <a:solidFill>
                  <a:prstClr val="black">
                    <a:lumMod val="65000"/>
                    <a:lumOff val="35000"/>
                  </a:prstClr>
                </a:solidFill>
                <a:latin typeface="Meiryo" panose="020B0604030504040204" pitchFamily="34" charset="-128"/>
                <a:ea typeface="Meiryo" panose="020B0604030504040204" pitchFamily="34" charset="-128"/>
              </a:rPr>
              <a:t>はパソコン、</a:t>
            </a:r>
            <a:r>
              <a:rPr kumimoji="0" lang="en-US" altLang="ja-JP" sz="700" kern="0">
                <a:solidFill>
                  <a:prstClr val="black">
                    <a:lumMod val="65000"/>
                    <a:lumOff val="35000"/>
                  </a:prstClr>
                </a:solidFill>
                <a:latin typeface="Meiryo" panose="020B0604030504040204" pitchFamily="34" charset="-128"/>
                <a:ea typeface="Meiryo" panose="020B0604030504040204" pitchFamily="34" charset="-128"/>
              </a:rPr>
              <a:t>MD</a:t>
            </a:r>
            <a:r>
              <a:rPr kumimoji="0" lang="ja-JP" altLang="en-US" sz="700" kern="0">
                <a:solidFill>
                  <a:prstClr val="black">
                    <a:lumMod val="65000"/>
                    <a:lumOff val="35000"/>
                  </a:prstClr>
                </a:solidFill>
                <a:latin typeface="Meiryo" panose="020B0604030504040204" pitchFamily="34" charset="-128"/>
                <a:ea typeface="Meiryo" panose="020B0604030504040204" pitchFamily="34" charset="-128"/>
              </a:rPr>
              <a:t>はマルチデバイスの略称です。</a:t>
            </a:r>
            <a:endParaRPr kumimoji="0" lang="en-US" altLang="ja-JP" sz="700" kern="0">
              <a:solidFill>
                <a:prstClr val="black"/>
              </a:solidFill>
              <a:latin typeface="Meiryo" panose="020B0604030504040204" pitchFamily="34" charset="-128"/>
              <a:ea typeface="Meiryo" panose="020B0604030504040204" pitchFamily="34" charset="-128"/>
            </a:endParaRPr>
          </a:p>
        </p:txBody>
      </p:sp>
      <p:graphicFrame>
        <p:nvGraphicFramePr>
          <p:cNvPr id="8" name="表 7">
            <a:extLst>
              <a:ext uri="{FF2B5EF4-FFF2-40B4-BE49-F238E27FC236}">
                <a16:creationId xmlns:a16="http://schemas.microsoft.com/office/drawing/2014/main" id="{78900705-1221-8B97-8497-5D3348DC76D5}"/>
              </a:ext>
            </a:extLst>
          </p:cNvPr>
          <p:cNvGraphicFramePr>
            <a:graphicFrameLocks noGrp="1"/>
          </p:cNvGraphicFramePr>
          <p:nvPr>
            <p:extLst>
              <p:ext uri="{D42A27DB-BD31-4B8C-83A1-F6EECF244321}">
                <p14:modId xmlns:p14="http://schemas.microsoft.com/office/powerpoint/2010/main" val="887955705"/>
              </p:ext>
            </p:extLst>
          </p:nvPr>
        </p:nvGraphicFramePr>
        <p:xfrm>
          <a:off x="435656" y="1166624"/>
          <a:ext cx="9099922" cy="4058521"/>
        </p:xfrm>
        <a:graphic>
          <a:graphicData uri="http://schemas.openxmlformats.org/drawingml/2006/table">
            <a:tbl>
              <a:tblPr firstCol="1" bandRow="1"/>
              <a:tblGrid>
                <a:gridCol w="4557444">
                  <a:extLst>
                    <a:ext uri="{9D8B030D-6E8A-4147-A177-3AD203B41FA5}">
                      <a16:colId xmlns:a16="http://schemas.microsoft.com/office/drawing/2014/main" val="792911817"/>
                    </a:ext>
                  </a:extLst>
                </a:gridCol>
                <a:gridCol w="2321712">
                  <a:extLst>
                    <a:ext uri="{9D8B030D-6E8A-4147-A177-3AD203B41FA5}">
                      <a16:colId xmlns:a16="http://schemas.microsoft.com/office/drawing/2014/main" val="3057805663"/>
                    </a:ext>
                  </a:extLst>
                </a:gridCol>
                <a:gridCol w="2220766">
                  <a:extLst>
                    <a:ext uri="{9D8B030D-6E8A-4147-A177-3AD203B41FA5}">
                      <a16:colId xmlns:a16="http://schemas.microsoft.com/office/drawing/2014/main" val="862787916"/>
                    </a:ext>
                  </a:extLst>
                </a:gridCol>
              </a:tblGrid>
              <a:tr h="356824">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1">
                          <a:solidFill>
                            <a:schemeClr val="bg1"/>
                          </a:solidFill>
                        </a:rPr>
                        <a:t>カテゴリー名</a:t>
                      </a:r>
                      <a:endParaRPr kumimoji="1" lang="ja-JP" altLang="en-US" sz="900" b="1">
                        <a:solidFill>
                          <a:schemeClr val="bg1"/>
                        </a:solidFill>
                        <a:latin typeface="Meiryo" panose="020B0604030504040204" pitchFamily="34" charset="-128"/>
                        <a:ea typeface="Meiryo" panose="020B0604030504040204" pitchFamily="34" charset="-128"/>
                      </a:endParaRPr>
                    </a:p>
                  </a:txBody>
                  <a:tcPr marT="36000" marB="0" anchor="ctr">
                    <a:lnL w="12700" cmpd="sng">
                      <a:solidFill>
                        <a:srgbClr val="FFFFFF"/>
                      </a:solidFill>
                    </a:lnL>
                    <a:lnR w="3175"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800" b="1" kern="1200" dirty="0">
                          <a:solidFill>
                            <a:schemeClr val="bg1"/>
                          </a:solidFill>
                        </a:rPr>
                        <a:t>ブランドパネル　</a:t>
                      </a:r>
                      <a:r>
                        <a:rPr kumimoji="1" lang="en-US" altLang="ja-JP" sz="800" b="1" kern="1200" dirty="0">
                          <a:solidFill>
                            <a:schemeClr val="bg1"/>
                          </a:solidFill>
                        </a:rPr>
                        <a:t>MD</a:t>
                      </a:r>
                      <a:r>
                        <a:rPr kumimoji="1" lang="ja-JP" altLang="en-US" sz="800" b="1" kern="1200" dirty="0">
                          <a:solidFill>
                            <a:schemeClr val="bg1"/>
                          </a:solidFill>
                        </a:rPr>
                        <a:t>　スクエア</a:t>
                      </a:r>
                      <a:endParaRPr kumimoji="1" lang="en-US" altLang="ja-JP" sz="800" b="1" kern="1200" dirty="0">
                        <a:solidFill>
                          <a:schemeClr val="bg1"/>
                        </a:solidFill>
                      </a:endParaRPr>
                    </a:p>
                    <a:p>
                      <a:pPr algn="ctr"/>
                      <a:r>
                        <a:rPr kumimoji="1" lang="ja-JP" altLang="en-US" sz="800" b="1" kern="1200" dirty="0">
                          <a:solidFill>
                            <a:schemeClr val="bg1"/>
                          </a:solidFill>
                        </a:rPr>
                        <a:t>関連商品</a:t>
                      </a:r>
                      <a:endParaRPr kumimoji="1" lang="en-US" altLang="ja-JP" sz="800" b="1" kern="1200" dirty="0">
                        <a:solidFill>
                          <a:schemeClr val="bg1"/>
                        </a:solidFill>
                        <a:latin typeface="Meiryo" panose="020B0604030504040204" pitchFamily="34" charset="-128"/>
                        <a:ea typeface="Meiryo" panose="020B0604030504040204" pitchFamily="34" charset="-128"/>
                        <a:cs typeface="+mn-cs"/>
                      </a:endParaRPr>
                    </a:p>
                  </a:txBody>
                  <a:tcPr marL="45720" marR="45720" marT="3600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800" b="1" kern="1200" dirty="0">
                          <a:solidFill>
                            <a:schemeClr val="bg1"/>
                          </a:solidFill>
                        </a:rPr>
                        <a:t>ブランドパネル　</a:t>
                      </a:r>
                      <a:r>
                        <a:rPr kumimoji="1" lang="en-US" altLang="ja-JP" sz="800" b="1" kern="1200" dirty="0">
                          <a:solidFill>
                            <a:schemeClr val="bg1"/>
                          </a:solidFill>
                        </a:rPr>
                        <a:t>SP</a:t>
                      </a:r>
                      <a:r>
                        <a:rPr kumimoji="1" lang="ja-JP" altLang="en-US" sz="800" b="1" kern="1200" dirty="0">
                          <a:solidFill>
                            <a:schemeClr val="bg1"/>
                          </a:solidFill>
                        </a:rPr>
                        <a:t>　スクエア</a:t>
                      </a:r>
                      <a:endParaRPr kumimoji="1" lang="en-US" altLang="ja-JP" sz="800" b="1" kern="1200" dirty="0">
                        <a:solidFill>
                          <a:schemeClr val="bg1"/>
                        </a:solidFill>
                      </a:endParaRPr>
                    </a:p>
                    <a:p>
                      <a:pPr algn="ctr"/>
                      <a:r>
                        <a:rPr kumimoji="1" lang="ja-JP" altLang="en-US" sz="800" b="1" kern="1200" dirty="0">
                          <a:solidFill>
                            <a:schemeClr val="bg1"/>
                          </a:solidFill>
                        </a:rPr>
                        <a:t>関連商品</a:t>
                      </a:r>
                      <a:endParaRPr kumimoji="1" lang="en-US" altLang="ja-JP" sz="800" b="1" kern="1200" dirty="0">
                        <a:solidFill>
                          <a:schemeClr val="bg1"/>
                        </a:solidFill>
                        <a:latin typeface="Meiryo" panose="020B0604030504040204" pitchFamily="34" charset="-128"/>
                        <a:ea typeface="Meiryo" panose="020B0604030504040204" pitchFamily="34" charset="-128"/>
                        <a:cs typeface="+mn-cs"/>
                      </a:endParaRPr>
                    </a:p>
                  </a:txBody>
                  <a:tcPr marL="45720" marR="45720" marT="360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117335041"/>
                  </a:ext>
                </a:extLst>
              </a:tr>
              <a:tr h="22353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性に関する薬・商品・情報</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079597813"/>
                  </a:ext>
                </a:extLst>
              </a:tr>
              <a:tr h="271285">
                <a:tc>
                  <a:txBody>
                    <a:bodyPr/>
                    <a:lstStyle/>
                    <a:p>
                      <a:pPr algn="l" fontAlgn="ctr"/>
                      <a:r>
                        <a:rPr lang="zh-TW" altLang="en-US" sz="850" b="0" i="0" u="none" strike="noStrike">
                          <a:solidFill>
                            <a:schemeClr val="bg1"/>
                          </a:solidFill>
                          <a:effectLst/>
                          <a:latin typeface="Meiryo" panose="020B0604030504040204" pitchFamily="34" charset="-128"/>
                          <a:ea typeface="Meiryo" panose="020B0604030504040204" pitchFamily="34" charset="-128"/>
                        </a:rPr>
                        <a:t>性的部位治療</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099510192"/>
                  </a:ext>
                </a:extLst>
              </a:tr>
              <a:tr h="232530">
                <a:tc>
                  <a:txBody>
                    <a:bodyPr/>
                    <a:lstStyle/>
                    <a:p>
                      <a:pPr algn="l" fontAlgn="ctr"/>
                      <a:r>
                        <a:rPr lang="ja-JP" altLang="en-US" sz="850" b="0" i="0" u="none" strike="noStrike">
                          <a:solidFill>
                            <a:schemeClr val="bg1"/>
                          </a:solidFill>
                          <a:effectLst/>
                          <a:latin typeface="Meiryo" panose="020B0604030504040204" pitchFamily="34" charset="-128"/>
                          <a:ea typeface="Meiryo" panose="020B0604030504040204" pitchFamily="34" charset="-128"/>
                        </a:rPr>
                        <a:t>性を連想させるクリエイティブ（デジタルエンターテインメント）</a:t>
                      </a: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130870920"/>
                  </a:ext>
                </a:extLst>
              </a:tr>
              <a:tr h="28420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健康・美容食品</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a:solidFill>
                            <a:schemeClr val="accent3"/>
                          </a:solidFill>
                          <a:effectLst/>
                          <a:latin typeface="Meiryo"/>
                          <a:ea typeface="Meiryo"/>
                        </a:rPr>
                        <a:t>　</a:t>
                      </a:r>
                      <a:endParaRPr lang="ja-JP" altLang="en-US" sz="900" b="1" i="0" u="none" strike="noStrike">
                        <a:solidFill>
                          <a:schemeClr val="accent3"/>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a:solidFill>
                            <a:schemeClr val="accent3"/>
                          </a:solidFill>
                          <a:effectLst/>
                          <a:latin typeface="Meiryo"/>
                          <a:ea typeface="Meiryo"/>
                        </a:rPr>
                        <a:t>　</a:t>
                      </a:r>
                      <a:endParaRPr lang="ja-JP" altLang="en-US" sz="900" b="1" i="0" u="none" strike="noStrike">
                        <a:solidFill>
                          <a:schemeClr val="accent3"/>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445162569"/>
                  </a:ext>
                </a:extLst>
              </a:tr>
              <a:tr h="297122">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健康器具・雑貨</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02AFF"/>
                          </a:solidFill>
                          <a:effectLst/>
                          <a:latin typeface="Meiryo"/>
                          <a:ea typeface="Meiryo"/>
                        </a:rPr>
                        <a:t>×</a:t>
                      </a:r>
                      <a:endParaRPr lang="en-US" altLang="ja-JP" sz="900" b="1" i="0" u="none" strike="noStrike">
                        <a:solidFill>
                          <a:srgbClr val="002AFF"/>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02AFF"/>
                          </a:solidFill>
                          <a:effectLst/>
                          <a:latin typeface="Meiryo"/>
                          <a:ea typeface="Meiryo"/>
                        </a:rPr>
                        <a:t>×</a:t>
                      </a:r>
                      <a:endParaRPr lang="en-US" altLang="ja-JP" sz="900" b="1" i="0" u="none" strike="noStrike">
                        <a:solidFill>
                          <a:srgbClr val="002AFF"/>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extLst>
                  <a:ext uri="{0D108BD9-81ED-4DB2-BD59-A6C34878D82A}">
                    <a16:rowId xmlns:a16="http://schemas.microsoft.com/office/drawing/2014/main" val="2178296829"/>
                  </a:ext>
                </a:extLst>
              </a:tr>
              <a:tr h="27128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a:ea typeface="Meiryo"/>
                        </a:rPr>
                        <a:t>恋愛</a:t>
                      </a:r>
                      <a:r>
                        <a:rPr lang="en-US" altLang="ja-JP" sz="850" b="0" u="none" strike="noStrike">
                          <a:solidFill>
                            <a:schemeClr val="bg1"/>
                          </a:solidFill>
                          <a:effectLst/>
                          <a:latin typeface="Meiryo"/>
                          <a:ea typeface="Meiryo"/>
                        </a:rPr>
                        <a:t>/</a:t>
                      </a:r>
                      <a:r>
                        <a:rPr lang="ja-JP" altLang="en-US" sz="850" b="0" u="none" strike="noStrike">
                          <a:solidFill>
                            <a:schemeClr val="bg1"/>
                          </a:solidFill>
                          <a:effectLst/>
                          <a:latin typeface="Meiryo"/>
                          <a:ea typeface="Meiryo"/>
                        </a:rPr>
                        <a:t>結婚情報・サービス</a:t>
                      </a:r>
                      <a:endParaRPr lang="ja-JP" altLang="en-US" sz="850" b="0" i="0" u="none" strike="noStrike">
                        <a:solidFill>
                          <a:schemeClr val="bg1"/>
                        </a:solidFill>
                        <a:effectLst/>
                        <a:latin typeface="Meiryo"/>
                        <a:ea typeface="Meiryo"/>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02AFF"/>
                          </a:solidFill>
                          <a:effectLst/>
                          <a:latin typeface="Meiryo"/>
                          <a:ea typeface="Meiryo"/>
                        </a:rPr>
                        <a:t>×</a:t>
                      </a:r>
                      <a:endParaRPr lang="en-US" altLang="ja-JP" sz="900" b="1" i="0" u="none" strike="noStrike">
                        <a:solidFill>
                          <a:srgbClr val="002AFF"/>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02AFF"/>
                          </a:solidFill>
                          <a:effectLst/>
                          <a:latin typeface="Meiryo"/>
                          <a:ea typeface="Meiryo"/>
                        </a:rPr>
                        <a:t>×</a:t>
                      </a:r>
                      <a:endParaRPr lang="en-US" altLang="ja-JP" sz="900" b="1" i="0" u="none" strike="noStrike">
                        <a:solidFill>
                          <a:srgbClr val="002AFF"/>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extLst>
                  <a:ext uri="{0D108BD9-81ED-4DB2-BD59-A6C34878D82A}">
                    <a16:rowId xmlns:a16="http://schemas.microsoft.com/office/drawing/2014/main" val="2327458966"/>
                  </a:ext>
                </a:extLst>
              </a:tr>
              <a:tr h="23253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a:ea typeface="Meiryo"/>
                        </a:rPr>
                        <a:t>恋愛・結婚情報（出会い系サイト、結婚紹介、インターネット異性紹介業</a:t>
                      </a:r>
                      <a:r>
                        <a:rPr lang="en-US" altLang="ja-JP" sz="850" b="0" u="none" strike="noStrike">
                          <a:solidFill>
                            <a:schemeClr val="bg1"/>
                          </a:solidFill>
                          <a:effectLst/>
                          <a:latin typeface="Meiryo"/>
                          <a:ea typeface="Meiryo"/>
                        </a:rPr>
                        <a:t>)</a:t>
                      </a:r>
                      <a:endParaRPr lang="en-US" altLang="ja-JP" sz="850" b="0" i="0" u="none" strike="noStrike">
                        <a:solidFill>
                          <a:schemeClr val="bg1"/>
                        </a:solidFill>
                        <a:effectLst/>
                        <a:latin typeface="Meiryo"/>
                        <a:ea typeface="Meiryo"/>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43799200"/>
                  </a:ext>
                </a:extLst>
              </a:tr>
              <a:tr h="20669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占い</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84434171"/>
                  </a:ext>
                </a:extLst>
              </a:tr>
              <a:tr h="23253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zh-TW" altLang="en-US" sz="850" b="0" u="none" strike="noStrike">
                          <a:solidFill>
                            <a:schemeClr val="bg1"/>
                          </a:solidFill>
                          <a:effectLst/>
                          <a:latin typeface="Meiryo" panose="020B0604030504040204" pitchFamily="34" charset="-128"/>
                          <a:ea typeface="Meiryo" panose="020B0604030504040204" pitchFamily="34" charset="-128"/>
                        </a:rPr>
                        <a:t>能力開発関連商品</a:t>
                      </a:r>
                      <a:endParaRPr lang="zh-TW"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02AFF"/>
                          </a:solidFill>
                          <a:effectLst/>
                          <a:latin typeface="Meiryo"/>
                          <a:ea typeface="Meiryo"/>
                        </a:rPr>
                        <a:t>×</a:t>
                      </a:r>
                      <a:endParaRPr lang="en-US" altLang="ja-JP" sz="900" b="1" i="0" u="none" strike="noStrike">
                        <a:solidFill>
                          <a:srgbClr val="002AFF"/>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02AFF"/>
                          </a:solidFill>
                          <a:effectLst/>
                          <a:latin typeface="Meiryo"/>
                          <a:ea typeface="Meiryo"/>
                        </a:rPr>
                        <a:t>×</a:t>
                      </a:r>
                      <a:endParaRPr lang="en-US" altLang="ja-JP" sz="900" b="1" i="0" u="none" strike="noStrike">
                        <a:solidFill>
                          <a:srgbClr val="002AFF"/>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extLst>
                  <a:ext uri="{0D108BD9-81ED-4DB2-BD59-A6C34878D82A}">
                    <a16:rowId xmlns:a16="http://schemas.microsoft.com/office/drawing/2014/main" val="2812486826"/>
                  </a:ext>
                </a:extLst>
              </a:tr>
              <a:tr h="25836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探偵</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424464143"/>
                  </a:ext>
                </a:extLst>
              </a:tr>
              <a:tr h="258367">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葬祭</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a:solidFill>
                            <a:srgbClr val="0D0D0D"/>
                          </a:solidFill>
                          <a:effectLst/>
                          <a:latin typeface="Meiryo"/>
                          <a:ea typeface="Meiryo"/>
                        </a:rPr>
                        <a:t>　</a:t>
                      </a:r>
                      <a:endParaRPr lang="ja-JP" altLang="en-US"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a:solidFill>
                            <a:srgbClr val="0D0D0D"/>
                          </a:solidFill>
                          <a:effectLst/>
                          <a:latin typeface="Meiryo"/>
                          <a:ea typeface="Meiryo"/>
                        </a:rPr>
                        <a:t>　</a:t>
                      </a:r>
                      <a:endParaRPr lang="ja-JP" altLang="en-US" sz="900" b="1" i="0" u="none" strike="noStrike">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49541065"/>
                  </a:ext>
                </a:extLst>
              </a:tr>
              <a:tr h="25836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宗教団体</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940608094"/>
                  </a:ext>
                </a:extLst>
              </a:tr>
              <a:tr h="23253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団体による意見広告、主観的な意見を強く伝えるもの</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 </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 </a:t>
                      </a:r>
                      <a:endParaRPr lang="en-US" altLang="ja-JP" sz="900" b="1" i="0" u="none" strike="noStrike">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40765094"/>
                  </a:ext>
                </a:extLst>
              </a:tr>
              <a:tr h="268525">
                <a:tc>
                  <a:txBody>
                    <a:bodyPr/>
                    <a:lstStyle/>
                    <a:p>
                      <a:pPr lvl="0" algn="l">
                        <a:buNone/>
                      </a:pPr>
                      <a:r>
                        <a:rPr lang="ja-JP" altLang="en-US" sz="850" b="0" u="none" strike="noStrike">
                          <a:solidFill>
                            <a:schemeClr val="bg1"/>
                          </a:solidFill>
                          <a:effectLst/>
                          <a:latin typeface="Meiryo"/>
                          <a:ea typeface="Meiryo"/>
                        </a:rPr>
                        <a:t>加熱式たばこ</a:t>
                      </a:r>
                    </a:p>
                  </a:txBody>
                  <a:tcPr marL="180000" marR="5260" marT="5260" marB="0" anchor="ctr">
                    <a:lnL w="12700">
                      <a:solidFill>
                        <a:srgbClr val="FFFFFF"/>
                      </a:solidFill>
                    </a:lnL>
                    <a:lnR w="3174">
                      <a:solidFill>
                        <a:srgbClr val="FFFFFF"/>
                      </a:solidFill>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0">
                      <a:noFill/>
                    </a:lnTlToBr>
                    <a:lnBlToTr w="0">
                      <a:noFill/>
                    </a:lnBlToTr>
                    <a:solidFill>
                      <a:srgbClr val="00003E">
                        <a:alpha val="60000"/>
                      </a:srgbClr>
                    </a:solidFill>
                  </a:tcPr>
                </a:tc>
                <a:tc>
                  <a:txBody>
                    <a:bodyPr/>
                    <a:lstStyle/>
                    <a:p>
                      <a:pPr lvl="0" algn="ctr">
                        <a:buNone/>
                      </a:pPr>
                      <a:endParaRPr lang="en-US" altLang="ja-JP" sz="900" b="1" u="none" strike="noStrike">
                        <a:solidFill>
                          <a:srgbClr val="0D0D0D"/>
                        </a:solidFill>
                        <a:effectLst/>
                        <a:latin typeface="Meiryo"/>
                        <a:ea typeface="Meiryo"/>
                      </a:endParaRPr>
                    </a:p>
                  </a:txBody>
                  <a:tcPr marL="6350" marR="6350" marT="6350" marB="0" anchor="ctr">
                    <a:lnL w="3174">
                      <a:solidFill>
                        <a:srgbClr val="FFFFFF"/>
                      </a:solidFill>
                    </a:lnL>
                    <a:lnR w="12700">
                      <a:solidFill>
                        <a:srgbClr val="FFFFFF"/>
                      </a:solidFill>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0">
                      <a:noFill/>
                    </a:lnTlToBr>
                    <a:lnBlToTr w="0">
                      <a:noFill/>
                    </a:lnBlToTr>
                    <a:solidFill>
                      <a:srgbClr val="00003E">
                        <a:alpha val="10196"/>
                      </a:srgbClr>
                    </a:solidFill>
                  </a:tcPr>
                </a:tc>
                <a:tc>
                  <a:txBody>
                    <a:bodyPr/>
                    <a:lstStyle/>
                    <a:p>
                      <a:pPr lvl="0" algn="ctr">
                        <a:buNone/>
                      </a:pPr>
                      <a:endParaRPr lang="en-US" altLang="ja-JP" sz="900" b="1" u="none" strike="noStrike">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a:solidFill>
                        <a:srgbClr val="FFFFFF"/>
                      </a:solidFill>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0">
                      <a:noFill/>
                    </a:lnTlToBr>
                    <a:lnBlToTr w="0">
                      <a:noFill/>
                    </a:lnBlToTr>
                    <a:solidFill>
                      <a:srgbClr val="00003E">
                        <a:alpha val="10196"/>
                      </a:srgbClr>
                    </a:solidFill>
                  </a:tcPr>
                </a:tc>
                <a:extLst>
                  <a:ext uri="{0D108BD9-81ED-4DB2-BD59-A6C34878D82A}">
                    <a16:rowId xmlns:a16="http://schemas.microsoft.com/office/drawing/2014/main" val="4022617014"/>
                  </a:ext>
                </a:extLst>
              </a:tr>
              <a:tr h="173832">
                <a:tc>
                  <a:txBody>
                    <a:bodyPr/>
                    <a:lstStyle/>
                    <a:p>
                      <a:pPr marL="0" lvl="0" algn="l" defTabSz="914400" rtl="0" eaLnBrk="1" latinLnBrk="0" hangingPunct="1">
                        <a:buNone/>
                      </a:pPr>
                      <a:r>
                        <a:rPr kumimoji="1" lang="ja-JP" altLang="en-US" sz="850" b="0" u="none" strike="noStrike" kern="1200">
                          <a:solidFill>
                            <a:schemeClr val="bg1"/>
                          </a:solidFill>
                          <a:effectLst/>
                          <a:latin typeface="Meiryo"/>
                          <a:ea typeface="Meiryo"/>
                          <a:cs typeface="+mn-cs"/>
                        </a:rPr>
                        <a:t>電子たばこ</a:t>
                      </a:r>
                    </a:p>
                  </a:txBody>
                  <a:tcPr marL="180000" marR="5260" marT="5260" marB="0" anchor="ctr">
                    <a:lnL w="12700">
                      <a:solidFill>
                        <a:srgbClr val="FFFFFF"/>
                      </a:solidFill>
                    </a:lnL>
                    <a:lnR w="3174"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12700">
                      <a:solidFill>
                        <a:srgbClr val="FFFFFF"/>
                      </a:solidFill>
                    </a:lnB>
                    <a:lnTlToBr w="0">
                      <a:noFill/>
                    </a:lnTlToBr>
                    <a:lnBlToTr w="0">
                      <a:noFill/>
                    </a:lnBlToTr>
                    <a:solidFill>
                      <a:srgbClr val="00003E">
                        <a:alpha val="60000"/>
                      </a:srgbClr>
                    </a:solidFill>
                  </a:tcPr>
                </a:tc>
                <a:tc>
                  <a:txBody>
                    <a:bodyPr/>
                    <a:lstStyle/>
                    <a:p>
                      <a:pPr marL="0" lvl="0" algn="ctr" defTabSz="914400" rtl="0" eaLnBrk="1" latinLnBrk="0" hangingPunct="1">
                        <a:buNone/>
                      </a:pPr>
                      <a:r>
                        <a:rPr lang="en-US" altLang="ja-JP" sz="900" b="1" u="none" strike="noStrike">
                          <a:solidFill>
                            <a:srgbClr val="0D0D0D"/>
                          </a:solidFill>
                          <a:effectLst/>
                          <a:latin typeface="Meiryo"/>
                          <a:ea typeface="Meiryo"/>
                        </a:rPr>
                        <a:t>×</a:t>
                      </a:r>
                      <a:endParaRPr kumimoji="1" lang="en-US" altLang="ja-JP" sz="850" b="0" u="none" strike="noStrike" kern="1200">
                        <a:solidFill>
                          <a:schemeClr val="bg1"/>
                        </a:solidFill>
                        <a:effectLst/>
                        <a:latin typeface="Meiryo"/>
                        <a:ea typeface="Meiryo"/>
                        <a:cs typeface="+mn-cs"/>
                      </a:endParaRPr>
                    </a:p>
                  </a:txBody>
                  <a:tcPr marL="6350" marR="6350" marT="6350" marB="0" anchor="ctr">
                    <a:lnL w="3174"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12700">
                      <a:solidFill>
                        <a:srgbClr val="FFFFFF"/>
                      </a:solidFill>
                    </a:lnB>
                    <a:lnTlToBr w="0">
                      <a:noFill/>
                    </a:lnTlToBr>
                    <a:lnBlToTr w="0">
                      <a:noFill/>
                    </a:lnBlToTr>
                    <a:solidFill>
                      <a:srgbClr val="00003E">
                        <a:alpha val="10196"/>
                      </a:srgbClr>
                    </a:solidFill>
                  </a:tcPr>
                </a:tc>
                <a:tc>
                  <a:txBody>
                    <a:bodyPr/>
                    <a:lstStyle/>
                    <a:p>
                      <a:pPr marL="0" lvl="0" algn="ctr" defTabSz="914400" rtl="0" eaLnBrk="1" latinLnBrk="0" hangingPunct="1">
                        <a:buNone/>
                      </a:pPr>
                      <a:r>
                        <a:rPr lang="en-US" altLang="ja-JP" sz="900" b="1" u="none" strike="noStrike" dirty="0">
                          <a:solidFill>
                            <a:srgbClr val="0D0D0D"/>
                          </a:solidFill>
                          <a:effectLst/>
                          <a:latin typeface="Meiryo"/>
                          <a:ea typeface="Meiryo"/>
                        </a:rPr>
                        <a:t>×</a:t>
                      </a:r>
                      <a:endParaRPr kumimoji="1" lang="en-US" altLang="ja-JP" sz="850" b="0" u="none" strike="noStrike" kern="1200" dirty="0">
                        <a:solidFill>
                          <a:schemeClr val="bg1"/>
                        </a:solidFill>
                        <a:effectLst/>
                        <a:latin typeface="Meiryo"/>
                        <a:ea typeface="Meiryo"/>
                        <a:cs typeface="+mn-cs"/>
                      </a:endParaRPr>
                    </a:p>
                  </a:txBody>
                  <a:tcPr marL="6350" marR="6350" marT="6350" marB="0" anchor="ctr">
                    <a:lnL w="12700" cap="flat" cmpd="sng" algn="ctr">
                      <a:solidFill>
                        <a:srgbClr val="FFFFFF"/>
                      </a:solidFill>
                      <a:prstDash val="solid"/>
                      <a:round/>
                      <a:headEnd type="none" w="med" len="med"/>
                      <a:tailEnd type="none" w="med" len="med"/>
                    </a:lnL>
                    <a:lnR w="12700">
                      <a:solidFill>
                        <a:srgbClr val="FFFFFF"/>
                      </a:solidFill>
                    </a:lnR>
                    <a:lnT w="3175" cap="flat" cmpd="sng" algn="ctr">
                      <a:solidFill>
                        <a:srgbClr val="FFFFFF"/>
                      </a:solidFill>
                      <a:prstDash val="solid"/>
                      <a:round/>
                      <a:headEnd type="none" w="med" len="med"/>
                      <a:tailEnd type="none" w="med" len="med"/>
                    </a:lnT>
                    <a:lnB w="12700">
                      <a:solidFill>
                        <a:srgbClr val="FFFFFF"/>
                      </a:solidFill>
                    </a:lnB>
                    <a:lnTlToBr w="0">
                      <a:noFill/>
                    </a:lnTlToBr>
                    <a:lnBlToTr w="0">
                      <a:noFill/>
                    </a:lnBlToTr>
                    <a:solidFill>
                      <a:srgbClr val="00003E">
                        <a:alpha val="10196"/>
                      </a:srgbClr>
                    </a:solidFill>
                  </a:tcPr>
                </a:tc>
                <a:extLst>
                  <a:ext uri="{0D108BD9-81ED-4DB2-BD59-A6C34878D82A}">
                    <a16:rowId xmlns:a16="http://schemas.microsoft.com/office/drawing/2014/main" val="2410604485"/>
                  </a:ext>
                </a:extLst>
              </a:tr>
            </a:tbl>
          </a:graphicData>
        </a:graphic>
      </p:graphicFrame>
      <p:sp>
        <p:nvSpPr>
          <p:cNvPr id="3" name="正方形/長方形 2">
            <a:extLst>
              <a:ext uri="{FF2B5EF4-FFF2-40B4-BE49-F238E27FC236}">
                <a16:creationId xmlns:a16="http://schemas.microsoft.com/office/drawing/2014/main" id="{3FEC6DF7-E9A2-443A-FD73-001D2EC3C429}"/>
              </a:ext>
            </a:extLst>
          </p:cNvPr>
          <p:cNvSpPr/>
          <p:nvPr/>
        </p:nvSpPr>
        <p:spPr>
          <a:xfrm>
            <a:off x="8290819" y="6080163"/>
            <a:ext cx="190338" cy="115018"/>
          </a:xfrm>
          <a:prstGeom prst="rect">
            <a:avLst/>
          </a:prstGeom>
          <a:solidFill>
            <a:srgbClr val="002AFF">
              <a:alpha val="10196"/>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11947513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CFA8DE-9CC6-8B23-3FCD-3F0AAF3F7CDB}"/>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FDECBDB2-598C-C275-86DA-F806CE7D0B78}"/>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p>
        </p:txBody>
      </p:sp>
      <p:pic>
        <p:nvPicPr>
          <p:cNvPr id="7" name="図プレースホルダー 8" descr="アイコン&#10;&#10;自動的に生成された説明">
            <a:extLst>
              <a:ext uri="{FF2B5EF4-FFF2-40B4-BE49-F238E27FC236}">
                <a16:creationId xmlns:a16="http://schemas.microsoft.com/office/drawing/2014/main" id="{475C7351-E1DE-C691-1C06-331FC75589E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3" name="テキスト プレースホルダー 1">
            <a:extLst>
              <a:ext uri="{FF2B5EF4-FFF2-40B4-BE49-F238E27FC236}">
                <a16:creationId xmlns:a16="http://schemas.microsoft.com/office/drawing/2014/main" id="{ABAEDD4E-C642-41D3-593D-2271B479DE62}"/>
              </a:ext>
            </a:extLst>
          </p:cNvPr>
          <p:cNvSpPr>
            <a:spLocks noGrp="1"/>
          </p:cNvSpPr>
          <p:nvPr>
            <p:ph type="body" sz="quarter" idx="10"/>
          </p:nvPr>
        </p:nvSpPr>
        <p:spPr>
          <a:xfrm>
            <a:off x="1887808" y="252000"/>
            <a:ext cx="8136904" cy="335028"/>
          </a:xfrm>
        </p:spPr>
        <p:txBody>
          <a:bodyPr/>
          <a:lstStyle/>
          <a:p>
            <a:r>
              <a:rPr lang="ja-JP" altLang="en-US">
                <a:solidFill>
                  <a:srgbClr val="000048"/>
                </a:solidFill>
              </a:rPr>
              <a:t>掲載制限カテゴリー</a:t>
            </a:r>
            <a:endParaRPr kumimoji="1" lang="ja-JP" altLang="en-US">
              <a:solidFill>
                <a:srgbClr val="000048"/>
              </a:solidFill>
            </a:endParaRPr>
          </a:p>
        </p:txBody>
      </p:sp>
      <p:graphicFrame>
        <p:nvGraphicFramePr>
          <p:cNvPr id="2" name="表 1">
            <a:extLst>
              <a:ext uri="{FF2B5EF4-FFF2-40B4-BE49-F238E27FC236}">
                <a16:creationId xmlns:a16="http://schemas.microsoft.com/office/drawing/2014/main" id="{5D3D9B77-A695-FEEC-C415-67DE00663E62}"/>
              </a:ext>
            </a:extLst>
          </p:cNvPr>
          <p:cNvGraphicFramePr>
            <a:graphicFrameLocks noGrp="1"/>
          </p:cNvGraphicFramePr>
          <p:nvPr>
            <p:extLst>
              <p:ext uri="{D42A27DB-BD31-4B8C-83A1-F6EECF244321}">
                <p14:modId xmlns:p14="http://schemas.microsoft.com/office/powerpoint/2010/main" val="265219373"/>
              </p:ext>
            </p:extLst>
          </p:nvPr>
        </p:nvGraphicFramePr>
        <p:xfrm>
          <a:off x="479425" y="3277514"/>
          <a:ext cx="11248747" cy="1185970"/>
        </p:xfrm>
        <a:graphic>
          <a:graphicData uri="http://schemas.openxmlformats.org/drawingml/2006/table">
            <a:tbl>
              <a:tblPr firstCol="1" bandRow="1"/>
              <a:tblGrid>
                <a:gridCol w="865192">
                  <a:extLst>
                    <a:ext uri="{9D8B030D-6E8A-4147-A177-3AD203B41FA5}">
                      <a16:colId xmlns:a16="http://schemas.microsoft.com/office/drawing/2014/main" val="3608287535"/>
                    </a:ext>
                  </a:extLst>
                </a:gridCol>
                <a:gridCol w="1240642">
                  <a:extLst>
                    <a:ext uri="{9D8B030D-6E8A-4147-A177-3AD203B41FA5}">
                      <a16:colId xmlns:a16="http://schemas.microsoft.com/office/drawing/2014/main" val="135909385"/>
                    </a:ext>
                  </a:extLst>
                </a:gridCol>
                <a:gridCol w="4839269">
                  <a:extLst>
                    <a:ext uri="{9D8B030D-6E8A-4147-A177-3AD203B41FA5}">
                      <a16:colId xmlns:a16="http://schemas.microsoft.com/office/drawing/2014/main" val="2591893762"/>
                    </a:ext>
                  </a:extLst>
                </a:gridCol>
                <a:gridCol w="1232453">
                  <a:extLst>
                    <a:ext uri="{9D8B030D-6E8A-4147-A177-3AD203B41FA5}">
                      <a16:colId xmlns:a16="http://schemas.microsoft.com/office/drawing/2014/main" val="664908994"/>
                    </a:ext>
                  </a:extLst>
                </a:gridCol>
                <a:gridCol w="1212574">
                  <a:extLst>
                    <a:ext uri="{9D8B030D-6E8A-4147-A177-3AD203B41FA5}">
                      <a16:colId xmlns:a16="http://schemas.microsoft.com/office/drawing/2014/main" val="1931427765"/>
                    </a:ext>
                  </a:extLst>
                </a:gridCol>
                <a:gridCol w="1858617">
                  <a:extLst>
                    <a:ext uri="{9D8B030D-6E8A-4147-A177-3AD203B41FA5}">
                      <a16:colId xmlns:a16="http://schemas.microsoft.com/office/drawing/2014/main" val="2760754859"/>
                    </a:ext>
                  </a:extLst>
                </a:gridCol>
              </a:tblGrid>
              <a:tr h="46705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問い合わせ</a:t>
                      </a:r>
                      <a:endParaRPr kumimoji="1" lang="en-US" altLang="ja-JP" sz="1000" b="1" kern="120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内容</a:t>
                      </a:r>
                      <a:endParaRPr kumimoji="1" lang="en-US" altLang="ja-JP" sz="1000" b="1" kern="1200">
                        <a:solidFill>
                          <a:schemeClr val="bg1"/>
                        </a:solidFill>
                        <a:latin typeface="Meiryo" panose="020B0604030504040204" pitchFamily="34" charset="-128"/>
                        <a:ea typeface="Meiryo" panose="020B0604030504040204" pitchFamily="34" charset="-128"/>
                        <a:cs typeface="+mn-cs"/>
                      </a:endParaRPr>
                    </a:p>
                  </a:txBody>
                  <a:tcPr marL="45720" marR="4572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項目</a:t>
                      </a:r>
                    </a:p>
                  </a:txBody>
                  <a:tcPr marL="45720" marR="4572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詳細</a:t>
                      </a:r>
                    </a:p>
                  </a:txBody>
                  <a:tcPr marL="45720" marR="4572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必須</a:t>
                      </a:r>
                      <a:r>
                        <a:rPr kumimoji="1" lang="en-US" altLang="ja-JP" sz="1000" b="1" kern="1200">
                          <a:solidFill>
                            <a:schemeClr val="bg1"/>
                          </a:solidFill>
                          <a:latin typeface="Meiryo" panose="020B0604030504040204" pitchFamily="34" charset="-128"/>
                          <a:ea typeface="Meiryo" panose="020B0604030504040204" pitchFamily="34" charset="-128"/>
                          <a:cs typeface="+mn-cs"/>
                        </a:rPr>
                        <a:t>/</a:t>
                      </a:r>
                      <a:r>
                        <a:rPr kumimoji="1" lang="ja-JP" altLang="en-US" sz="1000" b="1" kern="1200">
                          <a:solidFill>
                            <a:schemeClr val="bg1"/>
                          </a:solidFill>
                          <a:latin typeface="Meiryo" panose="020B0604030504040204" pitchFamily="34" charset="-128"/>
                          <a:ea typeface="Meiryo" panose="020B0604030504040204" pitchFamily="34" charset="-128"/>
                          <a:cs typeface="+mn-cs"/>
                        </a:rPr>
                        <a:t>任意</a:t>
                      </a:r>
                    </a:p>
                  </a:txBody>
                  <a:tcPr marL="45720" marR="4572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期日</a:t>
                      </a:r>
                    </a:p>
                  </a:txBody>
                  <a:tcPr marL="45720" marR="4572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審査依頼フォーム</a:t>
                      </a:r>
                    </a:p>
                  </a:txBody>
                  <a:tcPr marL="45720" marR="4572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117335041"/>
                  </a:ext>
                </a:extLst>
              </a:tr>
              <a:tr h="632432">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noProof="0">
                          <a:solidFill>
                            <a:schemeClr val="bg1"/>
                          </a:solidFill>
                          <a:latin typeface="Meiryo" panose="020B0604030504040204" pitchFamily="34" charset="-128"/>
                          <a:ea typeface="Meiryo" panose="020B0604030504040204" pitchFamily="34" charset="-128"/>
                          <a:cs typeface="+mn-cs"/>
                        </a:rPr>
                        <a:t>掲載制限</a:t>
                      </a:r>
                      <a:endParaRPr kumimoji="1" lang="en-US" altLang="ja-JP" sz="1000" b="0" i="0" kern="1200" noProof="0">
                        <a:solidFill>
                          <a:schemeClr val="bg1"/>
                        </a:solidFill>
                        <a:latin typeface="Meiryo" panose="020B0604030504040204" pitchFamily="34" charset="-128"/>
                        <a:ea typeface="Meiryo" panose="020B0604030504040204" pitchFamily="34" charset="-128"/>
                        <a:cs typeface="+mn-cs"/>
                      </a:endParaRPr>
                    </a:p>
                  </a:txBody>
                  <a:tcPr marL="108000" marR="108000" marT="108000" marB="1080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lnSpc>
                          <a:spcPct val="110000"/>
                        </a:lnSpc>
                      </a:pPr>
                      <a:r>
                        <a:rPr kumimoji="1" lang="ja-JP" altLang="en-US" sz="1000" b="0" i="0" kern="1200" noProof="0">
                          <a:solidFill>
                            <a:schemeClr val="bg1"/>
                          </a:solidFill>
                          <a:latin typeface="Meiryo" panose="020B0604030504040204" pitchFamily="34" charset="-128"/>
                          <a:ea typeface="Meiryo" panose="020B0604030504040204" pitchFamily="34" charset="-128"/>
                          <a:cs typeface="+mn-cs"/>
                        </a:rPr>
                        <a:t>掲載制限</a:t>
                      </a:r>
                      <a:endParaRPr kumimoji="1" lang="en-US" altLang="ja-JP" sz="1000" b="0" i="0" kern="1200" noProof="0">
                        <a:solidFill>
                          <a:schemeClr val="bg1"/>
                        </a:solidFill>
                        <a:latin typeface="Meiryo" panose="020B0604030504040204" pitchFamily="34" charset="-128"/>
                        <a:ea typeface="Meiryo" panose="020B0604030504040204" pitchFamily="34" charset="-128"/>
                        <a:cs typeface="+mn-cs"/>
                      </a:endParaRPr>
                    </a:p>
                    <a:p>
                      <a:pPr algn="ctr">
                        <a:lnSpc>
                          <a:spcPct val="110000"/>
                        </a:lnSpc>
                      </a:pPr>
                      <a:r>
                        <a:rPr kumimoji="1" lang="ja-JP" altLang="en-US" sz="1000" b="0" i="0" kern="1200" noProof="0">
                          <a:solidFill>
                            <a:schemeClr val="bg1"/>
                          </a:solidFill>
                          <a:latin typeface="Meiryo" panose="020B0604030504040204" pitchFamily="34" charset="-128"/>
                          <a:ea typeface="Meiryo" panose="020B0604030504040204" pitchFamily="34" charset="-128"/>
                          <a:cs typeface="+mn-cs"/>
                        </a:rPr>
                        <a:t>カテゴリー</a:t>
                      </a:r>
                      <a:endParaRPr kumimoji="1" lang="ja-JP" altLang="en-US" sz="1000" b="0" i="0" kern="1200">
                        <a:solidFill>
                          <a:schemeClr val="bg1"/>
                        </a:solidFill>
                        <a:latin typeface="Meiryo" panose="020B0604030504040204" pitchFamily="34" charset="-128"/>
                        <a:ea typeface="Meiryo" panose="020B0604030504040204" pitchFamily="34" charset="-128"/>
                        <a:cs typeface="+mn-cs"/>
                      </a:endParaRPr>
                    </a:p>
                  </a:txBody>
                  <a:tcPr marL="108000" marR="108000" marT="108000" marB="1080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000" b="0" kern="1200" noProof="0">
                          <a:solidFill>
                            <a:srgbClr val="0D0D0D"/>
                          </a:solidFill>
                          <a:latin typeface="Meiryo" panose="020B0604030504040204" pitchFamily="34" charset="-128"/>
                          <a:ea typeface="Meiryo" panose="020B0604030504040204" pitchFamily="34" charset="-128"/>
                          <a:cs typeface="+mn-cs"/>
                        </a:rPr>
                        <a:t>「掲載制限に該当する広告内容」の判断</a:t>
                      </a:r>
                      <a:endParaRPr kumimoji="1" lang="en-US" altLang="ja-JP" sz="1000" b="0" kern="1200" noProof="0">
                        <a:solidFill>
                          <a:srgbClr val="0D0D0D"/>
                        </a:solidFill>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1000" b="0" kern="1200" noProof="0">
                          <a:solidFill>
                            <a:srgbClr val="0D0D0D"/>
                          </a:solidFill>
                          <a:latin typeface="Meiryo" panose="020B0604030504040204" pitchFamily="34" charset="-128"/>
                          <a:ea typeface="Meiryo" panose="020B0604030504040204" pitchFamily="34" charset="-128"/>
                          <a:cs typeface="+mn-cs"/>
                        </a:rPr>
                        <a:t>※</a:t>
                      </a:r>
                      <a:r>
                        <a:rPr kumimoji="1" lang="ja-JP" altLang="en-US" sz="1000" b="0" kern="1200" noProof="0">
                          <a:solidFill>
                            <a:srgbClr val="0D0D0D"/>
                          </a:solidFill>
                          <a:latin typeface="Meiryo" panose="020B0604030504040204" pitchFamily="34" charset="-128"/>
                          <a:ea typeface="Meiryo" panose="020B0604030504040204" pitchFamily="34" charset="-128"/>
                          <a:cs typeface="+mn-cs"/>
                        </a:rPr>
                        <a:t>掲載制限カテゴリーの確認の場合に選択。</a:t>
                      </a:r>
                      <a:r>
                        <a:rPr kumimoji="1" lang="ja-JP" altLang="en-US" sz="1000" b="0" kern="1200" noProof="0">
                          <a:solidFill>
                            <a:srgbClr val="002AFF"/>
                          </a:solidFill>
                          <a:latin typeface="Meiryo" panose="020B0604030504040204" pitchFamily="34" charset="-128"/>
                          <a:ea typeface="Meiryo" panose="020B0604030504040204" pitchFamily="34" charset="-128"/>
                          <a:cs typeface="+mn-cs"/>
                        </a:rPr>
                        <a:t>判断にはリンク先サイトが必要</a:t>
                      </a:r>
                      <a:r>
                        <a:rPr kumimoji="1" lang="ja-JP" altLang="en-US" sz="1000" b="0" kern="1200" noProof="0">
                          <a:solidFill>
                            <a:srgbClr val="0D0D0D"/>
                          </a:solidFill>
                          <a:latin typeface="Meiryo" panose="020B0604030504040204" pitchFamily="34" charset="-128"/>
                          <a:ea typeface="Meiryo" panose="020B0604030504040204" pitchFamily="34" charset="-128"/>
                          <a:cs typeface="+mn-cs"/>
                        </a:rPr>
                        <a:t>となり、クリエイティブのみでは判断できかねます。</a:t>
                      </a:r>
                    </a:p>
                  </a:txBody>
                  <a:tcPr marL="108000" marR="108000" marT="108000" marB="1080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lnSpc>
                          <a:spcPct val="110000"/>
                        </a:lnSpc>
                      </a:pPr>
                      <a:r>
                        <a:rPr kumimoji="1" lang="ja-JP" altLang="en-US" sz="1000" b="1" kern="1200">
                          <a:solidFill>
                            <a:srgbClr val="0D0D0D"/>
                          </a:solidFill>
                          <a:latin typeface="Meiryo" panose="020B0604030504040204" pitchFamily="34" charset="-128"/>
                          <a:ea typeface="Meiryo" panose="020B0604030504040204" pitchFamily="34" charset="-128"/>
                          <a:cs typeface="+mn-cs"/>
                        </a:rPr>
                        <a:t>任意</a:t>
                      </a:r>
                    </a:p>
                  </a:txBody>
                  <a:tcPr marL="108000" marR="108000" marT="108000" marB="1080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100" b="0">
                          <a:solidFill>
                            <a:srgbClr val="0D0D0D"/>
                          </a:solidFill>
                          <a:latin typeface="Meiryo" panose="020B0604030504040204" pitchFamily="34" charset="-128"/>
                          <a:ea typeface="Meiryo" panose="020B0604030504040204" pitchFamily="34" charset="-128"/>
                        </a:rPr>
                        <a:t>掲載に間に合うよう適宜</a:t>
                      </a:r>
                      <a:endParaRPr kumimoji="1" lang="en-US" altLang="ja-JP" sz="1100" b="0" kern="1200" noProof="0">
                        <a:solidFill>
                          <a:schemeClr val="tx1">
                            <a:lumMod val="65000"/>
                            <a:lumOff val="35000"/>
                          </a:schemeClr>
                        </a:solidFill>
                        <a:latin typeface="+mn-lt"/>
                        <a:ea typeface="+mn-ea"/>
                        <a:cs typeface="+mn-cs"/>
                      </a:endParaRPr>
                    </a:p>
                  </a:txBody>
                  <a:tcPr marL="163440" marR="16344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5098"/>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171450" marR="0" lvl="0" indent="-171450" algn="l" defTabSz="914423" rtl="0" eaLnBrk="1" fontAlgn="auto" latinLnBrk="0" hangingPunct="1">
                        <a:lnSpc>
                          <a:spcPct val="110000"/>
                        </a:lnSpc>
                        <a:spcBef>
                          <a:spcPts val="0"/>
                        </a:spcBef>
                        <a:spcAft>
                          <a:spcPts val="0"/>
                        </a:spcAft>
                        <a:buClr>
                          <a:schemeClr val="accent5"/>
                        </a:buClr>
                        <a:buSzTx/>
                        <a:buFont typeface="Wingdings" pitchFamily="2" charset="2"/>
                        <a:buChar char="n"/>
                        <a:tabLst/>
                        <a:defRPr/>
                      </a:pPr>
                      <a:r>
                        <a:rPr kumimoji="1" lang="ja-JP" altLang="en-US" sz="1000" b="0">
                          <a:solidFill>
                            <a:schemeClr val="tx1">
                              <a:lumMod val="65000"/>
                              <a:lumOff val="35000"/>
                            </a:schemeClr>
                          </a:solidFill>
                          <a:latin typeface="Meiryo" panose="020B0604030504040204" pitchFamily="34" charset="-128"/>
                          <a:ea typeface="Meiryo" panose="020B0604030504040204" pitchFamily="34" charset="-128"/>
                          <a:hlinkClick r:id="rId3"/>
                        </a:rPr>
                        <a:t>掲載制限カテゴリー確認　依頼フォーム</a:t>
                      </a:r>
                      <a:br>
                        <a:rPr kumimoji="1" lang="en-US" altLang="ja-JP" sz="1000" b="0">
                          <a:latin typeface="Meiryo" panose="020B0604030504040204" pitchFamily="34" charset="-128"/>
                          <a:ea typeface="Meiryo" panose="020B0604030504040204" pitchFamily="34" charset="-128"/>
                        </a:rPr>
                      </a:br>
                      <a:endParaRPr lang="en-US" altLang="ja-JP" sz="1000" b="0">
                        <a:latin typeface="Meiryo" panose="020B0604030504040204" pitchFamily="34" charset="-128"/>
                        <a:ea typeface="Meiryo" panose="020B0604030504040204" pitchFamily="34" charset="-128"/>
                      </a:endParaRPr>
                    </a:p>
                  </a:txBody>
                  <a:tcPr marL="108000" marR="108000" marT="108000" marB="1080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5098"/>
                      </a:srgbClr>
                    </a:solidFill>
                  </a:tcPr>
                </a:tc>
                <a:extLst>
                  <a:ext uri="{0D108BD9-81ED-4DB2-BD59-A6C34878D82A}">
                    <a16:rowId xmlns:a16="http://schemas.microsoft.com/office/drawing/2014/main" val="2463668774"/>
                  </a:ext>
                </a:extLst>
              </a:tr>
            </a:tbl>
          </a:graphicData>
        </a:graphic>
      </p:graphicFrame>
      <p:sp>
        <p:nvSpPr>
          <p:cNvPr id="3" name="テキスト ボックス 2">
            <a:extLst>
              <a:ext uri="{FF2B5EF4-FFF2-40B4-BE49-F238E27FC236}">
                <a16:creationId xmlns:a16="http://schemas.microsoft.com/office/drawing/2014/main" id="{A2FA6B53-EC21-3006-7EA0-979FDAC3BE84}"/>
              </a:ext>
            </a:extLst>
          </p:cNvPr>
          <p:cNvSpPr txBox="1"/>
          <p:nvPr/>
        </p:nvSpPr>
        <p:spPr>
          <a:xfrm>
            <a:off x="479425" y="1089025"/>
            <a:ext cx="11233150" cy="2132892"/>
          </a:xfrm>
          <a:prstGeom prst="rect">
            <a:avLst/>
          </a:prstGeom>
          <a:noFill/>
        </p:spPr>
        <p:txBody>
          <a:bodyPr wrap="square" lIns="0" tIns="0" rIns="0" bIns="0" rtlCol="0">
            <a:spAutoFit/>
          </a:bodyPr>
          <a:lstStyle/>
          <a:p>
            <a:pPr eaLnBrk="1" fontAlgn="auto" hangingPunct="1">
              <a:lnSpc>
                <a:spcPct val="130000"/>
              </a:lnSpc>
              <a:spcBef>
                <a:spcPts val="0"/>
              </a:spcBef>
              <a:spcAft>
                <a:spcPts val="0"/>
              </a:spcAft>
            </a:pPr>
            <a:r>
              <a:rPr lang="ja-JP" altLang="en-US" sz="1400">
                <a:solidFill>
                  <a:srgbClr val="0D0D0D"/>
                </a:solidFill>
                <a:latin typeface="Meiryo" panose="020B0604030504040204" pitchFamily="34" charset="-128"/>
                <a:ea typeface="Meiryo" panose="020B0604030504040204" pitchFamily="34" charset="-128"/>
              </a:rPr>
              <a:t>広告主様の訴求したい商品</a:t>
            </a:r>
            <a:r>
              <a:rPr lang="en-US" altLang="ja-JP" sz="1400">
                <a:solidFill>
                  <a:srgbClr val="0D0D0D"/>
                </a:solidFill>
                <a:latin typeface="Meiryo" panose="020B0604030504040204" pitchFamily="34" charset="-128"/>
                <a:ea typeface="Meiryo" panose="020B0604030504040204" pitchFamily="34" charset="-128"/>
              </a:rPr>
              <a:t>/</a:t>
            </a:r>
            <a:r>
              <a:rPr lang="ja-JP" altLang="en-US" sz="1400">
                <a:solidFill>
                  <a:srgbClr val="0D0D0D"/>
                </a:solidFill>
                <a:latin typeface="Meiryo" panose="020B0604030504040204" pitchFamily="34" charset="-128"/>
                <a:ea typeface="Meiryo" panose="020B0604030504040204" pitchFamily="34" charset="-128"/>
              </a:rPr>
              <a:t>サービスが掲載制限カテゴリーに該当する場合、掲載を制限させていただくことがあります。</a:t>
            </a:r>
            <a:br>
              <a:rPr lang="en-US" altLang="ja-JP" sz="1400">
                <a:solidFill>
                  <a:srgbClr val="0D0D0D"/>
                </a:solidFill>
                <a:latin typeface="Meiryo" panose="020B0604030504040204" pitchFamily="34" charset="-128"/>
                <a:ea typeface="Meiryo" panose="020B0604030504040204" pitchFamily="34" charset="-128"/>
              </a:rPr>
            </a:br>
            <a:r>
              <a:rPr lang="ja-JP" altLang="en-US" sz="1400">
                <a:solidFill>
                  <a:srgbClr val="000000"/>
                </a:solidFill>
                <a:latin typeface="Calibri" panose="020F0502020204030204"/>
                <a:ea typeface="メイリオ" panose="020B0604030504040204" pitchFamily="50" charset="-128"/>
              </a:rPr>
              <a:t>ディスプレイ広告（予約型）の掲載制限に関わる各カテゴリーの定義は</a:t>
            </a:r>
            <a:r>
              <a:rPr lang="ja-JP" altLang="en-US" sz="1400">
                <a:solidFill>
                  <a:srgbClr val="000000"/>
                </a:solidFill>
                <a:latin typeface="Calibri" panose="020F0502020204030204"/>
                <a:ea typeface="メイリオ" panose="020B0604030504040204" pitchFamily="50" charset="-128"/>
                <a:hlinkClick r:id="rId4"/>
              </a:rPr>
              <a:t>掲載制限カテゴリー定義</a:t>
            </a:r>
            <a:r>
              <a:rPr lang="ja-JP" altLang="en-US" sz="1400">
                <a:solidFill>
                  <a:srgbClr val="000000"/>
                </a:solidFill>
                <a:latin typeface="Calibri" panose="020F0502020204030204"/>
                <a:ea typeface="メイリオ" panose="020B0604030504040204" pitchFamily="50" charset="-128"/>
              </a:rPr>
              <a:t> を参照ください。</a:t>
            </a:r>
            <a:endParaRPr lang="en-US" altLang="ja-JP" sz="1100">
              <a:solidFill>
                <a:srgbClr val="0D0D0D"/>
              </a:solidFill>
              <a:latin typeface="Meiryo" panose="020B0604030504040204" pitchFamily="34" charset="-128"/>
              <a:ea typeface="Meiryo" panose="020B0604030504040204" pitchFamily="34" charset="-128"/>
            </a:endParaRPr>
          </a:p>
          <a:p>
            <a:pPr eaLnBrk="1" fontAlgn="auto" hangingPunct="1">
              <a:lnSpc>
                <a:spcPct val="130000"/>
              </a:lnSpc>
              <a:spcBef>
                <a:spcPts val="0"/>
              </a:spcBef>
              <a:spcAft>
                <a:spcPts val="0"/>
              </a:spcAft>
            </a:pPr>
            <a:endParaRPr lang="en-US" altLang="ja-JP" sz="1400">
              <a:solidFill>
                <a:srgbClr val="0D0D0D"/>
              </a:solidFill>
              <a:latin typeface="Meiryo" panose="020B0604030504040204" pitchFamily="34" charset="-128"/>
              <a:ea typeface="Meiryo" panose="020B0604030504040204" pitchFamily="34" charset="-128"/>
            </a:endParaRPr>
          </a:p>
          <a:p>
            <a:pPr eaLnBrk="1" fontAlgn="auto" hangingPunct="1">
              <a:spcBef>
                <a:spcPts val="0"/>
              </a:spcBef>
              <a:spcAft>
                <a:spcPts val="0"/>
              </a:spcAft>
            </a:pPr>
            <a:r>
              <a:rPr lang="ja-JP" altLang="en-US" sz="1400">
                <a:solidFill>
                  <a:srgbClr val="000000"/>
                </a:solidFill>
                <a:latin typeface="Calibri" panose="020F0502020204030204"/>
                <a:ea typeface="メイリオ" panose="020B0604030504040204" pitchFamily="50" charset="-128"/>
              </a:rPr>
              <a:t>該当の可否について判断が難しい場合には、</a:t>
            </a:r>
            <a:r>
              <a:rPr lang="ja-JP" altLang="en-US" sz="1400">
                <a:solidFill>
                  <a:srgbClr val="FF0000"/>
                </a:solidFill>
                <a:latin typeface="Calibri" panose="020F0502020204030204"/>
                <a:ea typeface="メイリオ" panose="020B0604030504040204" pitchFamily="50" charset="-128"/>
                <a:hlinkClick r:id="rId3"/>
              </a:rPr>
              <a:t>事前確認用フォーム</a:t>
            </a:r>
            <a:r>
              <a:rPr lang="ja-JP" altLang="en-US" sz="1400">
                <a:solidFill>
                  <a:srgbClr val="000000"/>
                </a:solidFill>
                <a:latin typeface="Calibri" panose="020F0502020204030204"/>
                <a:ea typeface="メイリオ" panose="020B0604030504040204" pitchFamily="50" charset="-128"/>
              </a:rPr>
              <a:t>をご利用ください（審査目安：</a:t>
            </a:r>
            <a:r>
              <a:rPr lang="en-US" altLang="ja-JP" sz="1400">
                <a:solidFill>
                  <a:srgbClr val="000000"/>
                </a:solidFill>
                <a:latin typeface="Calibri" panose="020F0502020204030204"/>
                <a:ea typeface="メイリオ" panose="020B0604030504040204" pitchFamily="50" charset="-128"/>
              </a:rPr>
              <a:t>3</a:t>
            </a:r>
            <a:r>
              <a:rPr lang="ja-JP" altLang="en-US" sz="1400">
                <a:solidFill>
                  <a:srgbClr val="000000"/>
                </a:solidFill>
                <a:latin typeface="Calibri" panose="020F0502020204030204"/>
                <a:ea typeface="メイリオ" panose="020B0604030504040204" pitchFamily="50" charset="-128"/>
              </a:rPr>
              <a:t>営業日）。</a:t>
            </a:r>
            <a:endParaRPr lang="en-US" altLang="ja-JP" sz="1400">
              <a:solidFill>
                <a:srgbClr val="000000"/>
              </a:solidFill>
              <a:latin typeface="Calibri" panose="020F0502020204030204"/>
              <a:ea typeface="メイリオ" panose="020B0604030504040204" pitchFamily="50" charset="-128"/>
            </a:endParaRPr>
          </a:p>
          <a:p>
            <a:pPr eaLnBrk="1" fontAlgn="auto" hangingPunct="1">
              <a:spcBef>
                <a:spcPts val="0"/>
              </a:spcBef>
              <a:spcAft>
                <a:spcPts val="0"/>
              </a:spcAft>
            </a:pPr>
            <a:br>
              <a:rPr lang="ja-JP" altLang="en-US" sz="1400">
                <a:solidFill>
                  <a:srgbClr val="000000"/>
                </a:solidFill>
                <a:latin typeface="Calibri" panose="020F0502020204030204"/>
                <a:ea typeface="メイリオ" panose="020B0604030504040204" pitchFamily="50" charset="-128"/>
              </a:rPr>
            </a:br>
            <a:r>
              <a:rPr lang="ja-JP" altLang="en-US" sz="1400">
                <a:solidFill>
                  <a:srgbClr val="000000"/>
                </a:solidFill>
                <a:latin typeface="Calibri" panose="020F0502020204030204"/>
                <a:ea typeface="メイリオ" panose="020B0604030504040204" pitchFamily="50" charset="-128"/>
              </a:rPr>
              <a:t>掲載制限カテゴリーに該当すると判断できる場合は本フォームでの確認依頼は不要です。判断に迷う場合に限りご利用ください。</a:t>
            </a:r>
          </a:p>
          <a:p>
            <a:pPr eaLnBrk="1" fontAlgn="auto" hangingPunct="1">
              <a:spcBef>
                <a:spcPts val="0"/>
              </a:spcBef>
              <a:spcAft>
                <a:spcPts val="0"/>
              </a:spcAft>
            </a:pPr>
            <a:r>
              <a:rPr lang="ja-JP" altLang="en-US" sz="1400">
                <a:solidFill>
                  <a:srgbClr val="000000"/>
                </a:solidFill>
                <a:latin typeface="Calibri" panose="020F0502020204030204"/>
                <a:ea typeface="メイリオ" panose="020B0604030504040204" pitchFamily="50" charset="-128"/>
              </a:rPr>
              <a:t>掲載面・広告商品ごとの掲載制限や事前提案可否は本フォームにおける確認の対象外です。</a:t>
            </a:r>
            <a:endParaRPr lang="en-US" altLang="ja-JP" sz="1400">
              <a:solidFill>
                <a:srgbClr val="000000"/>
              </a:solidFill>
              <a:latin typeface="Calibri" panose="020F0502020204030204"/>
              <a:ea typeface="メイリオ" panose="020B0604030504040204" pitchFamily="50" charset="-128"/>
            </a:endParaRPr>
          </a:p>
          <a:p>
            <a:pPr eaLnBrk="1" fontAlgn="auto" hangingPunct="1">
              <a:spcBef>
                <a:spcPts val="0"/>
              </a:spcBef>
              <a:spcAft>
                <a:spcPts val="0"/>
              </a:spcAft>
            </a:pPr>
            <a:endParaRPr lang="en-US" altLang="ja-JP" sz="1400">
              <a:solidFill>
                <a:srgbClr val="000000"/>
              </a:solidFill>
              <a:latin typeface="Calibri" panose="020F0502020204030204"/>
              <a:ea typeface="メイリオ" panose="020B0604030504040204" pitchFamily="50" charset="-128"/>
            </a:endParaRPr>
          </a:p>
          <a:p>
            <a:pPr eaLnBrk="1" fontAlgn="auto" hangingPunct="1">
              <a:spcBef>
                <a:spcPts val="0"/>
              </a:spcBef>
              <a:spcAft>
                <a:spcPts val="0"/>
              </a:spcAft>
            </a:pPr>
            <a:endParaRPr lang="en-US" altLang="ja-JP" sz="1400">
              <a:solidFill>
                <a:srgbClr val="000000"/>
              </a:solidFill>
              <a:latin typeface="Calibri" panose="020F0502020204030204"/>
              <a:ea typeface="メイリオ" panose="020B0604030504040204" pitchFamily="50" charset="-128"/>
            </a:endParaRPr>
          </a:p>
        </p:txBody>
      </p:sp>
      <p:sp>
        <p:nvSpPr>
          <p:cNvPr id="4" name="テキスト プレースホルダー 10">
            <a:extLst>
              <a:ext uri="{FF2B5EF4-FFF2-40B4-BE49-F238E27FC236}">
                <a16:creationId xmlns:a16="http://schemas.microsoft.com/office/drawing/2014/main" id="{1CE1CDF4-54E6-23EF-B17A-9F7DAEC41FD9}"/>
              </a:ext>
            </a:extLst>
          </p:cNvPr>
          <p:cNvSpPr txBox="1">
            <a:spLocks/>
          </p:cNvSpPr>
          <p:nvPr/>
        </p:nvSpPr>
        <p:spPr>
          <a:xfrm>
            <a:off x="1755837" y="4883979"/>
            <a:ext cx="9972335" cy="1224000"/>
          </a:xfrm>
          <a:prstGeom prst="rect">
            <a:avLst/>
          </a:prstGeom>
        </p:spPr>
        <p:txBody>
          <a:bodyPr lIns="0" tIns="36000" rIns="0" bIns="0" anchor="ctr"/>
          <a:lstStyle>
            <a:lvl1pPr marL="0" indent="0" algn="l" defTabSz="914423" rtl="0" eaLnBrk="1" latinLnBrk="0" hangingPunct="1">
              <a:spcBef>
                <a:spcPct val="20000"/>
              </a:spcBef>
              <a:buFont typeface="Arial" pitchFamily="34" charset="0"/>
              <a:buNone/>
              <a:defRPr kumimoji="1" sz="900" kern="1200" spc="-150">
                <a:solidFill>
                  <a:schemeClr val="bg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1400">
                <a:solidFill>
                  <a:schemeClr val="tx1"/>
                </a:solidFill>
                <a:latin typeface="メイリオ" panose="020B0604030504040204" pitchFamily="50" charset="-128"/>
                <a:ea typeface="メイリオ" panose="020B0604030504040204" pitchFamily="50" charset="-128"/>
              </a:rPr>
              <a:t>予約時に登録いただいた掲載制限の内容と、入稿後の広告カテゴリー審査に差異がある場合「カテゴリー差分」のメールが送付されます。</a:t>
            </a:r>
            <a:endParaRPr lang="en-US" altLang="ja-JP" sz="1400">
              <a:solidFill>
                <a:schemeClr val="tx1"/>
              </a:solidFill>
              <a:latin typeface="メイリオ" panose="020B0604030504040204" pitchFamily="50" charset="-128"/>
              <a:ea typeface="メイリオ" panose="020B0604030504040204" pitchFamily="50" charset="-128"/>
            </a:endParaRPr>
          </a:p>
          <a:p>
            <a:r>
              <a:rPr lang="ja-JP" altLang="en-US" sz="1400">
                <a:solidFill>
                  <a:schemeClr val="tx1"/>
                </a:solidFill>
                <a:latin typeface="メイリオ" panose="020B0604030504040204" pitchFamily="50" charset="-128"/>
                <a:ea typeface="メイリオ" panose="020B0604030504040204" pitchFamily="50" charset="-128"/>
              </a:rPr>
              <a:t>必ずご確認いただきますようお願いします。</a:t>
            </a:r>
          </a:p>
          <a:p>
            <a:pPr defTabSz="914400">
              <a:lnSpc>
                <a:spcPct val="120000"/>
              </a:lnSpc>
              <a:spcBef>
                <a:spcPts val="0"/>
              </a:spcBef>
              <a:spcAft>
                <a:spcPts val="600"/>
              </a:spcAft>
              <a:defRPr/>
            </a:pPr>
            <a:endParaRPr lang="ja-JP">
              <a:cs typeface="Calibri" panose="020F0502020204030204"/>
            </a:endParaRPr>
          </a:p>
        </p:txBody>
      </p:sp>
      <p:pic>
        <p:nvPicPr>
          <p:cNvPr id="5" name="図プレースホルダー 10" descr="アイコン&#10;&#10;自動的に生成された説明">
            <a:extLst>
              <a:ext uri="{FF2B5EF4-FFF2-40B4-BE49-F238E27FC236}">
                <a16:creationId xmlns:a16="http://schemas.microsoft.com/office/drawing/2014/main" id="{55BE6426-5608-C60B-AC86-FD1F5C08867B}"/>
              </a:ext>
            </a:extLst>
          </p:cNvPr>
          <p:cNvPicPr>
            <a:picLocks noChangeAspect="1"/>
          </p:cNvPicPr>
          <p:nvPr/>
        </p:nvPicPr>
        <p:blipFill>
          <a:blip r:embed="rId5" cstate="print">
            <a:duotone>
              <a:schemeClr val="accent1">
                <a:shade val="45000"/>
                <a:satMod val="135000"/>
              </a:schemeClr>
              <a:prstClr val="white"/>
            </a:duotone>
            <a:extLst>
              <a:ext uri="{BEBA8EAE-BF5A-486C-A8C5-ECC9F3942E4B}">
                <a14:imgProps xmlns:a14="http://schemas.microsoft.com/office/drawing/2010/main">
                  <a14:imgLayer r:embed="rId6">
                    <a14:imgEffect>
                      <a14:artisticGlowEdges/>
                    </a14:imgEffect>
                  </a14:imgLayer>
                </a14:imgProps>
              </a:ext>
              <a:ext uri="{28A0092B-C50C-407E-A947-70E740481C1C}">
                <a14:useLocalDpi xmlns:a14="http://schemas.microsoft.com/office/drawing/2010/main" val="0"/>
              </a:ext>
            </a:extLst>
          </a:blip>
          <a:srcRect t="3900" b="3900"/>
          <a:stretch/>
        </p:blipFill>
        <p:spPr>
          <a:xfrm>
            <a:off x="491781" y="5047920"/>
            <a:ext cx="970646" cy="896118"/>
          </a:xfrm>
          <a:prstGeom prst="rect">
            <a:avLst/>
          </a:prstGeom>
        </p:spPr>
      </p:pic>
    </p:spTree>
    <p:extLst>
      <p:ext uri="{BB962C8B-B14F-4D97-AF65-F5344CB8AC3E}">
        <p14:creationId xmlns:p14="http://schemas.microsoft.com/office/powerpoint/2010/main" val="10716875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1B7D73-BE60-7CE8-0985-BE4BEAF2841E}"/>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A2405669-2820-966B-ED35-ABC3E935EAC4}"/>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p>
        </p:txBody>
      </p:sp>
      <p:pic>
        <p:nvPicPr>
          <p:cNvPr id="7" name="図プレースホルダー 8" descr="アイコン&#10;&#10;自動的に生成された説明">
            <a:extLst>
              <a:ext uri="{FF2B5EF4-FFF2-40B4-BE49-F238E27FC236}">
                <a16:creationId xmlns:a16="http://schemas.microsoft.com/office/drawing/2014/main" id="{D2758E85-518B-EDCC-3843-BBA63994656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pic>
        <p:nvPicPr>
          <p:cNvPr id="5" name="図プレースホルダー 10" descr="アイコン&#10;&#10;自動的に生成された説明">
            <a:extLst>
              <a:ext uri="{FF2B5EF4-FFF2-40B4-BE49-F238E27FC236}">
                <a16:creationId xmlns:a16="http://schemas.microsoft.com/office/drawing/2014/main" id="{C3AF0251-A31C-9144-A309-D44B316CF6DE}"/>
              </a:ext>
            </a:extLst>
          </p:cNvPr>
          <p:cNvPicPr>
            <a:picLocks noChangeAspect="1"/>
          </p:cNvPicPr>
          <p:nvPr/>
        </p:nvPicPr>
        <p:blipFill>
          <a:blip r:embed="rId3" cstate="print">
            <a:duotone>
              <a:schemeClr val="accent1">
                <a:shade val="45000"/>
                <a:satMod val="135000"/>
              </a:schemeClr>
              <a:prstClr val="white"/>
            </a:duotone>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rcRect t="3900" b="3900"/>
          <a:stretch/>
        </p:blipFill>
        <p:spPr>
          <a:xfrm>
            <a:off x="479423" y="5024663"/>
            <a:ext cx="970646" cy="896118"/>
          </a:xfrm>
          <a:prstGeom prst="rect">
            <a:avLst/>
          </a:prstGeom>
        </p:spPr>
      </p:pic>
      <p:sp>
        <p:nvSpPr>
          <p:cNvPr id="10" name="テキスト プレースホルダー 1">
            <a:extLst>
              <a:ext uri="{FF2B5EF4-FFF2-40B4-BE49-F238E27FC236}">
                <a16:creationId xmlns:a16="http://schemas.microsoft.com/office/drawing/2014/main" id="{96E6C98E-8831-10FE-B78E-4755EC1F4C1F}"/>
              </a:ext>
            </a:extLst>
          </p:cNvPr>
          <p:cNvSpPr txBox="1">
            <a:spLocks/>
          </p:cNvSpPr>
          <p:nvPr/>
        </p:nvSpPr>
        <p:spPr>
          <a:xfrm>
            <a:off x="1800722" y="194457"/>
            <a:ext cx="8136904" cy="335028"/>
          </a:xfrm>
          <a:prstGeom prst="rect">
            <a:avLst/>
          </a:prstGeom>
        </p:spPr>
        <p:txBody>
          <a:bodyPr wrap="none" lIns="0" tIns="0" rIns="0" bIns="0" anchor="ctr">
            <a:noAutofit/>
          </a:bodyPr>
          <a:lstStyle>
            <a:lvl1pPr marL="0" indent="0" algn="l" rtl="0" eaLnBrk="0" fontAlgn="base" hangingPunct="0">
              <a:lnSpc>
                <a:spcPct val="90000"/>
              </a:lnSpc>
              <a:spcBef>
                <a:spcPts val="1000"/>
              </a:spcBef>
              <a:spcAft>
                <a:spcPct val="0"/>
              </a:spcAft>
              <a:buFont typeface="Arial" panose="020B0604020202020204" pitchFamily="34" charset="0"/>
              <a:buNone/>
              <a:defRPr kumimoji="1" sz="2000" b="1" i="0" kern="1200">
                <a:solidFill>
                  <a:schemeClr val="accent1"/>
                </a:solidFill>
                <a:latin typeface="Meiryo" panose="020B0604030504040204" pitchFamily="34" charset="-128"/>
                <a:ea typeface="Meiryo" panose="020B0604030504040204" pitchFamily="34" charset="-128"/>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dirty="0"/>
              <a:t>掲載制限カテゴリーに該当する場合の注意点</a:t>
            </a:r>
          </a:p>
        </p:txBody>
      </p:sp>
      <p:sp>
        <p:nvSpPr>
          <p:cNvPr id="14" name="正方形/長方形 13">
            <a:extLst>
              <a:ext uri="{FF2B5EF4-FFF2-40B4-BE49-F238E27FC236}">
                <a16:creationId xmlns:a16="http://schemas.microsoft.com/office/drawing/2014/main" id="{D9F30330-C626-FC8E-6319-0CCEA57C8F4D}"/>
              </a:ext>
            </a:extLst>
          </p:cNvPr>
          <p:cNvSpPr/>
          <p:nvPr/>
        </p:nvSpPr>
        <p:spPr>
          <a:xfrm>
            <a:off x="479425" y="1538720"/>
            <a:ext cx="11233150" cy="1104933"/>
          </a:xfrm>
          <a:prstGeom prst="rect">
            <a:avLst/>
          </a:prstGeom>
          <a:solidFill>
            <a:srgbClr val="00003E">
              <a:alpha val="5098"/>
            </a:srgb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掲載予定のキャンペーンが掲載制限カテゴリーに該当する場合、予約はできません。</a:t>
            </a:r>
            <a:endParaRPr kumimoji="1" lang="en-US" altLang="ja-JP" sz="14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広告管理ツールのシミュレーションの結果は在庫なしと表示されます。</a:t>
            </a: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（ただし、ホワイトリストに登録されていれば予約可能です）</a:t>
            </a:r>
          </a:p>
        </p:txBody>
      </p:sp>
      <p:sp>
        <p:nvSpPr>
          <p:cNvPr id="15" name="1 つの角を丸めた四角形 6">
            <a:extLst>
              <a:ext uri="{FF2B5EF4-FFF2-40B4-BE49-F238E27FC236}">
                <a16:creationId xmlns:a16="http://schemas.microsoft.com/office/drawing/2014/main" id="{C71ACD3D-C9CC-BD59-6C44-9C5B2EFBCCCB}"/>
              </a:ext>
            </a:extLst>
          </p:cNvPr>
          <p:cNvSpPr/>
          <p:nvPr/>
        </p:nvSpPr>
        <p:spPr>
          <a:xfrm>
            <a:off x="479424" y="1162924"/>
            <a:ext cx="11233149" cy="375796"/>
          </a:xfrm>
          <a:prstGeom prst="round1Rect">
            <a:avLst/>
          </a:prstGeom>
          <a:solidFill>
            <a:srgbClr val="00003E">
              <a:alpha val="10196"/>
            </a:srgb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8000" tIns="36000" rIns="0" bIns="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広告タイプが</a:t>
            </a:r>
            <a:r>
              <a:rPr kumimoji="1" lang="ja-JP" altLang="en-US" sz="1800" b="1" i="0" u="none" strike="noStrike" kern="1200" cap="none" spc="0" normalizeH="0" baseline="0" noProof="0">
                <a:ln>
                  <a:noFill/>
                </a:ln>
                <a:solidFill>
                  <a:srgbClr val="002AFF"/>
                </a:solidFill>
                <a:effectLst/>
                <a:uLnTx/>
                <a:uFillTx/>
                <a:latin typeface="Meiryo" panose="020B0604030504040204" pitchFamily="34" charset="-128"/>
                <a:ea typeface="Meiryo" panose="020B0604030504040204" pitchFamily="34" charset="-128"/>
              </a:rPr>
              <a:t>バナー広告、予約型専用広告</a:t>
            </a:r>
            <a:r>
              <a:rPr kumimoji="1" lang="ja-JP" altLang="en-US" sz="1600" b="1" i="0" u="none" strike="noStrike" kern="1200" cap="none" spc="0" normalizeH="0" baseline="0" noProof="0">
                <a:ln>
                  <a:noFill/>
                </a:ln>
                <a:solidFill>
                  <a:srgbClr val="002AFF"/>
                </a:solidFill>
                <a:effectLst/>
                <a:uLnTx/>
                <a:uFillTx/>
                <a:latin typeface="Meiryo" panose="020B0604030504040204" pitchFamily="34" charset="-128"/>
                <a:ea typeface="Meiryo" panose="020B0604030504040204" pitchFamily="34" charset="-128"/>
              </a:rPr>
              <a:t>（ブランドパネル クインティのみ）</a:t>
            </a:r>
            <a:r>
              <a:rPr kumimoji="1" lang="ja-JP" altLang="en-US" sz="16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の場合</a:t>
            </a:r>
          </a:p>
        </p:txBody>
      </p:sp>
      <p:sp>
        <p:nvSpPr>
          <p:cNvPr id="16" name="正方形/長方形 15">
            <a:extLst>
              <a:ext uri="{FF2B5EF4-FFF2-40B4-BE49-F238E27FC236}">
                <a16:creationId xmlns:a16="http://schemas.microsoft.com/office/drawing/2014/main" id="{8C10BAE9-AF65-7DA3-5A39-B8AA8E8D6542}"/>
              </a:ext>
            </a:extLst>
          </p:cNvPr>
          <p:cNvSpPr/>
          <p:nvPr/>
        </p:nvSpPr>
        <p:spPr>
          <a:xfrm>
            <a:off x="479423" y="3505721"/>
            <a:ext cx="11233151" cy="1224000"/>
          </a:xfrm>
          <a:prstGeom prst="rect">
            <a:avLst/>
          </a:prstGeom>
          <a:solidFill>
            <a:srgbClr val="00003E">
              <a:alpha val="5098"/>
            </a:srgb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掲載予定のキャンペーンが掲載制限カテゴリーに該当する場合、予約はできません。</a:t>
            </a:r>
            <a:endParaRPr kumimoji="1" lang="en-US" altLang="ja-JP" sz="14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ただし </a:t>
            </a:r>
            <a:r>
              <a:rPr kumimoji="1" lang="ja-JP" altLang="en-US" sz="1400" b="1" i="0" u="none" strike="noStrike" kern="1200" cap="none" spc="0" normalizeH="0" baseline="0" noProof="0">
                <a:ln>
                  <a:noFill/>
                </a:ln>
                <a:solidFill>
                  <a:srgbClr val="002AFF"/>
                </a:solidFill>
                <a:effectLst/>
                <a:uLnTx/>
                <a:uFillTx/>
                <a:latin typeface="Meiryo" panose="020B0604030504040204" pitchFamily="34" charset="-128"/>
                <a:ea typeface="Meiryo" panose="020B0604030504040204" pitchFamily="34" charset="-128"/>
              </a:rPr>
              <a:t>「健康・美容食品」「健康器具・雑貨」</a:t>
            </a:r>
            <a:r>
              <a:rPr kumimoji="1" lang="ja-JP" altLang="en-US" sz="14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の場合は、一部のプロモーション内容のみ許可しています。</a:t>
            </a:r>
            <a:endParaRPr kumimoji="1" lang="en-US" altLang="ja-JP" sz="14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事前提案可否のフローにて、事前に弊社営業宛にご連絡ください。</a:t>
            </a:r>
            <a:endParaRPr kumimoji="1" lang="en-US" altLang="ja-JP" sz="14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endParaRPr>
          </a:p>
          <a:p>
            <a:pPr lvl="0">
              <a:lnSpc>
                <a:spcPct val="130000"/>
              </a:lnSpc>
              <a:defRPr/>
            </a:pPr>
            <a:r>
              <a:rPr lang="ja-JP" altLang="en-US" sz="1400">
                <a:solidFill>
                  <a:srgbClr val="212121"/>
                </a:solidFill>
                <a:latin typeface="Meiryo"/>
                <a:ea typeface="Meiryo"/>
              </a:rPr>
              <a:t>（ </a:t>
            </a:r>
            <a:r>
              <a:rPr kumimoji="1" lang="ja-JP" altLang="en-US" sz="14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「スペシャル商品（事前提案可否必須商品）について」のページをご確認ください。）</a:t>
            </a:r>
          </a:p>
        </p:txBody>
      </p:sp>
      <p:sp>
        <p:nvSpPr>
          <p:cNvPr id="17" name="1 つの角を丸めた四角形 11">
            <a:extLst>
              <a:ext uri="{FF2B5EF4-FFF2-40B4-BE49-F238E27FC236}">
                <a16:creationId xmlns:a16="http://schemas.microsoft.com/office/drawing/2014/main" id="{113D2F09-C48E-BE4F-FAA0-6E8554DA2411}"/>
              </a:ext>
            </a:extLst>
          </p:cNvPr>
          <p:cNvSpPr/>
          <p:nvPr/>
        </p:nvSpPr>
        <p:spPr>
          <a:xfrm>
            <a:off x="479424" y="3129925"/>
            <a:ext cx="11233150" cy="375796"/>
          </a:xfrm>
          <a:prstGeom prst="round1Rect">
            <a:avLst/>
          </a:prstGeom>
          <a:solidFill>
            <a:srgbClr val="00003E">
              <a:alpha val="10196"/>
            </a:srgb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8000" tIns="36000" rIns="0" bIns="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広告タイプが</a:t>
            </a:r>
            <a:r>
              <a:rPr kumimoji="1" lang="ja-JP" altLang="en-US" sz="1800" b="1" i="0" u="none" strike="noStrike" kern="1200" cap="none" spc="0" normalizeH="0" baseline="0" noProof="0">
                <a:ln>
                  <a:noFill/>
                </a:ln>
                <a:solidFill>
                  <a:srgbClr val="002AFF"/>
                </a:solidFill>
                <a:effectLst/>
                <a:uLnTx/>
                <a:uFillTx/>
                <a:latin typeface="Meiryo" panose="020B0604030504040204" pitchFamily="34" charset="-128"/>
                <a:ea typeface="Meiryo" panose="020B0604030504040204" pitchFamily="34" charset="-128"/>
              </a:rPr>
              <a:t>予約型専用広告</a:t>
            </a:r>
            <a:r>
              <a:rPr kumimoji="1" lang="ja-JP" altLang="en-US" sz="1600" b="1" i="0" u="none" strike="noStrike" kern="1200" cap="none" spc="0" normalizeH="0" baseline="0" noProof="0">
                <a:ln>
                  <a:noFill/>
                </a:ln>
                <a:solidFill>
                  <a:srgbClr val="002AFF"/>
                </a:solidFill>
                <a:effectLst/>
                <a:uLnTx/>
                <a:uFillTx/>
                <a:latin typeface="Meiryo" panose="020B0604030504040204" pitchFamily="34" charset="-128"/>
                <a:ea typeface="Meiryo" panose="020B0604030504040204" pitchFamily="34" charset="-128"/>
              </a:rPr>
              <a:t>（ブランドパネル クインティを除く）</a:t>
            </a:r>
            <a:r>
              <a:rPr kumimoji="1" lang="ja-JP" altLang="en-US" sz="16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の場合</a:t>
            </a:r>
          </a:p>
        </p:txBody>
      </p:sp>
      <p:sp>
        <p:nvSpPr>
          <p:cNvPr id="18" name="テキスト プレースホルダー 10">
            <a:extLst>
              <a:ext uri="{FF2B5EF4-FFF2-40B4-BE49-F238E27FC236}">
                <a16:creationId xmlns:a16="http://schemas.microsoft.com/office/drawing/2014/main" id="{1A3A3F72-569B-F551-124A-D645DF13A53E}"/>
              </a:ext>
            </a:extLst>
          </p:cNvPr>
          <p:cNvSpPr txBox="1">
            <a:spLocks/>
          </p:cNvSpPr>
          <p:nvPr/>
        </p:nvSpPr>
        <p:spPr>
          <a:xfrm>
            <a:off x="1800722" y="4979789"/>
            <a:ext cx="9972335" cy="1224000"/>
          </a:xfrm>
          <a:prstGeom prst="rect">
            <a:avLst/>
          </a:prstGeom>
        </p:spPr>
        <p:txBody>
          <a:bodyPr lIns="0" tIns="36000" rIns="0" bIns="0" anchor="ctr"/>
          <a:lstStyle>
            <a:lvl1pPr marL="0" indent="0" algn="l" defTabSz="914423" rtl="0" eaLnBrk="1" latinLnBrk="0" hangingPunct="1">
              <a:spcBef>
                <a:spcPct val="20000"/>
              </a:spcBef>
              <a:buFont typeface="Arial" pitchFamily="34" charset="0"/>
              <a:buNone/>
              <a:defRPr kumimoji="1" sz="900" kern="1200" spc="-150">
                <a:solidFill>
                  <a:schemeClr val="bg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defTabSz="914400">
              <a:lnSpc>
                <a:spcPct val="120000"/>
              </a:lnSpc>
              <a:spcBef>
                <a:spcPts val="0"/>
              </a:spcBef>
              <a:spcAft>
                <a:spcPts val="600"/>
              </a:spcAft>
              <a:defRPr/>
            </a:pPr>
            <a:r>
              <a:rPr lang="ja-JP" altLang="en-US" sz="1200" spc="0">
                <a:solidFill>
                  <a:srgbClr val="0D0D0D"/>
                </a:solidFill>
                <a:latin typeface="Meiryo"/>
                <a:ea typeface="Meiryo"/>
              </a:rPr>
              <a:t>上記対象商品において</a:t>
            </a:r>
            <a:r>
              <a:rPr lang="ja-JP" altLang="en-US" sz="1200" b="1" spc="0">
                <a:solidFill>
                  <a:srgbClr val="002AFF"/>
                </a:solidFill>
                <a:latin typeface="Meiryo"/>
                <a:ea typeface="Meiryo"/>
              </a:rPr>
              <a:t>「健康・美容食品」「法務・税務」「消費者金融」「加熱式たばこ」</a:t>
            </a:r>
            <a:r>
              <a:rPr lang="ja-JP" altLang="en-US" sz="1200" spc="0">
                <a:solidFill>
                  <a:srgbClr val="212121"/>
                </a:solidFill>
                <a:latin typeface="Meiryo"/>
                <a:ea typeface="Meiryo"/>
              </a:rPr>
              <a:t>は、システム制御がかからず予約できてしまいます。</a:t>
            </a:r>
            <a:br>
              <a:rPr lang="en-US" altLang="ja-JP" sz="1200" spc="0">
                <a:latin typeface="Meiryo" panose="020B0604030504040204" pitchFamily="34" charset="-128"/>
                <a:ea typeface="Meiryo" panose="020B0604030504040204" pitchFamily="34" charset="-128"/>
              </a:rPr>
            </a:br>
            <a:r>
              <a:rPr lang="ja-JP" altLang="en-US" sz="1200" spc="0">
                <a:solidFill>
                  <a:srgbClr val="212121"/>
                </a:solidFill>
                <a:latin typeface="Meiryo"/>
                <a:ea typeface="Meiryo"/>
              </a:rPr>
              <a:t>しかし、予約型専用広告（ブランドパネル クインティ以外）の掲載制限カテゴリー対象のため、審査のタイミングで否認されます。</a:t>
            </a:r>
            <a:br>
              <a:rPr lang="en-US" altLang="ja-JP" sz="1200" spc="0">
                <a:latin typeface="Meiryo" panose="020B0604030504040204" pitchFamily="34" charset="-128"/>
                <a:ea typeface="Meiryo" panose="020B0604030504040204" pitchFamily="34" charset="-128"/>
              </a:rPr>
            </a:br>
            <a:r>
              <a:rPr lang="ja-JP" altLang="en-US" sz="1200" spc="0">
                <a:solidFill>
                  <a:srgbClr val="212121"/>
                </a:solidFill>
                <a:latin typeface="Meiryo"/>
                <a:ea typeface="Meiryo"/>
              </a:rPr>
              <a:t>（ 「健康・美容食品」 は許可されたプロモーション内容のみ掲載可となりますので上記のとおり事前の申請が必要です）</a:t>
            </a:r>
            <a:br>
              <a:rPr lang="en-US" altLang="ja-JP" sz="1200" spc="0">
                <a:latin typeface="Meiryo" panose="020B0604030504040204" pitchFamily="34" charset="-128"/>
                <a:ea typeface="Meiryo" panose="020B0604030504040204" pitchFamily="34" charset="-128"/>
              </a:rPr>
            </a:br>
            <a:r>
              <a:rPr lang="ja-JP" altLang="en-US" sz="1200" b="1" spc="0">
                <a:solidFill>
                  <a:srgbClr val="002AFF"/>
                </a:solidFill>
                <a:latin typeface="Meiryo"/>
                <a:ea typeface="Meiryo"/>
              </a:rPr>
              <a:t>否認された場合、再審査を申請するか、忘れずにキャンセルしてください。</a:t>
            </a:r>
            <a:br>
              <a:rPr lang="en-US" altLang="ja-JP" sz="1200" b="1" spc="0">
                <a:solidFill>
                  <a:srgbClr val="002AFF"/>
                </a:solidFill>
                <a:latin typeface="Meiryo" panose="020B0604030504040204" pitchFamily="34" charset="-128"/>
                <a:ea typeface="Meiryo" panose="020B0604030504040204" pitchFamily="34" charset="-128"/>
              </a:rPr>
            </a:br>
            <a:r>
              <a:rPr lang="ja-JP" altLang="en-US" sz="1200" spc="0">
                <a:solidFill>
                  <a:srgbClr val="212121"/>
                </a:solidFill>
                <a:latin typeface="Meiryo"/>
                <a:ea typeface="Meiryo"/>
              </a:rPr>
              <a:t>（キャンペーン作成（予約）後、</a:t>
            </a:r>
            <a:r>
              <a:rPr lang="en-US" altLang="ja-JP" sz="1200" spc="0">
                <a:solidFill>
                  <a:srgbClr val="212121"/>
                </a:solidFill>
                <a:latin typeface="Meiryo"/>
                <a:ea typeface="Meiryo"/>
              </a:rPr>
              <a:t>3</a:t>
            </a:r>
            <a:r>
              <a:rPr lang="ja-JP" altLang="en-US" sz="1200" spc="0">
                <a:solidFill>
                  <a:srgbClr val="212121"/>
                </a:solidFill>
                <a:latin typeface="Meiryo"/>
                <a:ea typeface="Meiryo"/>
              </a:rPr>
              <a:t>営業日より後のキャンセル、または掲載開始日以降のキャンセルはキャンセル料が発生します）</a:t>
            </a:r>
            <a:endParaRPr lang="ja-JP">
              <a:cs typeface="Calibri" panose="020F0502020204030204"/>
            </a:endParaRPr>
          </a:p>
        </p:txBody>
      </p:sp>
      <p:sp>
        <p:nvSpPr>
          <p:cNvPr id="2" name="正方形/長方形 1">
            <a:extLst>
              <a:ext uri="{FF2B5EF4-FFF2-40B4-BE49-F238E27FC236}">
                <a16:creationId xmlns:a16="http://schemas.microsoft.com/office/drawing/2014/main" id="{1F16B96E-A3BF-8F4F-F232-38309741CEA1}"/>
              </a:ext>
            </a:extLst>
          </p:cNvPr>
          <p:cNvSpPr/>
          <p:nvPr/>
        </p:nvSpPr>
        <p:spPr>
          <a:xfrm>
            <a:off x="8417813" y="3280295"/>
            <a:ext cx="2587247" cy="169277"/>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 </a:t>
            </a: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トップインパクト関連、パノラマ関連</a:t>
            </a:r>
          </a:p>
        </p:txBody>
      </p:sp>
    </p:spTree>
    <p:extLst>
      <p:ext uri="{BB962C8B-B14F-4D97-AF65-F5344CB8AC3E}">
        <p14:creationId xmlns:p14="http://schemas.microsoft.com/office/powerpoint/2010/main" val="17651813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BF6915-C272-D983-E899-562A8106334F}"/>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33283212-4F29-B55F-BD59-81FC7A1D3757}"/>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p>
        </p:txBody>
      </p:sp>
      <p:pic>
        <p:nvPicPr>
          <p:cNvPr id="7" name="図プレースホルダー 8" descr="アイコン&#10;&#10;自動的に生成された説明">
            <a:extLst>
              <a:ext uri="{FF2B5EF4-FFF2-40B4-BE49-F238E27FC236}">
                <a16:creationId xmlns:a16="http://schemas.microsoft.com/office/drawing/2014/main" id="{3E4CF4C3-23F3-1247-DCCB-C0131889F8A6}"/>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3" name="テキスト プレースホルダー 1">
            <a:extLst>
              <a:ext uri="{FF2B5EF4-FFF2-40B4-BE49-F238E27FC236}">
                <a16:creationId xmlns:a16="http://schemas.microsoft.com/office/drawing/2014/main" id="{F76FCA2A-A4DA-BE6A-FED8-865B13286775}"/>
              </a:ext>
            </a:extLst>
          </p:cNvPr>
          <p:cNvSpPr>
            <a:spLocks noGrp="1"/>
          </p:cNvSpPr>
          <p:nvPr>
            <p:ph type="body" sz="quarter" idx="10"/>
          </p:nvPr>
        </p:nvSpPr>
        <p:spPr>
          <a:xfrm>
            <a:off x="1887808" y="252000"/>
            <a:ext cx="8136904" cy="335028"/>
          </a:xfrm>
        </p:spPr>
        <p:txBody>
          <a:bodyPr/>
          <a:lstStyle/>
          <a:p>
            <a:r>
              <a:rPr lang="ja-JP" altLang="en-US"/>
              <a:t>入稿前審査</a:t>
            </a:r>
            <a:endParaRPr lang="ja-JP" altLang="en-US" sz="1600">
              <a:solidFill>
                <a:schemeClr val="accent6"/>
              </a:solidFill>
            </a:endParaRPr>
          </a:p>
        </p:txBody>
      </p:sp>
      <p:graphicFrame>
        <p:nvGraphicFramePr>
          <p:cNvPr id="8" name="表 7">
            <a:extLst>
              <a:ext uri="{FF2B5EF4-FFF2-40B4-BE49-F238E27FC236}">
                <a16:creationId xmlns:a16="http://schemas.microsoft.com/office/drawing/2014/main" id="{4D285855-9DB4-7B15-873D-C0B8CE8E5C79}"/>
              </a:ext>
            </a:extLst>
          </p:cNvPr>
          <p:cNvGraphicFramePr>
            <a:graphicFrameLocks noGrp="1"/>
          </p:cNvGraphicFramePr>
          <p:nvPr>
            <p:extLst>
              <p:ext uri="{D42A27DB-BD31-4B8C-83A1-F6EECF244321}">
                <p14:modId xmlns:p14="http://schemas.microsoft.com/office/powerpoint/2010/main" val="2427092846"/>
              </p:ext>
            </p:extLst>
          </p:nvPr>
        </p:nvGraphicFramePr>
        <p:xfrm>
          <a:off x="479425" y="1800164"/>
          <a:ext cx="11248747" cy="3759162"/>
        </p:xfrm>
        <a:graphic>
          <a:graphicData uri="http://schemas.openxmlformats.org/drawingml/2006/table">
            <a:tbl>
              <a:tblPr firstCol="1" bandRow="1"/>
              <a:tblGrid>
                <a:gridCol w="865192">
                  <a:extLst>
                    <a:ext uri="{9D8B030D-6E8A-4147-A177-3AD203B41FA5}">
                      <a16:colId xmlns:a16="http://schemas.microsoft.com/office/drawing/2014/main" val="3608287535"/>
                    </a:ext>
                  </a:extLst>
                </a:gridCol>
                <a:gridCol w="1240642">
                  <a:extLst>
                    <a:ext uri="{9D8B030D-6E8A-4147-A177-3AD203B41FA5}">
                      <a16:colId xmlns:a16="http://schemas.microsoft.com/office/drawing/2014/main" val="135909385"/>
                    </a:ext>
                  </a:extLst>
                </a:gridCol>
                <a:gridCol w="4839269">
                  <a:extLst>
                    <a:ext uri="{9D8B030D-6E8A-4147-A177-3AD203B41FA5}">
                      <a16:colId xmlns:a16="http://schemas.microsoft.com/office/drawing/2014/main" val="2591893762"/>
                    </a:ext>
                  </a:extLst>
                </a:gridCol>
                <a:gridCol w="1232453">
                  <a:extLst>
                    <a:ext uri="{9D8B030D-6E8A-4147-A177-3AD203B41FA5}">
                      <a16:colId xmlns:a16="http://schemas.microsoft.com/office/drawing/2014/main" val="664908994"/>
                    </a:ext>
                  </a:extLst>
                </a:gridCol>
                <a:gridCol w="1212574">
                  <a:extLst>
                    <a:ext uri="{9D8B030D-6E8A-4147-A177-3AD203B41FA5}">
                      <a16:colId xmlns:a16="http://schemas.microsoft.com/office/drawing/2014/main" val="1931427765"/>
                    </a:ext>
                  </a:extLst>
                </a:gridCol>
                <a:gridCol w="1858617">
                  <a:extLst>
                    <a:ext uri="{9D8B030D-6E8A-4147-A177-3AD203B41FA5}">
                      <a16:colId xmlns:a16="http://schemas.microsoft.com/office/drawing/2014/main" val="2760754859"/>
                    </a:ext>
                  </a:extLst>
                </a:gridCol>
              </a:tblGrid>
              <a:tr h="46705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問い合わせ</a:t>
                      </a:r>
                      <a:endParaRPr kumimoji="1" lang="en-US" altLang="ja-JP" sz="1000" b="1" kern="120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内容</a:t>
                      </a:r>
                      <a:endParaRPr kumimoji="1" lang="en-US" altLang="ja-JP" sz="1000" b="1" kern="1200">
                        <a:solidFill>
                          <a:schemeClr val="bg1"/>
                        </a:solidFill>
                        <a:latin typeface="Meiryo" panose="020B0604030504040204" pitchFamily="34" charset="-128"/>
                        <a:ea typeface="Meiryo" panose="020B0604030504040204" pitchFamily="34" charset="-128"/>
                        <a:cs typeface="+mn-cs"/>
                      </a:endParaRP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項目</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詳細</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a:ea typeface="Meiryo"/>
                          <a:cs typeface="+mn-cs"/>
                        </a:rPr>
                        <a:t>必須</a:t>
                      </a:r>
                      <a:r>
                        <a:rPr kumimoji="1" lang="en-US" altLang="ja-JP" sz="1000" b="1" kern="1200">
                          <a:solidFill>
                            <a:schemeClr val="bg1"/>
                          </a:solidFill>
                          <a:latin typeface="Meiryo"/>
                          <a:ea typeface="Meiryo"/>
                          <a:cs typeface="+mn-cs"/>
                        </a:rPr>
                        <a:t>/</a:t>
                      </a:r>
                      <a:r>
                        <a:rPr kumimoji="1" lang="ja-JP" altLang="en-US" sz="1000" b="1" kern="1200">
                          <a:solidFill>
                            <a:schemeClr val="bg1"/>
                          </a:solidFill>
                          <a:latin typeface="Meiryo"/>
                          <a:ea typeface="Meiryo"/>
                          <a:cs typeface="+mn-cs"/>
                        </a:rPr>
                        <a:t>任意</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期日</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審査依頼フォーム</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117335041"/>
                  </a:ext>
                </a:extLst>
              </a:tr>
              <a:tr h="615498">
                <a:tc rowSpan="3">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noProof="0">
                          <a:solidFill>
                            <a:schemeClr val="bg1"/>
                          </a:solidFill>
                          <a:latin typeface="Meiryo" panose="020B0604030504040204" pitchFamily="34" charset="-128"/>
                          <a:ea typeface="Meiryo" panose="020B0604030504040204" pitchFamily="34" charset="-128"/>
                          <a:cs typeface="+mn-cs"/>
                        </a:rPr>
                        <a:t>広告掲載</a:t>
                      </a:r>
                      <a:endParaRPr kumimoji="1" lang="en-US" altLang="ja-JP" sz="1000" b="0" i="0" kern="1200" noProof="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noProof="0">
                          <a:solidFill>
                            <a:schemeClr val="bg1"/>
                          </a:solidFill>
                          <a:latin typeface="Meiryo" panose="020B0604030504040204" pitchFamily="34" charset="-128"/>
                          <a:ea typeface="Meiryo" panose="020B0604030504040204" pitchFamily="34" charset="-128"/>
                          <a:cs typeface="+mn-cs"/>
                        </a:rPr>
                        <a:t>基準</a:t>
                      </a:r>
                      <a:endParaRPr kumimoji="1" lang="ja-JP" altLang="en-US" sz="1000" b="0" i="0" kern="1200">
                        <a:solidFill>
                          <a:schemeClr val="bg1"/>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ブランドリフト</a:t>
                      </a:r>
                      <a:endParaRPr kumimoji="1" lang="en-US" altLang="ja-JP"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調査種別</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・ブランドリフト調査（調査種別：</a:t>
                      </a:r>
                      <a:r>
                        <a:rPr kumimoji="1" lang="ja-JP" altLang="en-US" sz="1000" b="0" i="0" u="none" strike="noStrike" kern="1200" cap="none" spc="0" normalizeH="0" baseline="0" noProof="0">
                          <a:ln>
                            <a:noFill/>
                          </a:ln>
                          <a:solidFill>
                            <a:srgbClr val="002AFF"/>
                          </a:solidFill>
                          <a:effectLst/>
                          <a:uLnTx/>
                          <a:uFillTx/>
                          <a:latin typeface="Meiryo" panose="020B0604030504040204" pitchFamily="34" charset="-128"/>
                          <a:ea typeface="Meiryo" panose="020B0604030504040204" pitchFamily="34" charset="-128"/>
                          <a:cs typeface="+mn-cs"/>
                        </a:rPr>
                        <a:t>比較検討</a:t>
                      </a:r>
                      <a:r>
                        <a:rPr kumimoji="1" lang="ja-JP" altLang="en-US"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endParaRPr kumimoji="1" lang="en-US" altLang="ja-JP"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kern="1200">
                          <a:solidFill>
                            <a:srgbClr val="0D0D0D"/>
                          </a:solidFill>
                          <a:effectLst/>
                          <a:latin typeface="Calibri" panose="020F0502020204030204"/>
                          <a:ea typeface="+mn-ea"/>
                          <a:cs typeface="+mn-cs"/>
                        </a:rPr>
                        <a:t>ブランドパネルが対象です。</a:t>
                      </a:r>
                      <a:r>
                        <a:rPr kumimoji="1" lang="ja-JP" altLang="en-US"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紐づく広告が分からないと判断できない部分もあるため、任意で一緒に設問文もつけてください。</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i="0" u="none" strike="noStrike" kern="1200" cap="none" spc="0" normalizeH="0" baseline="0" noProof="0">
                          <a:ln>
                            <a:noFill/>
                          </a:ln>
                          <a:solidFill>
                            <a:srgbClr val="002AFF"/>
                          </a:solidFill>
                          <a:effectLst/>
                          <a:uLnTx/>
                          <a:uFillTx/>
                          <a:latin typeface="Meiryo" panose="020B0604030504040204" pitchFamily="34" charset="-128"/>
                          <a:ea typeface="Meiryo" panose="020B0604030504040204" pitchFamily="34" charset="-128"/>
                          <a:cs typeface="+mn-cs"/>
                        </a:rPr>
                        <a:t>必須</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en-US" altLang="ja-JP" sz="1000" b="0" kern="1200">
                          <a:solidFill>
                            <a:srgbClr val="0D0D0D"/>
                          </a:solidFill>
                          <a:latin typeface="Meiryo" panose="020B0604030504040204" pitchFamily="34" charset="-128"/>
                          <a:ea typeface="Meiryo" panose="020B0604030504040204" pitchFamily="34" charset="-128"/>
                          <a:cs typeface="+mn-cs"/>
                        </a:rPr>
                        <a:t>※</a:t>
                      </a:r>
                      <a:r>
                        <a:rPr kumimoji="1" lang="ja-JP" altLang="en-US" sz="1000" b="0" kern="1200">
                          <a:solidFill>
                            <a:srgbClr val="0D0D0D"/>
                          </a:solidFill>
                          <a:latin typeface="Meiryo" panose="020B0604030504040204" pitchFamily="34" charset="-128"/>
                          <a:ea typeface="Meiryo" panose="020B0604030504040204" pitchFamily="34" charset="-128"/>
                          <a:cs typeface="+mn-cs"/>
                        </a:rPr>
                        <a:t>「比較検討」</a:t>
                      </a:r>
                      <a:endParaRPr kumimoji="1" lang="en-US" altLang="ja-JP" sz="1000" b="0" kern="1200">
                        <a:solidFill>
                          <a:srgbClr val="0D0D0D"/>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kern="1200">
                          <a:solidFill>
                            <a:srgbClr val="0D0D0D"/>
                          </a:solidFill>
                          <a:latin typeface="Meiryo" panose="020B0604030504040204" pitchFamily="34" charset="-128"/>
                          <a:ea typeface="Meiryo" panose="020B0604030504040204" pitchFamily="34" charset="-128"/>
                          <a:cs typeface="+mn-cs"/>
                        </a:rPr>
                        <a:t>以外は任意</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kern="1200">
                          <a:solidFill>
                            <a:srgbClr val="0D0D0D"/>
                          </a:solidFill>
                          <a:latin typeface="Meiryo" panose="020B0604030504040204" pitchFamily="34" charset="-128"/>
                          <a:ea typeface="Meiryo" panose="020B0604030504040204" pitchFamily="34" charset="-128"/>
                          <a:cs typeface="+mn-cs"/>
                        </a:rPr>
                        <a:t>掲載に間に合うよう適宜</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171450" marR="0" lvl="0" indent="-171450" algn="l" defTabSz="914400" rtl="0" eaLnBrk="1" fontAlgn="auto" latinLnBrk="0" hangingPunct="1">
                        <a:lnSpc>
                          <a:spcPct val="110000"/>
                        </a:lnSpc>
                        <a:spcBef>
                          <a:spcPts val="0"/>
                        </a:spcBef>
                        <a:spcAft>
                          <a:spcPts val="0"/>
                        </a:spcAft>
                        <a:buClr>
                          <a:schemeClr val="accent5"/>
                        </a:buClr>
                        <a:buSzTx/>
                        <a:buFont typeface="Wingdings" pitchFamily="2" charset="2"/>
                        <a:buChar char="n"/>
                        <a:tabLst/>
                        <a:defRPr/>
                      </a:pPr>
                      <a:r>
                        <a:rPr kumimoji="1" lang="ja-JP" altLang="en-US" sz="1000" b="0">
                          <a:solidFill>
                            <a:schemeClr val="tx1">
                              <a:lumMod val="65000"/>
                              <a:lumOff val="35000"/>
                            </a:schemeClr>
                          </a:solidFill>
                          <a:latin typeface="Meiryo"/>
                          <a:ea typeface="Meiryo"/>
                          <a:hlinkClick r:id="rId3">
                            <a:extLst>
                              <a:ext uri="{A12FA001-AC4F-418D-AE19-62706E023703}">
                                <ahyp:hlinkClr xmlns:ahyp="http://schemas.microsoft.com/office/drawing/2018/hyperlinkcolor" val="tx"/>
                              </a:ext>
                            </a:extLst>
                          </a:hlinkClick>
                        </a:rPr>
                        <a:t>ブランドリフト調査</a:t>
                      </a:r>
                      <a:br>
                        <a:rPr kumimoji="1" lang="en-US" altLang="ja-JP" sz="1000" b="0">
                          <a:solidFill>
                            <a:srgbClr val="595959"/>
                          </a:solidFill>
                          <a:latin typeface="Meiryo"/>
                          <a:ea typeface="Meiryo"/>
                          <a:hlinkClick r:id="rId3">
                            <a:extLst>
                              <a:ext uri="{A12FA001-AC4F-418D-AE19-62706E023703}">
                                <ahyp:hlinkClr xmlns:ahyp="http://schemas.microsoft.com/office/drawing/2018/hyperlinkcolor" val="tx"/>
                              </a:ext>
                            </a:extLst>
                          </a:hlinkClick>
                        </a:rPr>
                      </a:br>
                      <a:r>
                        <a:rPr kumimoji="1" lang="ja-JP" altLang="en-US" sz="1000" b="0">
                          <a:solidFill>
                            <a:schemeClr val="tx1">
                              <a:lumMod val="65000"/>
                              <a:lumOff val="35000"/>
                            </a:schemeClr>
                          </a:solidFill>
                          <a:latin typeface="Meiryo"/>
                          <a:ea typeface="Meiryo"/>
                          <a:hlinkClick r:id="rId3">
                            <a:extLst>
                              <a:ext uri="{A12FA001-AC4F-418D-AE19-62706E023703}">
                                <ahyp:hlinkClr xmlns:ahyp="http://schemas.microsoft.com/office/drawing/2018/hyperlinkcolor" val="tx"/>
                              </a:ext>
                            </a:extLst>
                          </a:hlinkClick>
                        </a:rPr>
                        <a:t>入稿前審査依頼フォーム</a:t>
                      </a:r>
                      <a:endParaRPr lang="en-US" altLang="ja-JP" sz="1000" b="0">
                        <a:latin typeface="Meiryo"/>
                        <a:ea typeface="Meiryo"/>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extLst>
                  <a:ext uri="{0D108BD9-81ED-4DB2-BD59-A6C34878D82A}">
                    <a16:rowId xmlns:a16="http://schemas.microsoft.com/office/drawing/2014/main" val="2186591261"/>
                  </a:ext>
                </a:extLst>
              </a:tr>
              <a:tr h="913384">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1" kern="120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広告</a:t>
                      </a:r>
                      <a:endParaRPr kumimoji="1" lang="en-US" altLang="ja-JP" sz="1000" b="0" i="0" kern="120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フォーマット</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a:solidFill>
                            <a:srgbClr val="0D0D0D"/>
                          </a:solidFill>
                          <a:latin typeface="Meiryo" panose="020B0604030504040204" pitchFamily="34" charset="-128"/>
                          <a:ea typeface="Meiryo" panose="020B0604030504040204" pitchFamily="34" charset="-128"/>
                        </a:rPr>
                        <a:t>・広告タイプ：予約型専用広告（ブランド</a:t>
                      </a:r>
                      <a:r>
                        <a:rPr kumimoji="1" lang="ja-JP" altLang="en-US" sz="1000" b="0" kern="1200">
                          <a:solidFill>
                            <a:srgbClr val="0D0D0D"/>
                          </a:solidFill>
                          <a:latin typeface="Meiryo" panose="020B0604030504040204" pitchFamily="34" charset="-128"/>
                          <a:ea typeface="Meiryo" panose="020B0604030504040204" pitchFamily="34" charset="-128"/>
                          <a:cs typeface="+mn-cs"/>
                        </a:rPr>
                        <a:t>パネル クインティ、ブランドパネル トップカバー、</a:t>
                      </a:r>
                      <a:r>
                        <a:rPr kumimoji="1" lang="en-US" altLang="ja-JP" sz="1000" b="0" kern="1200">
                          <a:solidFill>
                            <a:srgbClr val="0D0D0D"/>
                          </a:solidFill>
                          <a:latin typeface="Meiryo" panose="020B0604030504040204" pitchFamily="34" charset="-128"/>
                          <a:ea typeface="Meiryo" panose="020B0604030504040204" pitchFamily="34" charset="-128"/>
                          <a:cs typeface="+mn-cs"/>
                        </a:rPr>
                        <a:t>Talk Head View</a:t>
                      </a:r>
                      <a:r>
                        <a:rPr kumimoji="1" lang="ja-JP" altLang="en-US" sz="1000" b="0" kern="1200">
                          <a:solidFill>
                            <a:srgbClr val="0D0D0D"/>
                          </a:solidFill>
                          <a:latin typeface="Meiryo" panose="020B0604030504040204" pitchFamily="34" charset="-128"/>
                          <a:ea typeface="Meiryo" panose="020B0604030504040204" pitchFamily="34" charset="-128"/>
                          <a:cs typeface="+mn-cs"/>
                        </a:rPr>
                        <a:t>（</a:t>
                      </a:r>
                      <a:r>
                        <a:rPr kumimoji="1" lang="en-US" altLang="ja-JP" sz="1000" b="0" kern="1200">
                          <a:solidFill>
                            <a:srgbClr val="0D0D0D"/>
                          </a:solidFill>
                          <a:latin typeface="Meiryo" panose="020B0604030504040204" pitchFamily="34" charset="-128"/>
                          <a:ea typeface="Meiryo" panose="020B0604030504040204" pitchFamily="34" charset="-128"/>
                          <a:cs typeface="+mn-cs"/>
                        </a:rPr>
                        <a:t>Premium</a:t>
                      </a:r>
                      <a:r>
                        <a:rPr kumimoji="1" lang="ja-JP" altLang="en-US" sz="1000" b="0" kern="1200">
                          <a:solidFill>
                            <a:srgbClr val="0D0D0D"/>
                          </a:solidFill>
                          <a:latin typeface="Meiryo" panose="020B0604030504040204" pitchFamily="34" charset="-128"/>
                          <a:ea typeface="Meiryo" panose="020B0604030504040204" pitchFamily="34" charset="-128"/>
                          <a:cs typeface="+mn-cs"/>
                        </a:rPr>
                        <a:t>含む）を除く。）</a:t>
                      </a:r>
                      <a:endParaRPr kumimoji="1" lang="en-US" altLang="ja-JP" sz="1000" b="0" kern="1200">
                        <a:solidFill>
                          <a:srgbClr val="0D0D0D"/>
                        </a:solidFill>
                        <a:latin typeface="Meiryo" panose="020B0604030504040204" pitchFamily="34" charset="-128"/>
                        <a:ea typeface="Meiryo" panose="020B0604030504040204" pitchFamily="34" charset="-128"/>
                        <a:cs typeface="+mn-cs"/>
                      </a:endParaRPr>
                    </a:p>
                    <a:p>
                      <a:pPr algn="l">
                        <a:lnSpc>
                          <a:spcPct val="110000"/>
                        </a:lnSpc>
                      </a:pPr>
                      <a:r>
                        <a:rPr kumimoji="1" lang="en-US" altLang="ja-JP" sz="1000" b="0">
                          <a:solidFill>
                            <a:srgbClr val="0D0D0D"/>
                          </a:solidFill>
                          <a:latin typeface="Meiryo"/>
                          <a:ea typeface="Meiryo"/>
                        </a:rPr>
                        <a:t>※</a:t>
                      </a:r>
                      <a:r>
                        <a:rPr lang="en-US" sz="1000" b="0" i="0" u="none" strike="noStrike" noProof="0" err="1">
                          <a:solidFill>
                            <a:srgbClr val="0D0D0D"/>
                          </a:solidFill>
                          <a:latin typeface="Meiryo"/>
                        </a:rPr>
                        <a:t>ブランドパネル</a:t>
                      </a:r>
                      <a:r>
                        <a:rPr lang="en-US" sz="1000" b="0" i="0" u="none" strike="noStrike" noProof="0">
                          <a:solidFill>
                            <a:srgbClr val="0D0D0D"/>
                          </a:solidFill>
                          <a:latin typeface="Meiryo"/>
                        </a:rPr>
                        <a:t>　</a:t>
                      </a:r>
                      <a:r>
                        <a:rPr lang="en-US" sz="1000" b="0" i="0" u="none" strike="noStrike" noProof="0" err="1">
                          <a:solidFill>
                            <a:srgbClr val="0D0D0D"/>
                          </a:solidFill>
                          <a:latin typeface="Meiryo"/>
                        </a:rPr>
                        <a:t>トップインパクト、パノラマ、トピックスPRなどの予約型専用広告が対象です。予約型専用広告の詳細は入稿規定をご確認ください</a:t>
                      </a:r>
                      <a:r>
                        <a:rPr lang="en-US" sz="1000" b="0" i="0" u="none" strike="noStrike" noProof="0">
                          <a:solidFill>
                            <a:srgbClr val="0D0D0D"/>
                          </a:solidFill>
                          <a:latin typeface="Meiryo"/>
                        </a:rPr>
                        <a:t>。</a:t>
                      </a:r>
                      <a:endParaRPr lang="ja-JP" altLang="en-US" sz="1000" b="0">
                        <a:solidFill>
                          <a:srgbClr val="0D0D0D"/>
                        </a:solidFill>
                        <a:latin typeface="Meiryo"/>
                        <a:ea typeface="Meiryo"/>
                      </a:endParaRPr>
                    </a:p>
                    <a:p>
                      <a:pPr algn="l">
                        <a:lnSpc>
                          <a:spcPct val="110000"/>
                        </a:lnSpc>
                      </a:pPr>
                      <a:r>
                        <a:rPr kumimoji="1" lang="en-US" altLang="ja-JP" sz="1000" b="0">
                          <a:solidFill>
                            <a:schemeClr val="tx1">
                              <a:lumMod val="65000"/>
                              <a:lumOff val="35000"/>
                            </a:schemeClr>
                          </a:solidFill>
                          <a:latin typeface="Meiryo"/>
                          <a:ea typeface="Meiryo"/>
                          <a:hlinkClick r:id="rId4"/>
                        </a:rPr>
                        <a:t>https://ads-help.yahoo-net.jp/s/article/H000044534</a:t>
                      </a:r>
                      <a:endParaRPr kumimoji="1" lang="en-US" altLang="ja-JP" sz="1000" b="0">
                        <a:solidFill>
                          <a:schemeClr val="tx1">
                            <a:lumMod val="65000"/>
                            <a:lumOff val="35000"/>
                          </a:schemeClr>
                        </a:solidFill>
                        <a:latin typeface="Meiryo"/>
                        <a:ea typeface="Meiryo"/>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rgbClr val="002AFF"/>
                          </a:solidFill>
                          <a:latin typeface="Meiryo" panose="020B0604030504040204" pitchFamily="34" charset="-128"/>
                          <a:ea typeface="Meiryo" panose="020B0604030504040204" pitchFamily="34" charset="-128"/>
                          <a:cs typeface="+mn-cs"/>
                        </a:rPr>
                        <a:t>必須</a:t>
                      </a:r>
                      <a:endParaRPr kumimoji="1" lang="en-US" altLang="ja-JP" sz="1000" b="1" kern="1200">
                        <a:solidFill>
                          <a:srgbClr val="002AFF"/>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lvl="0" algn="l">
                        <a:lnSpc>
                          <a:spcPct val="100000"/>
                        </a:lnSpc>
                        <a:spcBef>
                          <a:spcPts val="0"/>
                        </a:spcBef>
                        <a:spcAft>
                          <a:spcPts val="0"/>
                        </a:spcAft>
                        <a:buNone/>
                      </a:pPr>
                      <a:r>
                        <a:rPr lang="ja-JP" sz="1000" b="0" i="0" u="none" strike="noStrike" noProof="0">
                          <a:solidFill>
                            <a:srgbClr val="0D0D0D"/>
                          </a:solidFill>
                          <a:latin typeface="Meiryo"/>
                          <a:ea typeface="Meiryo"/>
                        </a:rPr>
                        <a:t>掲載反映日の</a:t>
                      </a:r>
                      <a:endParaRPr lang="ja-JP"/>
                    </a:p>
                    <a:p>
                      <a:pPr lvl="0" algn="l">
                        <a:lnSpc>
                          <a:spcPct val="100000"/>
                        </a:lnSpc>
                        <a:spcBef>
                          <a:spcPts val="0"/>
                        </a:spcBef>
                        <a:spcAft>
                          <a:spcPts val="0"/>
                        </a:spcAft>
                        <a:buNone/>
                      </a:pPr>
                      <a:r>
                        <a:rPr lang="ja-JP" sz="1000" b="0" i="0" u="none" strike="noStrike" noProof="0">
                          <a:solidFill>
                            <a:srgbClr val="002AFF"/>
                          </a:solidFill>
                          <a:latin typeface="Meiryo"/>
                          <a:ea typeface="Meiryo"/>
                        </a:rPr>
                        <a:t>11営業日前</a:t>
                      </a:r>
                      <a:r>
                        <a:rPr lang="ja-JP" sz="1000" b="0" i="0" u="none" strike="noStrike" noProof="0">
                          <a:solidFill>
                            <a:srgbClr val="0D0D0D"/>
                          </a:solidFill>
                          <a:latin typeface="Meiryo"/>
                          <a:ea typeface="Meiryo"/>
                        </a:rPr>
                        <a:t>まで</a:t>
                      </a:r>
                      <a:endParaRPr lang="ja-JP"/>
                    </a:p>
                    <a:p>
                      <a:pPr lvl="0" algn="l">
                        <a:lnSpc>
                          <a:spcPct val="100000"/>
                        </a:lnSpc>
                        <a:spcBef>
                          <a:spcPts val="0"/>
                        </a:spcBef>
                        <a:spcAft>
                          <a:spcPts val="0"/>
                        </a:spcAft>
                        <a:buNone/>
                      </a:pPr>
                      <a:r>
                        <a:rPr lang="ja-JP" sz="1000" b="0" i="0" u="none" strike="noStrike" noProof="0">
                          <a:solidFill>
                            <a:srgbClr val="0D0D0D"/>
                          </a:solidFill>
                          <a:latin typeface="Meiryo"/>
                          <a:ea typeface="Meiryo"/>
                        </a:rPr>
                        <a:t>（トピックスPRは7営業日前まで）</a:t>
                      </a:r>
                      <a:endParaRPr lang="ja-JP"/>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tc rowSpan="3">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171450" indent="-171450">
                        <a:lnSpc>
                          <a:spcPct val="110000"/>
                        </a:lnSpc>
                        <a:buClr>
                          <a:schemeClr val="accent5"/>
                        </a:buClr>
                        <a:buFont typeface="Wingdings" pitchFamily="2" charset="2"/>
                        <a:buChar char="n"/>
                      </a:pPr>
                      <a:r>
                        <a:rPr kumimoji="1" lang="ja-JP" altLang="en-US" sz="1000" b="0" u="none">
                          <a:solidFill>
                            <a:schemeClr val="tx1">
                              <a:lumMod val="65000"/>
                              <a:lumOff val="35000"/>
                            </a:schemeClr>
                          </a:solidFill>
                          <a:latin typeface="Meiryo"/>
                          <a:ea typeface="Meiryo"/>
                          <a:hlinkClick r:id="rId5"/>
                        </a:rPr>
                        <a:t>ディスプレイ広告（予約型）入稿前審査依頼フォーム</a:t>
                      </a:r>
                      <a:endParaRPr kumimoji="1" lang="en-US" altLang="ja-JP" sz="1000" b="0" u="none">
                        <a:solidFill>
                          <a:schemeClr val="tx1">
                            <a:lumMod val="65000"/>
                            <a:lumOff val="35000"/>
                          </a:schemeClr>
                        </a:solidFill>
                        <a:latin typeface="Meiryo"/>
                        <a:ea typeface="Meiryo"/>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extLst>
                  <a:ext uri="{0D108BD9-81ED-4DB2-BD59-A6C34878D82A}">
                    <a16:rowId xmlns:a16="http://schemas.microsoft.com/office/drawing/2014/main" val="384434171"/>
                  </a:ext>
                </a:extLst>
              </a:tr>
              <a:tr h="632432">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1" kern="120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訴求する</a:t>
                      </a:r>
                      <a:endParaRPr kumimoji="1" lang="en-US" altLang="ja-JP"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endParaRPr>
                    </a:p>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商品・サービス</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a:solidFill>
                            <a:srgbClr val="0D0D0D"/>
                          </a:solidFill>
                          <a:latin typeface="Meiryo" panose="020B0604030504040204" pitchFamily="34" charset="-128"/>
                          <a:ea typeface="Meiryo" panose="020B0604030504040204" pitchFamily="34" charset="-128"/>
                        </a:rPr>
                        <a:t>薬機、医療、宗教・選挙・政党・意見広告・募金・寄付金の募集</a:t>
                      </a:r>
                      <a:endParaRPr kumimoji="1" lang="en-US" altLang="ja-JP" sz="1000" b="0">
                        <a:solidFill>
                          <a:srgbClr val="0D0D0D"/>
                        </a:solidFill>
                        <a:latin typeface="Meiryo" panose="020B0604030504040204" pitchFamily="34" charset="-128"/>
                        <a:ea typeface="Meiryo" panose="020B0604030504040204" pitchFamily="34" charset="-128"/>
                      </a:endParaRPr>
                    </a:p>
                    <a:p>
                      <a:pPr algn="l">
                        <a:lnSpc>
                          <a:spcPct val="110000"/>
                        </a:lnSpc>
                      </a:pPr>
                      <a:r>
                        <a:rPr kumimoji="1" lang="en-US" altLang="ja-JP" sz="1000" b="0" kern="1200">
                          <a:solidFill>
                            <a:srgbClr val="0D0D0D"/>
                          </a:solidFill>
                          <a:latin typeface="Meiryo" panose="020B0604030504040204" pitchFamily="34" charset="-128"/>
                          <a:ea typeface="Meiryo" panose="020B0604030504040204" pitchFamily="34" charset="-128"/>
                          <a:cs typeface="+mn-cs"/>
                        </a:rPr>
                        <a:t>※</a:t>
                      </a:r>
                      <a:r>
                        <a:rPr kumimoji="1" lang="ja-JP" altLang="en-US" sz="1000" b="0" kern="1200">
                          <a:solidFill>
                            <a:srgbClr val="0D0D0D"/>
                          </a:solidFill>
                          <a:latin typeface="Meiryo" panose="020B0604030504040204" pitchFamily="34" charset="-128"/>
                          <a:ea typeface="Meiryo" panose="020B0604030504040204" pitchFamily="34" charset="-128"/>
                          <a:cs typeface="+mn-cs"/>
                        </a:rPr>
                        <a:t>広告フォーマットを問わず、</a:t>
                      </a:r>
                      <a:r>
                        <a:rPr kumimoji="1" lang="ja-JP" altLang="en-US" sz="1000" b="0" kern="1200">
                          <a:solidFill>
                            <a:srgbClr val="002AFF"/>
                          </a:solidFill>
                          <a:latin typeface="Meiryo" panose="020B0604030504040204" pitchFamily="34" charset="-128"/>
                          <a:ea typeface="Meiryo" panose="020B0604030504040204" pitchFamily="34" charset="-128"/>
                          <a:cs typeface="+mn-cs"/>
                        </a:rPr>
                        <a:t>リンク先・クリエイティブすべて審査対象</a:t>
                      </a:r>
                      <a:r>
                        <a:rPr kumimoji="1" lang="ja-JP" altLang="en-US" sz="1000" b="0" kern="1200">
                          <a:solidFill>
                            <a:srgbClr val="0D0D0D"/>
                          </a:solidFill>
                          <a:latin typeface="Meiryo" panose="020B0604030504040204" pitchFamily="34" charset="-128"/>
                          <a:ea typeface="Meiryo" panose="020B0604030504040204" pitchFamily="34" charset="-128"/>
                          <a:cs typeface="+mn-cs"/>
                        </a:rPr>
                        <a:t>です。</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lnSpc>
                          <a:spcPct val="110000"/>
                        </a:lnSpc>
                      </a:pPr>
                      <a:r>
                        <a:rPr kumimoji="1" lang="ja-JP" altLang="en-US" sz="1000" b="1">
                          <a:solidFill>
                            <a:srgbClr val="002AFF"/>
                          </a:solidFill>
                          <a:latin typeface="Meiryo" panose="020B0604030504040204" pitchFamily="34" charset="-128"/>
                          <a:ea typeface="Meiryo" panose="020B0604030504040204" pitchFamily="34" charset="-128"/>
                        </a:rPr>
                        <a:t>必須</a:t>
                      </a:r>
                      <a:endParaRPr kumimoji="1" lang="en-US" altLang="ja-JP" sz="1000" b="1">
                        <a:solidFill>
                          <a:srgbClr val="002AFF"/>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rowSpan="2">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a:solidFill>
                            <a:srgbClr val="0D0D0D"/>
                          </a:solidFill>
                          <a:latin typeface="Meiryo" panose="020B0604030504040204" pitchFamily="34" charset="-128"/>
                          <a:ea typeface="Meiryo" panose="020B0604030504040204" pitchFamily="34" charset="-128"/>
                        </a:rPr>
                        <a:t>掲載に間に合うよう適宜</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tc vMerge="1">
                  <a:txBody>
                    <a:bodyPr/>
                    <a:lstStyle/>
                    <a:p>
                      <a:pPr marL="179388"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100" b="0" i="0" u="none" strike="noStrike" kern="0" cap="none" spc="0" normalizeH="0" baseline="0" noProof="0">
                        <a:ln>
                          <a:noFill/>
                        </a:ln>
                        <a:solidFill>
                          <a:srgbClr val="000000">
                            <a:lumMod val="65000"/>
                            <a:lumOff val="35000"/>
                          </a:srgbClr>
                        </a:solidFill>
                        <a:effectLst/>
                        <a:uLnTx/>
                        <a:uFillTx/>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931917948"/>
                  </a:ext>
                </a:extLst>
              </a:tr>
              <a:tr h="78204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公開前</a:t>
                      </a:r>
                      <a:endParaRPr kumimoji="1" lang="en-US" altLang="ja-JP" sz="1000" b="0" i="0" kern="120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サイト</a:t>
                      </a:r>
                      <a:endParaRPr kumimoji="1" lang="en-US" altLang="ja-JP" sz="1000" b="0" i="0" kern="120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審査</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サイト状況</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kern="1200">
                          <a:solidFill>
                            <a:srgbClr val="0D0D0D"/>
                          </a:solidFill>
                          <a:latin typeface="Meiryo" panose="020B0604030504040204" pitchFamily="34" charset="-128"/>
                          <a:ea typeface="Meiryo" panose="020B0604030504040204" pitchFamily="34" charset="-128"/>
                          <a:cs typeface="+mn-cs"/>
                        </a:rPr>
                        <a:t>公開前サイト</a:t>
                      </a:r>
                      <a:endParaRPr kumimoji="1" lang="en-US" altLang="ja-JP" sz="1000" b="0" kern="1200">
                        <a:solidFill>
                          <a:srgbClr val="0D0D0D"/>
                        </a:solidFill>
                        <a:latin typeface="Meiryo" panose="020B0604030504040204" pitchFamily="34" charset="-128"/>
                        <a:ea typeface="Meiryo" panose="020B0604030504040204" pitchFamily="34" charset="-128"/>
                        <a:cs typeface="+mn-cs"/>
                      </a:endParaRPr>
                    </a:p>
                    <a:p>
                      <a:pPr algn="l">
                        <a:lnSpc>
                          <a:spcPct val="110000"/>
                        </a:lnSpc>
                      </a:pPr>
                      <a:r>
                        <a:rPr kumimoji="1" lang="en-US" altLang="ja-JP" sz="1000" b="0" kern="1200">
                          <a:solidFill>
                            <a:srgbClr val="0D0D0D"/>
                          </a:solidFill>
                          <a:latin typeface="Meiryo" panose="020B0604030504040204" pitchFamily="34" charset="-128"/>
                          <a:ea typeface="Meiryo" panose="020B0604030504040204" pitchFamily="34" charset="-128"/>
                          <a:cs typeface="+mn-cs"/>
                        </a:rPr>
                        <a:t>※</a:t>
                      </a:r>
                      <a:r>
                        <a:rPr kumimoji="1" lang="ja-JP" altLang="en-US" sz="1000" b="0" kern="1200">
                          <a:solidFill>
                            <a:srgbClr val="0D0D0D"/>
                          </a:solidFill>
                          <a:latin typeface="Meiryo" panose="020B0604030504040204" pitchFamily="34" charset="-128"/>
                          <a:ea typeface="Meiryo" panose="020B0604030504040204" pitchFamily="34" charset="-128"/>
                          <a:cs typeface="+mn-cs"/>
                        </a:rPr>
                        <a:t>広告管理ツールに広告を入稿する時点で、リンク先</a:t>
                      </a:r>
                      <a:r>
                        <a:rPr kumimoji="1" lang="en-US" altLang="ja-JP" sz="1000" b="0" kern="1200">
                          <a:solidFill>
                            <a:srgbClr val="0D0D0D"/>
                          </a:solidFill>
                          <a:latin typeface="Meiryo" panose="020B0604030504040204" pitchFamily="34" charset="-128"/>
                          <a:ea typeface="Meiryo" panose="020B0604030504040204" pitchFamily="34" charset="-128"/>
                          <a:cs typeface="+mn-cs"/>
                        </a:rPr>
                        <a:t>URL</a:t>
                      </a:r>
                      <a:r>
                        <a:rPr kumimoji="1" lang="ja-JP" altLang="en-US" sz="1000" b="0" kern="1200">
                          <a:solidFill>
                            <a:srgbClr val="0D0D0D"/>
                          </a:solidFill>
                          <a:latin typeface="Meiryo" panose="020B0604030504040204" pitchFamily="34" charset="-128"/>
                          <a:ea typeface="Meiryo" panose="020B0604030504040204" pitchFamily="34" charset="-128"/>
                          <a:cs typeface="+mn-cs"/>
                        </a:rPr>
                        <a:t>が未公開または未完成の場合に必要な審査です。</a:t>
                      </a:r>
                      <a:r>
                        <a:rPr kumimoji="1" lang="ja-JP" altLang="en-US" sz="1000" b="0" kern="1200">
                          <a:solidFill>
                            <a:srgbClr val="002AFF"/>
                          </a:solidFill>
                          <a:latin typeface="Meiryo" panose="020B0604030504040204" pitchFamily="34" charset="-128"/>
                          <a:ea typeface="Meiryo" panose="020B0604030504040204" pitchFamily="34" charset="-128"/>
                          <a:cs typeface="+mn-cs"/>
                        </a:rPr>
                        <a:t>審査には更新後のテストサイトまたはキャプチャ、掲載開始日とリンク先更新日時が必要</a:t>
                      </a:r>
                      <a:r>
                        <a:rPr kumimoji="1" lang="ja-JP" altLang="en-US" sz="1000" b="0" kern="1200">
                          <a:solidFill>
                            <a:srgbClr val="0D0D0D"/>
                          </a:solidFill>
                          <a:latin typeface="Meiryo" panose="020B0604030504040204" pitchFamily="34" charset="-128"/>
                          <a:ea typeface="Meiryo" panose="020B0604030504040204" pitchFamily="34" charset="-128"/>
                          <a:cs typeface="+mn-cs"/>
                        </a:rPr>
                        <a:t>です。</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rgbClr val="002AFF"/>
                          </a:solidFill>
                          <a:latin typeface="Meiryo" panose="020B0604030504040204" pitchFamily="34" charset="-128"/>
                          <a:ea typeface="Meiryo" panose="020B0604030504040204" pitchFamily="34" charset="-128"/>
                          <a:cs typeface="+mn-cs"/>
                        </a:rPr>
                        <a:t>必須</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v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ja-JP" altLang="en-US" sz="1100" b="0" kern="120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1" kern="120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66098080"/>
                  </a:ext>
                </a:extLst>
              </a:tr>
            </a:tbl>
          </a:graphicData>
        </a:graphic>
      </p:graphicFrame>
      <p:sp>
        <p:nvSpPr>
          <p:cNvPr id="9" name="テキスト ボックス 8">
            <a:extLst>
              <a:ext uri="{FF2B5EF4-FFF2-40B4-BE49-F238E27FC236}">
                <a16:creationId xmlns:a16="http://schemas.microsoft.com/office/drawing/2014/main" id="{0AAFF70F-70A6-96C7-8397-1D3A7221D266}"/>
              </a:ext>
            </a:extLst>
          </p:cNvPr>
          <p:cNvSpPr txBox="1"/>
          <p:nvPr/>
        </p:nvSpPr>
        <p:spPr>
          <a:xfrm>
            <a:off x="479425" y="1089025"/>
            <a:ext cx="11233150" cy="543995"/>
          </a:xfrm>
          <a:prstGeom prst="rect">
            <a:avLst/>
          </a:prstGeom>
          <a:noFill/>
        </p:spPr>
        <p:txBody>
          <a:bodyPr wrap="square" lIns="0" tIns="0" rIns="0" bIns="0" rtlCol="0">
            <a:spAutoFit/>
          </a:bodyPr>
          <a:lstStyle/>
          <a:p>
            <a:pPr eaLnBrk="1" fontAlgn="auto" hangingPunct="1">
              <a:lnSpc>
                <a:spcPct val="130000"/>
              </a:lnSpc>
              <a:spcBef>
                <a:spcPts val="0"/>
              </a:spcBef>
              <a:spcAft>
                <a:spcPts val="0"/>
              </a:spcAft>
            </a:pPr>
            <a:r>
              <a:rPr lang="ja-JP" altLang="en-US" sz="1400">
                <a:solidFill>
                  <a:srgbClr val="0D0D0D"/>
                </a:solidFill>
                <a:latin typeface="Meiryo" panose="020B0604030504040204" pitchFamily="34" charset="-128"/>
                <a:ea typeface="Meiryo" panose="020B0604030504040204" pitchFamily="34" charset="-128"/>
              </a:rPr>
              <a:t>広告掲載内容により入稿前審査が必須となる場合があります。掲載予定の内容に応じてフォームよりご依頼ください。</a:t>
            </a:r>
            <a:endParaRPr lang="en-US" altLang="ja-JP" sz="1400">
              <a:solidFill>
                <a:srgbClr val="0D0D0D"/>
              </a:solidFill>
              <a:latin typeface="Meiryo" panose="020B0604030504040204" pitchFamily="34" charset="-128"/>
              <a:ea typeface="Meiryo" panose="020B0604030504040204" pitchFamily="34" charset="-128"/>
            </a:endParaRPr>
          </a:p>
          <a:p>
            <a:pPr eaLnBrk="1" fontAlgn="auto" hangingPunct="1">
              <a:lnSpc>
                <a:spcPct val="130000"/>
              </a:lnSpc>
              <a:spcBef>
                <a:spcPts val="0"/>
              </a:spcBef>
              <a:spcAft>
                <a:spcPts val="0"/>
              </a:spcAft>
            </a:pPr>
            <a:r>
              <a:rPr lang="ja-JP" altLang="en-US" sz="1400">
                <a:solidFill>
                  <a:srgbClr val="0D0D0D"/>
                </a:solidFill>
                <a:latin typeface="Meiryo" panose="020B0604030504040204" pitchFamily="34" charset="-128"/>
                <a:ea typeface="Meiryo" panose="020B0604030504040204" pitchFamily="34" charset="-128"/>
              </a:rPr>
              <a:t>なお、審査には</a:t>
            </a:r>
            <a:r>
              <a:rPr lang="en-US" altLang="ja-JP" sz="1400">
                <a:solidFill>
                  <a:srgbClr val="0D0D0D"/>
                </a:solidFill>
                <a:latin typeface="Meiryo" panose="020B0604030504040204" pitchFamily="34" charset="-128"/>
                <a:ea typeface="Meiryo" panose="020B0604030504040204" pitchFamily="34" charset="-128"/>
              </a:rPr>
              <a:t>3</a:t>
            </a:r>
            <a:r>
              <a:rPr lang="ja-JP" altLang="en-US" sz="1400">
                <a:solidFill>
                  <a:srgbClr val="0D0D0D"/>
                </a:solidFill>
                <a:latin typeface="Meiryo" panose="020B0604030504040204" pitchFamily="34" charset="-128"/>
                <a:ea typeface="Meiryo" panose="020B0604030504040204" pitchFamily="34" charset="-128"/>
              </a:rPr>
              <a:t>営業日程度かかります。</a:t>
            </a:r>
            <a:endParaRPr lang="en-US" altLang="ja-JP" sz="1400">
              <a:solidFill>
                <a:srgbClr val="0D0D0D"/>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26688514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8A68EF-DC5C-AB93-DE10-2EA8A583C6D5}"/>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35A69CDE-F32F-78D0-DF7B-437CC62968D5}"/>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p>
        </p:txBody>
      </p:sp>
      <p:pic>
        <p:nvPicPr>
          <p:cNvPr id="7" name="図プレースホルダー 8" descr="アイコン&#10;&#10;自動的に生成された説明">
            <a:extLst>
              <a:ext uri="{FF2B5EF4-FFF2-40B4-BE49-F238E27FC236}">
                <a16:creationId xmlns:a16="http://schemas.microsoft.com/office/drawing/2014/main" id="{2A4C2231-C84D-D16D-782D-B75C91CD142B}"/>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3" name="テキスト プレースホルダー 1">
            <a:extLst>
              <a:ext uri="{FF2B5EF4-FFF2-40B4-BE49-F238E27FC236}">
                <a16:creationId xmlns:a16="http://schemas.microsoft.com/office/drawing/2014/main" id="{79424EAB-DC9A-DA1A-4AFD-B2CB3D04566C}"/>
              </a:ext>
            </a:extLst>
          </p:cNvPr>
          <p:cNvSpPr>
            <a:spLocks noGrp="1"/>
          </p:cNvSpPr>
          <p:nvPr>
            <p:ph type="body" sz="quarter" idx="10"/>
          </p:nvPr>
        </p:nvSpPr>
        <p:spPr>
          <a:xfrm>
            <a:off x="1887808" y="252000"/>
            <a:ext cx="8136904" cy="335028"/>
          </a:xfrm>
        </p:spPr>
        <p:txBody>
          <a:bodyPr/>
          <a:lstStyle/>
          <a:p>
            <a:r>
              <a:rPr lang="ja-JP" altLang="en-US" sz="1600"/>
              <a:t>ディスプレイ広告（予約型）　共通免責事項・注意事項</a:t>
            </a:r>
          </a:p>
        </p:txBody>
      </p:sp>
      <p:sp>
        <p:nvSpPr>
          <p:cNvPr id="2" name="テキスト ボックス 1">
            <a:extLst>
              <a:ext uri="{FF2B5EF4-FFF2-40B4-BE49-F238E27FC236}">
                <a16:creationId xmlns:a16="http://schemas.microsoft.com/office/drawing/2014/main" id="{4DC5270F-F64D-D0AA-74E7-6BDB63CEB232}"/>
              </a:ext>
            </a:extLst>
          </p:cNvPr>
          <p:cNvSpPr txBox="1"/>
          <p:nvPr/>
        </p:nvSpPr>
        <p:spPr>
          <a:xfrm>
            <a:off x="479425" y="1089025"/>
            <a:ext cx="11233149" cy="2700739"/>
          </a:xfrm>
          <a:prstGeom prst="rect">
            <a:avLst/>
          </a:prstGeom>
          <a:noFill/>
        </p:spPr>
        <p:txBody>
          <a:bodyPr wrap="square" lIns="0" tIns="0" rIns="0" bIns="0" rtlCol="0">
            <a:spAutoFit/>
          </a:bodyPr>
          <a:lstStyle/>
          <a:p>
            <a:pPr eaLnBrk="1" fontAlgn="auto" hangingPunct="1">
              <a:lnSpc>
                <a:spcPct val="120000"/>
              </a:lnSpc>
              <a:spcBef>
                <a:spcPts val="0"/>
              </a:spcBef>
              <a:spcAft>
                <a:spcPts val="600"/>
              </a:spcAft>
              <a:defRPr/>
            </a:pPr>
            <a:r>
              <a:rPr kumimoji="0" lang="ja-JP" altLang="en-US" sz="1400" kern="0">
                <a:solidFill>
                  <a:srgbClr val="0D0D0D"/>
                </a:solidFill>
                <a:latin typeface="Meiryo" panose="020B0604030504040204" pitchFamily="34" charset="-128"/>
                <a:ea typeface="Meiryo" panose="020B0604030504040204" pitchFamily="34" charset="-128"/>
              </a:rPr>
              <a:t>本資料に記載の免責事項・注意事項のほか、広告取扱基本規定、広告掲載基準、入稿規定など各種規約、ガイドライン、ヘルプにも</a:t>
            </a:r>
            <a:br>
              <a:rPr kumimoji="0" lang="en-US" altLang="ja-JP" sz="1400" kern="0">
                <a:solidFill>
                  <a:srgbClr val="0D0D0D"/>
                </a:solidFill>
                <a:latin typeface="Meiryo" panose="020B0604030504040204" pitchFamily="34" charset="-128"/>
                <a:ea typeface="Meiryo" panose="020B0604030504040204" pitchFamily="34" charset="-128"/>
              </a:rPr>
            </a:br>
            <a:r>
              <a:rPr kumimoji="0" lang="ja-JP" altLang="en-US" sz="1400" kern="0">
                <a:solidFill>
                  <a:srgbClr val="0D0D0D"/>
                </a:solidFill>
                <a:latin typeface="Meiryo" panose="020B0604030504040204" pitchFamily="34" charset="-128"/>
                <a:ea typeface="Meiryo" panose="020B0604030504040204" pitchFamily="34" charset="-128"/>
              </a:rPr>
              <a:t>ディスプレイ広告（予約型）に関する共通免責事項・注意事項があります。併せてご確認ください。</a:t>
            </a:r>
            <a:endParaRPr kumimoji="0" lang="en-US" altLang="ja-JP" sz="1400" kern="0">
              <a:solidFill>
                <a:srgbClr val="0D0D0D"/>
              </a:solidFill>
              <a:latin typeface="Meiryo" panose="020B0604030504040204" pitchFamily="34" charset="-128"/>
              <a:ea typeface="Meiryo" panose="020B0604030504040204" pitchFamily="34" charset="-128"/>
            </a:endParaRPr>
          </a:p>
          <a:p>
            <a:pPr marL="742950" lvl="1" indent="-285750" eaLnBrk="1" fontAlgn="auto" hangingPunct="1">
              <a:lnSpc>
                <a:spcPct val="120000"/>
              </a:lnSpc>
              <a:spcBef>
                <a:spcPts val="0"/>
              </a:spcBef>
              <a:spcAft>
                <a:spcPts val="600"/>
              </a:spcAft>
              <a:buFont typeface="Wingdings" pitchFamily="2" charset="2"/>
              <a:buChar char="n"/>
              <a:defRPr/>
            </a:pPr>
            <a:r>
              <a:rPr lang="ja-JP" altLang="en-US" sz="1400">
                <a:solidFill>
                  <a:srgbClr val="0D0D0D"/>
                </a:solidFill>
                <a:latin typeface="メイリオ" panose="020B0604030504040204" pitchFamily="50" charset="-128"/>
                <a:ea typeface="メイリオ" panose="020B0604030504040204" pitchFamily="50" charset="-128"/>
              </a:rPr>
              <a:t>ガイドライン・規約</a:t>
            </a:r>
            <a:r>
              <a:rPr kumimoji="0" lang="en-US" altLang="ja-JP" sz="1400" kern="0">
                <a:solidFill>
                  <a:srgbClr val="000000">
                    <a:lumMod val="65000"/>
                    <a:lumOff val="35000"/>
                  </a:srgbClr>
                </a:solidFill>
                <a:latin typeface="メイリオ" panose="020B0604030504040204" pitchFamily="50" charset="-128"/>
                <a:ea typeface="メイリオ" panose="020B0604030504040204" pitchFamily="50" charset="-128"/>
              </a:rPr>
              <a:t>	</a:t>
            </a:r>
            <a:r>
              <a:rPr lang="en-US" altLang="ja-JP" sz="1400">
                <a:solidFill>
                  <a:srgbClr val="000000"/>
                </a:solidFill>
                <a:latin typeface="メイリオ" panose="020B0604030504040204" pitchFamily="50" charset="-128"/>
                <a:ea typeface="メイリオ" panose="020B0604030504040204" pitchFamily="50" charset="-128"/>
                <a:hlinkClick r:id="rId3"/>
              </a:rPr>
              <a:t>https://www.lycbiz.com/jp/download/yahoo/</a:t>
            </a:r>
            <a:br>
              <a:rPr lang="en-US" altLang="ja-JP" sz="1400">
                <a:solidFill>
                  <a:srgbClr val="000000"/>
                </a:solidFill>
                <a:latin typeface="メイリオ" panose="020B0604030504040204" pitchFamily="50" charset="-128"/>
                <a:ea typeface="メイリオ" panose="020B0604030504040204" pitchFamily="50" charset="-128"/>
              </a:rPr>
            </a:br>
            <a:r>
              <a:rPr lang="ja-JP" altLang="en-US" sz="1400">
                <a:solidFill>
                  <a:srgbClr val="1D1C1D"/>
                </a:solidFill>
                <a:latin typeface="メイリオ" panose="020B0604030504040204" pitchFamily="50" charset="-128"/>
                <a:ea typeface="メイリオ" panose="020B0604030504040204" pitchFamily="50" charset="-128"/>
              </a:rPr>
              <a:t>　　　　　　　　　</a:t>
            </a:r>
            <a:r>
              <a:rPr kumimoji="0" lang="en-US" altLang="ja-JP" sz="1400" kern="0">
                <a:solidFill>
                  <a:srgbClr val="000000">
                    <a:lumMod val="65000"/>
                    <a:lumOff val="35000"/>
                  </a:srgbClr>
                </a:solidFill>
                <a:latin typeface="メイリオ" panose="020B0604030504040204" pitchFamily="50" charset="-128"/>
                <a:ea typeface="メイリオ" panose="020B0604030504040204" pitchFamily="50" charset="-128"/>
              </a:rPr>
              <a:t>	</a:t>
            </a:r>
            <a:r>
              <a:rPr lang="en-US" altLang="ja-JP" sz="1400">
                <a:solidFill>
                  <a:srgbClr val="000000"/>
                </a:solidFill>
                <a:latin typeface="メイリオ" panose="020B0604030504040204" pitchFamily="50" charset="-128"/>
                <a:ea typeface="メイリオ" panose="020B0604030504040204" pitchFamily="50" charset="-128"/>
                <a:hlinkClick r:id="rId4"/>
              </a:rPr>
              <a:t>https://www.lycbiz.com/jp/terms-and-policies/yahoo/</a:t>
            </a:r>
            <a:endParaRPr lang="en-US" altLang="ja-JP" sz="1400">
              <a:solidFill>
                <a:srgbClr val="000000"/>
              </a:solidFill>
              <a:latin typeface="メイリオ" panose="020B0604030504040204" pitchFamily="50" charset="-128"/>
              <a:ea typeface="メイリオ" panose="020B0604030504040204" pitchFamily="50" charset="-128"/>
            </a:endParaRPr>
          </a:p>
          <a:p>
            <a:pPr marL="742950" lvl="1" indent="-285750" eaLnBrk="1" fontAlgn="auto" hangingPunct="1">
              <a:lnSpc>
                <a:spcPct val="120000"/>
              </a:lnSpc>
              <a:spcBef>
                <a:spcPts val="0"/>
              </a:spcBef>
              <a:spcAft>
                <a:spcPts val="600"/>
              </a:spcAft>
              <a:buFont typeface="Wingdings" pitchFamily="2" charset="2"/>
              <a:buChar char="n"/>
              <a:defRPr/>
            </a:pPr>
            <a:r>
              <a:rPr kumimoji="0" lang="en-US" altLang="ja-JP" sz="1400" kern="0">
                <a:solidFill>
                  <a:srgbClr val="0D0D0D"/>
                </a:solidFill>
                <a:latin typeface="メイリオ" panose="020B0604030504040204" pitchFamily="50" charset="-128"/>
                <a:ea typeface="メイリオ" panose="020B0604030504040204" pitchFamily="50" charset="-128"/>
              </a:rPr>
              <a:t>Yahoo!</a:t>
            </a:r>
            <a:r>
              <a:rPr kumimoji="0" lang="ja-JP" altLang="en-US" sz="1400" kern="0">
                <a:solidFill>
                  <a:srgbClr val="0D0D0D"/>
                </a:solidFill>
                <a:latin typeface="メイリオ" panose="020B0604030504040204" pitchFamily="50" charset="-128"/>
                <a:ea typeface="メイリオ" panose="020B0604030504040204" pitchFamily="50" charset="-128"/>
              </a:rPr>
              <a:t>広告 ヘルプ</a:t>
            </a:r>
            <a:r>
              <a:rPr kumimoji="0" lang="en-US" altLang="ja-JP" sz="1400" kern="0">
                <a:solidFill>
                  <a:srgbClr val="000000">
                    <a:lumMod val="65000"/>
                    <a:lumOff val="35000"/>
                  </a:srgbClr>
                </a:solidFill>
                <a:latin typeface="メイリオ" panose="020B0604030504040204" pitchFamily="50" charset="-128"/>
                <a:ea typeface="メイリオ" panose="020B0604030504040204" pitchFamily="50" charset="-128"/>
              </a:rPr>
              <a:t>	</a:t>
            </a:r>
            <a:r>
              <a:rPr kumimoji="0" lang="en-US" altLang="ja-JP" sz="1400" kern="0">
                <a:solidFill>
                  <a:srgbClr val="000000">
                    <a:lumMod val="65000"/>
                    <a:lumOff val="35000"/>
                  </a:srgbClr>
                </a:solidFill>
                <a:latin typeface="メイリオ" panose="020B0604030504040204" pitchFamily="50" charset="-128"/>
                <a:ea typeface="メイリオ" panose="020B0604030504040204" pitchFamily="50" charset="-128"/>
                <a:hlinkClick r:id="rId5"/>
              </a:rPr>
              <a:t>https://ads-help.yahoo-net.jp/</a:t>
            </a:r>
            <a:br>
              <a:rPr kumimoji="0" lang="en-US" altLang="ja-JP" sz="1400" kern="0">
                <a:solidFill>
                  <a:srgbClr val="000000">
                    <a:lumMod val="65000"/>
                    <a:lumOff val="35000"/>
                  </a:srgbClr>
                </a:solidFill>
                <a:latin typeface="メイリオ" panose="020B0604030504040204" pitchFamily="50" charset="-128"/>
                <a:ea typeface="メイリオ" panose="020B0604030504040204" pitchFamily="50" charset="-128"/>
              </a:rPr>
            </a:br>
            <a:r>
              <a:rPr kumimoji="0" lang="en-US" altLang="ja-JP" sz="1400" kern="0">
                <a:solidFill>
                  <a:srgbClr val="000000">
                    <a:lumMod val="65000"/>
                    <a:lumOff val="35000"/>
                  </a:srgbClr>
                </a:solidFill>
                <a:latin typeface="メイリオ" panose="020B0604030504040204" pitchFamily="50" charset="-128"/>
                <a:ea typeface="メイリオ" panose="020B0604030504040204" pitchFamily="50" charset="-128"/>
              </a:rPr>
              <a:t>                                 </a:t>
            </a:r>
            <a:r>
              <a:rPr kumimoji="0" lang="en-US" altLang="ja-JP" sz="1400" kern="0">
                <a:solidFill>
                  <a:srgbClr val="000000">
                    <a:lumMod val="65000"/>
                    <a:lumOff val="35000"/>
                  </a:srgbClr>
                </a:solidFill>
                <a:latin typeface="メイリオ" panose="020B0604030504040204" pitchFamily="50" charset="-128"/>
                <a:ea typeface="メイリオ" panose="020B0604030504040204" pitchFamily="50" charset="-128"/>
                <a:hlinkClick r:id="rId6"/>
              </a:rPr>
              <a:t>https://ads-help.yahoo-net.jp/s/article/H000044533</a:t>
            </a:r>
            <a:endParaRPr kumimoji="0" lang="en-US" altLang="ja-JP" sz="1400" kern="0">
              <a:solidFill>
                <a:srgbClr val="0D0D0D"/>
              </a:solidFill>
              <a:latin typeface="メイリオ" panose="020B0604030504040204" pitchFamily="50" charset="-128"/>
              <a:ea typeface="メイリオ" panose="020B0604030504040204" pitchFamily="50" charset="-128"/>
            </a:endParaRPr>
          </a:p>
          <a:p>
            <a:pPr lvl="1" eaLnBrk="1" fontAlgn="auto" hangingPunct="1">
              <a:lnSpc>
                <a:spcPct val="120000"/>
              </a:lnSpc>
              <a:spcBef>
                <a:spcPts val="0"/>
              </a:spcBef>
              <a:spcAft>
                <a:spcPts val="600"/>
              </a:spcAft>
              <a:defRPr/>
            </a:pPr>
            <a:endParaRPr kumimoji="0" lang="en-US" altLang="ja-JP" sz="1400" kern="0">
              <a:solidFill>
                <a:srgbClr val="0D0D0D"/>
              </a:solidFill>
              <a:latin typeface="メイリオ" panose="020B0604030504040204" pitchFamily="50" charset="-128"/>
              <a:ea typeface="メイリオ" panose="020B0604030504040204" pitchFamily="50" charset="-128"/>
            </a:endParaRPr>
          </a:p>
          <a:p>
            <a:pPr lvl="1" eaLnBrk="1" fontAlgn="auto" hangingPunct="1">
              <a:lnSpc>
                <a:spcPct val="120000"/>
              </a:lnSpc>
              <a:spcBef>
                <a:spcPts val="0"/>
              </a:spcBef>
              <a:spcAft>
                <a:spcPts val="600"/>
              </a:spcAft>
              <a:defRPr/>
            </a:pPr>
            <a:endParaRPr kumimoji="0" lang="en-US" altLang="ja-JP" sz="1400" kern="0">
              <a:solidFill>
                <a:srgbClr val="0D0D0D"/>
              </a:solidFill>
              <a:latin typeface="メイリオ" panose="020B0604030504040204" pitchFamily="50" charset="-128"/>
              <a:ea typeface="メイリオ" panose="020B0604030504040204" pitchFamily="50" charset="-128"/>
            </a:endParaRPr>
          </a:p>
          <a:p>
            <a:pPr lvl="1" eaLnBrk="1" fontAlgn="auto" hangingPunct="1">
              <a:lnSpc>
                <a:spcPct val="120000"/>
              </a:lnSpc>
              <a:spcBef>
                <a:spcPts val="0"/>
              </a:spcBef>
              <a:spcAft>
                <a:spcPts val="600"/>
              </a:spcAft>
              <a:defRPr/>
            </a:pPr>
            <a:r>
              <a:rPr kumimoji="0" lang="en-US" altLang="ja-JP" sz="1400" kern="0">
                <a:solidFill>
                  <a:srgbClr val="0D0D0D"/>
                </a:solidFill>
                <a:latin typeface="メイリオ" panose="020B0604030504040204" pitchFamily="50" charset="-128"/>
                <a:ea typeface="メイリオ" panose="020B0604030504040204" pitchFamily="50" charset="-128"/>
              </a:rPr>
              <a:t>※</a:t>
            </a:r>
            <a:r>
              <a:rPr kumimoji="0" lang="ja-JP" altLang="en-US" sz="1400" kern="0">
                <a:solidFill>
                  <a:srgbClr val="0D0D0D"/>
                </a:solidFill>
                <a:latin typeface="メイリオ" panose="020B0604030504040204" pitchFamily="50" charset="-128"/>
                <a:ea typeface="メイリオ" panose="020B0604030504040204" pitchFamily="50" charset="-128"/>
              </a:rPr>
              <a:t>資料やツールに明示されている場合を除き、表示金額は消費税を含んでおりません。</a:t>
            </a:r>
            <a:endParaRPr kumimoji="0" lang="en-US" altLang="ja-JP" sz="1400" kern="0">
              <a:solidFill>
                <a:srgbClr val="0D0D0D"/>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1907635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A1A2AF-BFFE-9C05-14BA-9B616038F550}"/>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33C28088-887D-2EA9-37A2-54BF49E52460}"/>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p>
        </p:txBody>
      </p:sp>
      <p:pic>
        <p:nvPicPr>
          <p:cNvPr id="7" name="図プレースホルダー 8" descr="アイコン&#10;&#10;自動的に生成された説明">
            <a:extLst>
              <a:ext uri="{FF2B5EF4-FFF2-40B4-BE49-F238E27FC236}">
                <a16:creationId xmlns:a16="http://schemas.microsoft.com/office/drawing/2014/main" id="{041F822F-2EDB-C567-AFA7-5070412F7BA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3" name="テキスト プレースホルダー 1">
            <a:extLst>
              <a:ext uri="{FF2B5EF4-FFF2-40B4-BE49-F238E27FC236}">
                <a16:creationId xmlns:a16="http://schemas.microsoft.com/office/drawing/2014/main" id="{1A5D6781-5978-B78C-DF0F-DFC9C14AB58A}"/>
              </a:ext>
            </a:extLst>
          </p:cNvPr>
          <p:cNvSpPr>
            <a:spLocks noGrp="1"/>
          </p:cNvSpPr>
          <p:nvPr>
            <p:ph type="body" sz="quarter" idx="10"/>
          </p:nvPr>
        </p:nvSpPr>
        <p:spPr>
          <a:xfrm>
            <a:off x="1887808" y="252000"/>
            <a:ext cx="8136904" cy="335028"/>
          </a:xfrm>
        </p:spPr>
        <p:txBody>
          <a:bodyPr/>
          <a:lstStyle/>
          <a:p>
            <a:r>
              <a:rPr lang="ja-JP" altLang="en-US" sz="1600"/>
              <a:t>よくあるお問い合わせ</a:t>
            </a:r>
          </a:p>
        </p:txBody>
      </p:sp>
      <p:sp>
        <p:nvSpPr>
          <p:cNvPr id="3" name="テキスト ボックス 2">
            <a:extLst>
              <a:ext uri="{FF2B5EF4-FFF2-40B4-BE49-F238E27FC236}">
                <a16:creationId xmlns:a16="http://schemas.microsoft.com/office/drawing/2014/main" id="{137D67BC-2F99-54F7-60FB-134977932BB3}"/>
              </a:ext>
            </a:extLst>
          </p:cNvPr>
          <p:cNvSpPr txBox="1"/>
          <p:nvPr/>
        </p:nvSpPr>
        <p:spPr>
          <a:xfrm>
            <a:off x="479425" y="1089025"/>
            <a:ext cx="11233150" cy="918713"/>
          </a:xfrm>
          <a:prstGeom prst="rect">
            <a:avLst/>
          </a:prstGeom>
          <a:noFill/>
        </p:spPr>
        <p:txBody>
          <a:bodyPr wrap="square" lIns="0" tIns="0" rIns="0" bIns="0" rtlCol="0">
            <a:spAutoFit/>
          </a:bodyPr>
          <a:lstStyle/>
          <a:p>
            <a:pPr eaLnBrk="1" fontAlgn="auto" hangingPunct="1">
              <a:lnSpc>
                <a:spcPct val="120000"/>
              </a:lnSpc>
              <a:spcBef>
                <a:spcPts val="0"/>
              </a:spcBef>
              <a:spcAft>
                <a:spcPts val="600"/>
              </a:spcAft>
              <a:defRPr/>
            </a:pPr>
            <a:r>
              <a:rPr kumimoji="0" lang="ja-JP" altLang="en-US" sz="1400" kern="0">
                <a:solidFill>
                  <a:srgbClr val="0D0D0D"/>
                </a:solidFill>
                <a:latin typeface="Meiryo" panose="020B0604030504040204" pitchFamily="34" charset="-128"/>
                <a:ea typeface="Meiryo" panose="020B0604030504040204" pitchFamily="34" charset="-128"/>
              </a:rPr>
              <a:t>よくあるお問い合わせのみ記載しております。ヘルプ、サポート窓口も併せてご利用ください。</a:t>
            </a:r>
            <a:endParaRPr kumimoji="0" lang="en-US" altLang="ja-JP" sz="1400" kern="0">
              <a:solidFill>
                <a:srgbClr val="0D0D0D"/>
              </a:solidFill>
              <a:latin typeface="Meiryo" panose="020B0604030504040204" pitchFamily="34" charset="-128"/>
              <a:ea typeface="Meiryo" panose="020B0604030504040204" pitchFamily="34" charset="-128"/>
            </a:endParaRPr>
          </a:p>
          <a:p>
            <a:pPr marL="742950" lvl="1" indent="-285750" eaLnBrk="1" fontAlgn="auto" hangingPunct="1">
              <a:lnSpc>
                <a:spcPct val="120000"/>
              </a:lnSpc>
              <a:spcBef>
                <a:spcPts val="0"/>
              </a:spcBef>
              <a:spcAft>
                <a:spcPts val="600"/>
              </a:spcAft>
              <a:buFont typeface="Wingdings" panose="05000000000000000000" pitchFamily="2" charset="2"/>
              <a:buChar char="n"/>
              <a:defRPr/>
            </a:pPr>
            <a:r>
              <a:rPr kumimoji="0" lang="en-US" altLang="ja-JP" sz="1400" kern="0">
                <a:solidFill>
                  <a:srgbClr val="0D0D0D"/>
                </a:solidFill>
                <a:latin typeface="Meiryo" panose="020B0604030504040204" pitchFamily="34" charset="-128"/>
                <a:ea typeface="Meiryo" panose="020B0604030504040204" pitchFamily="34" charset="-128"/>
              </a:rPr>
              <a:t>Yahoo!</a:t>
            </a:r>
            <a:r>
              <a:rPr kumimoji="0" lang="ja-JP" altLang="en-US" sz="1400" kern="0">
                <a:solidFill>
                  <a:srgbClr val="0D0D0D"/>
                </a:solidFill>
                <a:latin typeface="Meiryo" panose="020B0604030504040204" pitchFamily="34" charset="-128"/>
                <a:ea typeface="Meiryo" panose="020B0604030504040204" pitchFamily="34" charset="-128"/>
              </a:rPr>
              <a:t>広告 ヘルプ</a:t>
            </a:r>
            <a:r>
              <a:rPr kumimoji="0" lang="en-US" altLang="ja-JP" sz="1400" kern="0">
                <a:solidFill>
                  <a:srgbClr val="0D0D0D"/>
                </a:solidFill>
                <a:latin typeface="Meiryo" panose="020B0604030504040204" pitchFamily="34" charset="-128"/>
                <a:ea typeface="Meiryo" panose="020B0604030504040204" pitchFamily="34" charset="-128"/>
              </a:rPr>
              <a:t>		</a:t>
            </a:r>
            <a:r>
              <a:rPr kumimoji="0" lang="en-US" altLang="ja-JP" sz="1400" kern="0">
                <a:solidFill>
                  <a:srgbClr val="000000">
                    <a:lumMod val="65000"/>
                    <a:lumOff val="35000"/>
                  </a:srgbClr>
                </a:solidFill>
                <a:latin typeface="Meiryo" panose="020B0604030504040204" pitchFamily="34" charset="-128"/>
                <a:ea typeface="Meiryo" panose="020B0604030504040204" pitchFamily="34" charset="-128"/>
                <a:hlinkClick r:id="rId3"/>
              </a:rPr>
              <a:t>https://ads-help.yahoo-net.jp/</a:t>
            </a:r>
            <a:endParaRPr kumimoji="0" lang="en-US" altLang="ja-JP" sz="1400" kern="0">
              <a:solidFill>
                <a:srgbClr val="0D0D0D"/>
              </a:solidFill>
              <a:latin typeface="Meiryo" panose="020B0604030504040204" pitchFamily="34" charset="-128"/>
              <a:ea typeface="Meiryo" panose="020B0604030504040204" pitchFamily="34" charset="-128"/>
            </a:endParaRPr>
          </a:p>
          <a:p>
            <a:pPr marL="742950" lvl="1" indent="-285750" eaLnBrk="1" fontAlgn="auto" hangingPunct="1">
              <a:lnSpc>
                <a:spcPct val="120000"/>
              </a:lnSpc>
              <a:spcBef>
                <a:spcPts val="0"/>
              </a:spcBef>
              <a:spcAft>
                <a:spcPts val="600"/>
              </a:spcAft>
              <a:buFont typeface="Wingdings" panose="05000000000000000000" pitchFamily="2" charset="2"/>
              <a:buChar char="n"/>
              <a:defRPr/>
            </a:pPr>
            <a:r>
              <a:rPr kumimoji="0" lang="en-US" altLang="ja-JP" sz="1400" kern="0">
                <a:solidFill>
                  <a:srgbClr val="0D0D0D"/>
                </a:solidFill>
                <a:latin typeface="Meiryo" panose="020B0604030504040204" pitchFamily="34" charset="-128"/>
                <a:ea typeface="Meiryo" panose="020B0604030504040204" pitchFamily="34" charset="-128"/>
              </a:rPr>
              <a:t>Yahoo!</a:t>
            </a:r>
            <a:r>
              <a:rPr kumimoji="0" lang="ja-JP" altLang="en-US" sz="1400" kern="0">
                <a:solidFill>
                  <a:srgbClr val="0D0D0D"/>
                </a:solidFill>
                <a:latin typeface="Meiryo" panose="020B0604030504040204" pitchFamily="34" charset="-128"/>
                <a:ea typeface="Meiryo" panose="020B0604030504040204" pitchFamily="34" charset="-128"/>
              </a:rPr>
              <a:t>広告 パートナーサポート</a:t>
            </a:r>
            <a:r>
              <a:rPr kumimoji="0" lang="en-US" altLang="ja-JP" sz="1400" kern="0">
                <a:solidFill>
                  <a:srgbClr val="0D0D0D"/>
                </a:solidFill>
                <a:latin typeface="Meiryo" panose="020B0604030504040204" pitchFamily="34" charset="-128"/>
                <a:ea typeface="Meiryo" panose="020B0604030504040204" pitchFamily="34" charset="-128"/>
              </a:rPr>
              <a:t>	</a:t>
            </a:r>
            <a:r>
              <a:rPr kumimoji="0" lang="en-US" altLang="ja-JP" sz="1400" kern="0">
                <a:solidFill>
                  <a:srgbClr val="000000">
                    <a:lumMod val="65000"/>
                    <a:lumOff val="35000"/>
                  </a:srgbClr>
                </a:solidFill>
                <a:latin typeface="Meiryo" panose="020B0604030504040204" pitchFamily="34" charset="-128"/>
                <a:ea typeface="Meiryo" panose="020B0604030504040204" pitchFamily="34" charset="-128"/>
                <a:hlinkClick r:id="rId4"/>
              </a:rPr>
              <a:t>https://portal.yadui.business.yahoo.co.jp/agencyportal/873315/</a:t>
            </a:r>
            <a:endParaRPr kumimoji="0" lang="en-US" altLang="ja-JP" sz="1400" kern="0">
              <a:solidFill>
                <a:srgbClr val="000000">
                  <a:lumMod val="65000"/>
                  <a:lumOff val="35000"/>
                </a:srgbClr>
              </a:solidFill>
              <a:latin typeface="Meiryo" panose="020B0604030504040204" pitchFamily="34" charset="-128"/>
              <a:ea typeface="Meiryo" panose="020B0604030504040204" pitchFamily="34" charset="-128"/>
            </a:endParaRPr>
          </a:p>
        </p:txBody>
      </p:sp>
      <p:graphicFrame>
        <p:nvGraphicFramePr>
          <p:cNvPr id="4" name="表 4">
            <a:extLst>
              <a:ext uri="{FF2B5EF4-FFF2-40B4-BE49-F238E27FC236}">
                <a16:creationId xmlns:a16="http://schemas.microsoft.com/office/drawing/2014/main" id="{D60E8229-3AB4-190C-B0C2-879DB1554445}"/>
              </a:ext>
            </a:extLst>
          </p:cNvPr>
          <p:cNvGraphicFramePr>
            <a:graphicFrameLocks noGrp="1"/>
          </p:cNvGraphicFramePr>
          <p:nvPr/>
        </p:nvGraphicFramePr>
        <p:xfrm>
          <a:off x="479425" y="2567278"/>
          <a:ext cx="11233150" cy="3733800"/>
        </p:xfrm>
        <a:graphic>
          <a:graphicData uri="http://schemas.openxmlformats.org/drawingml/2006/table">
            <a:tbl>
              <a:tblPr firstRow="1" bandRow="1"/>
              <a:tblGrid>
                <a:gridCol w="394530">
                  <a:extLst>
                    <a:ext uri="{9D8B030D-6E8A-4147-A177-3AD203B41FA5}">
                      <a16:colId xmlns:a16="http://schemas.microsoft.com/office/drawing/2014/main" val="4185285779"/>
                    </a:ext>
                  </a:extLst>
                </a:gridCol>
                <a:gridCol w="10838620">
                  <a:extLst>
                    <a:ext uri="{9D8B030D-6E8A-4147-A177-3AD203B41FA5}">
                      <a16:colId xmlns:a16="http://schemas.microsoft.com/office/drawing/2014/main" val="1625250384"/>
                    </a:ext>
                  </a:extLst>
                </a:gridCol>
              </a:tblGrid>
              <a:tr h="370840">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r>
                        <a:rPr kumimoji="1" lang="en-US" altLang="ja-JP" b="1">
                          <a:solidFill>
                            <a:srgbClr val="0D0D0D"/>
                          </a:solidFill>
                          <a:latin typeface="メイリオ" panose="020B0604030504040204" pitchFamily="50" charset="-128"/>
                          <a:ea typeface="メイリオ" panose="020B0604030504040204" pitchFamily="50" charset="-128"/>
                        </a:rPr>
                        <a:t>Q</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r>
                        <a:rPr kumimoji="1" lang="ja-JP" altLang="en-US" sz="1400" b="1">
                          <a:solidFill>
                            <a:srgbClr val="0D0D0D"/>
                          </a:solidFill>
                          <a:latin typeface="メイリオ" panose="020B0604030504040204" pitchFamily="50" charset="-128"/>
                          <a:ea typeface="メイリオ" panose="020B0604030504040204" pitchFamily="50" charset="-128"/>
                        </a:rPr>
                        <a:t>ディスプレイ広告（予約型）の導入事例を教えてください。</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739912571"/>
                  </a:ext>
                </a:extLst>
              </a:tr>
              <a:tr h="37084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en-US" altLang="ja-JP" b="1">
                          <a:solidFill>
                            <a:srgbClr val="0D0D0D"/>
                          </a:solidFill>
                          <a:latin typeface="メイリオ" panose="020B0604030504040204" pitchFamily="50" charset="-128"/>
                          <a:ea typeface="メイリオ" panose="020B0604030504040204" pitchFamily="50" charset="-128"/>
                        </a:rPr>
                        <a:t>A</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12700" cmpd="sng">
                      <a:noFill/>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400">
                          <a:solidFill>
                            <a:srgbClr val="0D0D0D"/>
                          </a:solidFill>
                          <a:latin typeface="メイリオ" panose="020B0604030504040204" pitchFamily="50" charset="-128"/>
                          <a:ea typeface="メイリオ" panose="020B0604030504040204" pitchFamily="50" charset="-128"/>
                        </a:rPr>
                        <a:t>エージェンシーポータルに資料をご用意しております。広告活用のための資料もご用意しておりますのでご確認ください。</a:t>
                      </a:r>
                      <a:endParaRPr kumimoji="1" lang="en-US" altLang="ja-JP" sz="1400">
                        <a:solidFill>
                          <a:srgbClr val="0D0D0D"/>
                        </a:solidFill>
                        <a:latin typeface="メイリオ" panose="020B0604030504040204" pitchFamily="50" charset="-128"/>
                        <a:ea typeface="メイリオ" panose="020B0604030504040204" pitchFamily="50" charset="-128"/>
                      </a:endParaRPr>
                    </a:p>
                    <a:p>
                      <a:pPr marL="285750" indent="-285750">
                        <a:lnSpc>
                          <a:spcPct val="100000"/>
                        </a:lnSpc>
                        <a:buFont typeface="Wingdings" panose="05000000000000000000" pitchFamily="2" charset="2"/>
                        <a:buChar char="n"/>
                      </a:pPr>
                      <a:r>
                        <a:rPr kumimoji="1" lang="ja-JP" altLang="en-US" sz="1400">
                          <a:solidFill>
                            <a:srgbClr val="0D0D0D"/>
                          </a:solidFill>
                          <a:latin typeface="メイリオ" panose="020B0604030504040204" pitchFamily="50" charset="-128"/>
                          <a:ea typeface="+mn-ea"/>
                        </a:rPr>
                        <a:t>ディスプレイ広告（予約型）販促情報一覧</a:t>
                      </a:r>
                      <a:br>
                        <a:rPr kumimoji="1" lang="en-US" altLang="ja-JP" sz="1400">
                          <a:solidFill>
                            <a:srgbClr val="0D0D0D"/>
                          </a:solidFill>
                          <a:latin typeface="メイリオ" panose="020B0604030504040204" pitchFamily="50" charset="-128"/>
                          <a:ea typeface="+mn-ea"/>
                        </a:rPr>
                      </a:br>
                      <a:r>
                        <a:rPr kumimoji="1" lang="en-US" altLang="ja-JP" sz="1400">
                          <a:solidFill>
                            <a:srgbClr val="595959"/>
                          </a:solidFill>
                          <a:latin typeface="メイリオ" panose="020B0604030504040204" pitchFamily="50" charset="-128"/>
                          <a:ea typeface="+mn-ea"/>
                          <a:hlinkClick r:id="rId5"/>
                        </a:rPr>
                        <a:t>https://portal.yadui.business.yahoo.co.jp/agencyportal/30335704/</a:t>
                      </a:r>
                      <a:endParaRPr kumimoji="1" lang="ja-JP" altLang="en-US" sz="1400">
                        <a:solidFill>
                          <a:srgbClr val="0D0D0D"/>
                        </a:solidFill>
                        <a:latin typeface="メイリオ" panose="020B0604030504040204" pitchFamily="50" charset="-128"/>
                        <a:ea typeface="メイリオ" panose="020B0604030504040204" pitchFamily="50" charset="-128"/>
                      </a:endParaRPr>
                    </a:p>
                  </a:txBody>
                  <a:tcPr anchor="ctr">
                    <a:lnL w="12700" cmpd="sng">
                      <a:noFill/>
                    </a:lnL>
                    <a:lnR w="12700" cmpd="sng">
                      <a:noFill/>
                    </a:lnR>
                    <a:lnT w="12700" cmpd="sng">
                      <a:noFill/>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54953531"/>
                  </a:ext>
                </a:extLst>
              </a:tr>
              <a:tr h="37084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en-US" altLang="ja-JP" b="1">
                          <a:solidFill>
                            <a:srgbClr val="0D0D0D"/>
                          </a:solidFill>
                          <a:latin typeface="メイリオ" panose="020B0604030504040204" pitchFamily="50" charset="-128"/>
                          <a:ea typeface="メイリオ" panose="020B0604030504040204" pitchFamily="50" charset="-128"/>
                        </a:rPr>
                        <a:t>Q</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9525" cap="flat" cmpd="sng" algn="ctr">
                      <a:solidFill>
                        <a:srgbClr val="FFFFFF"/>
                      </a:solidFill>
                      <a:prstDash val="solid"/>
                      <a:round/>
                      <a:headEnd type="none" w="med" len="med"/>
                      <a:tailEnd type="none" w="med" len="med"/>
                    </a:lnT>
                    <a:lnB w="38100" cmpd="sng">
                      <a:no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400" b="1">
                          <a:solidFill>
                            <a:srgbClr val="0D0D0D"/>
                          </a:solidFill>
                          <a:latin typeface="メイリオ" panose="020B0604030504040204" pitchFamily="50" charset="-128"/>
                          <a:ea typeface="メイリオ" panose="020B0604030504040204" pitchFamily="50" charset="-128"/>
                        </a:rPr>
                        <a:t>○○という内容の広告は掲載できますか？</a:t>
                      </a:r>
                    </a:p>
                  </a:txBody>
                  <a:tcPr anchor="ctr">
                    <a:lnL w="12700" cmpd="sng">
                      <a:noFill/>
                    </a:lnL>
                    <a:lnR w="12700" cmpd="sng">
                      <a:noFill/>
                    </a:lnR>
                    <a:lnT w="9525" cap="flat" cmpd="sng" algn="ctr">
                      <a:solidFill>
                        <a:srgbClr val="FFFFFF"/>
                      </a:solidFill>
                      <a:prstDash val="solid"/>
                      <a:round/>
                      <a:headEnd type="none" w="med" len="med"/>
                      <a:tailEnd type="none" w="med" len="med"/>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118023675"/>
                  </a:ext>
                </a:extLst>
              </a:tr>
              <a:tr h="37084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en-US" altLang="ja-JP" b="1">
                          <a:solidFill>
                            <a:srgbClr val="0D0D0D"/>
                          </a:solidFill>
                          <a:latin typeface="メイリオ" panose="020B0604030504040204" pitchFamily="50" charset="-128"/>
                          <a:ea typeface="メイリオ" panose="020B0604030504040204" pitchFamily="50" charset="-128"/>
                        </a:rPr>
                        <a:t>A</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12700" cmpd="sng">
                      <a:noFill/>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400">
                          <a:solidFill>
                            <a:srgbClr val="0D0D0D"/>
                          </a:solidFill>
                          <a:latin typeface="メイリオ" panose="020B0604030504040204" pitchFamily="50" charset="-128"/>
                          <a:ea typeface="メイリオ" panose="020B0604030504040204" pitchFamily="50" charset="-128"/>
                        </a:rPr>
                        <a:t>プロモーション内容や広告リンク先も含めて掲載制限、販売制限、広告掲載基準に該当、違反しないかご確認ください。判断に迷う場合は依頼フォームよりご確認ください。</a:t>
                      </a:r>
                      <a:endParaRPr kumimoji="1" lang="en-US" altLang="ja-JP" sz="1400">
                        <a:solidFill>
                          <a:srgbClr val="0D0D0D"/>
                        </a:solidFill>
                        <a:latin typeface="メイリオ" panose="020B0604030504040204" pitchFamily="50" charset="-128"/>
                        <a:ea typeface="メイリオ" panose="020B0604030504040204" pitchFamily="50" charset="-128"/>
                      </a:endParaRPr>
                    </a:p>
                    <a:p>
                      <a:pPr marL="285750" indent="-285750">
                        <a:lnSpc>
                          <a:spcPct val="100000"/>
                        </a:lnSpc>
                        <a:buFont typeface="Wingdings" panose="05000000000000000000" pitchFamily="2" charset="2"/>
                        <a:buChar char="n"/>
                      </a:pPr>
                      <a:r>
                        <a:rPr kumimoji="1" lang="ja-JP" altLang="en-US" sz="1400">
                          <a:solidFill>
                            <a:srgbClr val="0D0D0D"/>
                          </a:solidFill>
                          <a:latin typeface="メイリオ" panose="020B0604030504040204" pitchFamily="50" charset="-128"/>
                          <a:ea typeface="+mn-ea"/>
                        </a:rPr>
                        <a:t>掲載制限カテゴリー確認依頼フォーム</a:t>
                      </a:r>
                      <a:br>
                        <a:rPr kumimoji="1" lang="en-US" altLang="ja-JP" sz="1400">
                          <a:solidFill>
                            <a:srgbClr val="595959"/>
                          </a:solidFill>
                          <a:latin typeface="メイリオ" panose="020B0604030504040204" pitchFamily="50" charset="-128"/>
                          <a:ea typeface="+mn-ea"/>
                        </a:rPr>
                      </a:br>
                      <a:r>
                        <a:rPr kumimoji="1" lang="en-US" altLang="ja-JP" sz="1400">
                          <a:solidFill>
                            <a:srgbClr val="595959"/>
                          </a:solidFill>
                          <a:latin typeface="メイリオ" panose="020B0604030504040204" pitchFamily="50" charset="-128"/>
                          <a:ea typeface="+mn-ea"/>
                          <a:hlinkClick r:id="rId6"/>
                        </a:rPr>
                        <a:t>https://form-business.yahoo.co.jp/claris/enqueteForm?inquiry_type=placement_restrictions</a:t>
                      </a:r>
                      <a:endParaRPr kumimoji="1" lang="en-US" altLang="ja-JP" sz="1400">
                        <a:solidFill>
                          <a:srgbClr val="595959"/>
                        </a:solidFill>
                        <a:latin typeface="メイリオ" panose="020B0604030504040204" pitchFamily="50" charset="-128"/>
                        <a:ea typeface="+mn-ea"/>
                      </a:endParaRPr>
                    </a:p>
                    <a:p>
                      <a:pPr marL="285750" indent="-285750">
                        <a:buFont typeface="Wingdings" panose="05000000000000000000" pitchFamily="2" charset="2"/>
                        <a:buChar char="n"/>
                      </a:pPr>
                      <a:r>
                        <a:rPr kumimoji="1" lang="ja-JP" altLang="en-US" sz="1400">
                          <a:solidFill>
                            <a:srgbClr val="0D0D0D"/>
                          </a:solidFill>
                          <a:latin typeface="メイリオ" panose="020B0604030504040204" pitchFamily="50" charset="-128"/>
                          <a:ea typeface="+mn-ea"/>
                        </a:rPr>
                        <a:t>ディスプレイ広告（予約型） 入稿前審査依頼フォーム</a:t>
                      </a:r>
                      <a:br>
                        <a:rPr kumimoji="1" lang="en-US" altLang="ja-JP" sz="1400">
                          <a:solidFill>
                            <a:srgbClr val="595959"/>
                          </a:solidFill>
                          <a:latin typeface="メイリオ" panose="020B0604030504040204" pitchFamily="50" charset="-128"/>
                          <a:ea typeface="+mn-ea"/>
                        </a:rPr>
                      </a:br>
                      <a:r>
                        <a:rPr kumimoji="1" lang="en-US" altLang="ja-JP" sz="1400">
                          <a:solidFill>
                            <a:srgbClr val="595959"/>
                          </a:solidFill>
                          <a:latin typeface="メイリオ" panose="020B0604030504040204" pitchFamily="50" charset="-128"/>
                          <a:ea typeface="+mn-ea"/>
                          <a:hlinkClick r:id="rId7"/>
                        </a:rPr>
                        <a:t>https://form-business.yahoo.co.jp/claris/enqueteForm?inquiry_type=guaranteed_review</a:t>
                      </a:r>
                      <a:endParaRPr kumimoji="1" lang="ja-JP" altLang="en-US" sz="1400">
                        <a:solidFill>
                          <a:srgbClr val="595959"/>
                        </a:solidFill>
                        <a:latin typeface="メイリオ" panose="020B0604030504040204" pitchFamily="50" charset="-128"/>
                        <a:ea typeface="メイリオ" panose="020B0604030504040204" pitchFamily="50" charset="-128"/>
                      </a:endParaRPr>
                    </a:p>
                  </a:txBody>
                  <a:tcPr anchor="ctr">
                    <a:lnL w="12700" cmpd="sng">
                      <a:noFill/>
                    </a:lnL>
                    <a:lnR w="12700" cmpd="sng">
                      <a:noFill/>
                    </a:lnR>
                    <a:lnT w="12700" cmpd="sng">
                      <a:noFill/>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01573111"/>
                  </a:ext>
                </a:extLst>
              </a:tr>
              <a:tr h="37084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en-US" altLang="ja-JP" b="1">
                          <a:solidFill>
                            <a:srgbClr val="0D0D0D"/>
                          </a:solidFill>
                          <a:latin typeface="メイリオ" panose="020B0604030504040204" pitchFamily="50" charset="-128"/>
                          <a:ea typeface="メイリオ" panose="020B0604030504040204" pitchFamily="50" charset="-128"/>
                        </a:rPr>
                        <a:t>Q</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9525" cap="flat" cmpd="sng" algn="ctr">
                      <a:solidFill>
                        <a:srgbClr val="FFFFFF"/>
                      </a:solidFill>
                      <a:prstDash val="solid"/>
                      <a:round/>
                      <a:headEnd type="none" w="med" len="med"/>
                      <a:tailEnd type="none" w="med" len="med"/>
                    </a:lnT>
                    <a:lnB w="38100" cmpd="sng">
                      <a:no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400" b="1">
                          <a:solidFill>
                            <a:srgbClr val="0D0D0D"/>
                          </a:solidFill>
                          <a:latin typeface="メイリオ" panose="020B0604030504040204" pitchFamily="50" charset="-128"/>
                          <a:ea typeface="メイリオ" panose="020B0604030504040204" pitchFamily="50" charset="-128"/>
                        </a:rPr>
                        <a:t>キャンペーン作成で商品の掲載期間の途中から先の日付が選択できません。</a:t>
                      </a:r>
                    </a:p>
                  </a:txBody>
                  <a:tcPr anchor="ctr">
                    <a:lnL w="12700" cmpd="sng">
                      <a:noFill/>
                    </a:lnL>
                    <a:lnR w="12700" cmpd="sng">
                      <a:noFill/>
                    </a:lnR>
                    <a:lnT w="9525" cap="flat" cmpd="sng" algn="ctr">
                      <a:solidFill>
                        <a:srgbClr val="FFFFFF"/>
                      </a:solidFill>
                      <a:prstDash val="solid"/>
                      <a:round/>
                      <a:headEnd type="none" w="med" len="med"/>
                      <a:tailEnd type="none" w="med" len="med"/>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59265478"/>
                  </a:ext>
                </a:extLst>
              </a:tr>
              <a:tr h="37084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en-US" altLang="ja-JP" b="1">
                          <a:solidFill>
                            <a:srgbClr val="0D0D0D"/>
                          </a:solidFill>
                          <a:latin typeface="メイリオ" panose="020B0604030504040204" pitchFamily="50" charset="-128"/>
                          <a:ea typeface="メイリオ" panose="020B0604030504040204" pitchFamily="50" charset="-128"/>
                        </a:rPr>
                        <a:t>A</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381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400">
                          <a:solidFill>
                            <a:srgbClr val="0D0D0D"/>
                          </a:solidFill>
                          <a:latin typeface="メイリオ" panose="020B0604030504040204" pitchFamily="50" charset="-128"/>
                          <a:ea typeface="メイリオ" panose="020B0604030504040204" pitchFamily="50" charset="-128"/>
                        </a:rPr>
                        <a:t>商品の掲載期間が半年の場合、在庫確認・シミュレーションの実行日から起算して</a:t>
                      </a:r>
                      <a:r>
                        <a:rPr kumimoji="1" lang="en-US" altLang="ja-JP" sz="1400">
                          <a:solidFill>
                            <a:srgbClr val="0D0D0D"/>
                          </a:solidFill>
                          <a:latin typeface="メイリオ" panose="020B0604030504040204" pitchFamily="50" charset="-128"/>
                          <a:ea typeface="メイリオ" panose="020B0604030504040204" pitchFamily="50" charset="-128"/>
                        </a:rPr>
                        <a:t>181</a:t>
                      </a:r>
                      <a:r>
                        <a:rPr kumimoji="1" lang="ja-JP" altLang="en-US" sz="1400">
                          <a:solidFill>
                            <a:srgbClr val="0D0D0D"/>
                          </a:solidFill>
                          <a:latin typeface="メイリオ" panose="020B0604030504040204" pitchFamily="50" charset="-128"/>
                          <a:ea typeface="メイリオ" panose="020B0604030504040204" pitchFamily="50" charset="-128"/>
                        </a:rPr>
                        <a:t>日目以降の日付は指定できず、在庫は確認できません。また、</a:t>
                      </a:r>
                      <a:r>
                        <a:rPr kumimoji="1" lang="en-US" altLang="ja-JP" sz="1400">
                          <a:solidFill>
                            <a:srgbClr val="0D0D0D"/>
                          </a:solidFill>
                          <a:latin typeface="メイリオ" panose="020B0604030504040204" pitchFamily="50" charset="-128"/>
                          <a:ea typeface="メイリオ" panose="020B0604030504040204" pitchFamily="50" charset="-128"/>
                        </a:rPr>
                        <a:t>181</a:t>
                      </a:r>
                      <a:r>
                        <a:rPr kumimoji="1" lang="ja-JP" altLang="en-US" sz="1400">
                          <a:solidFill>
                            <a:srgbClr val="0D0D0D"/>
                          </a:solidFill>
                          <a:latin typeface="メイリオ" panose="020B0604030504040204" pitchFamily="50" charset="-128"/>
                          <a:ea typeface="メイリオ" panose="020B0604030504040204" pitchFamily="50" charset="-128"/>
                        </a:rPr>
                        <a:t>日目以降の予約もできません。在庫確認・シミュレーションと予約のタイミングにご注意ください。</a:t>
                      </a:r>
                    </a:p>
                  </a:txBody>
                  <a:tcPr anchor="ctr">
                    <a:lnL w="12700" cmpd="sng">
                      <a:noFill/>
                    </a:lnL>
                    <a:lnR w="12700" cmpd="sng">
                      <a:noFill/>
                    </a:lnR>
                    <a:lnT w="381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44763252"/>
                  </a:ext>
                </a:extLst>
              </a:tr>
            </a:tbl>
          </a:graphicData>
        </a:graphic>
      </p:graphicFrame>
      <p:cxnSp>
        <p:nvCxnSpPr>
          <p:cNvPr id="5" name="直線コネクタ 4">
            <a:extLst>
              <a:ext uri="{FF2B5EF4-FFF2-40B4-BE49-F238E27FC236}">
                <a16:creationId xmlns:a16="http://schemas.microsoft.com/office/drawing/2014/main" id="{35DBA05C-FB0B-ABF4-2168-45F4DC1D86E2}"/>
              </a:ext>
            </a:extLst>
          </p:cNvPr>
          <p:cNvCxnSpPr/>
          <p:nvPr/>
        </p:nvCxnSpPr>
        <p:spPr>
          <a:xfrm>
            <a:off x="479425" y="3683000"/>
            <a:ext cx="11233150" cy="0"/>
          </a:xfrm>
          <a:prstGeom prst="line">
            <a:avLst/>
          </a:prstGeom>
          <a:noFill/>
          <a:ln w="6350" cap="flat" cmpd="sng" algn="ctr">
            <a:solidFill>
              <a:srgbClr val="00003E">
                <a:alpha val="10196"/>
              </a:srgbClr>
            </a:solidFill>
            <a:prstDash val="solid"/>
            <a:miter lim="800000"/>
            <a:headEnd type="none" w="med" len="med"/>
            <a:tailEnd type="none" w="med" len="med"/>
          </a:ln>
          <a:effectLst/>
        </p:spPr>
      </p:cxnSp>
      <p:cxnSp>
        <p:nvCxnSpPr>
          <p:cNvPr id="8" name="直線コネクタ 7">
            <a:extLst>
              <a:ext uri="{FF2B5EF4-FFF2-40B4-BE49-F238E27FC236}">
                <a16:creationId xmlns:a16="http://schemas.microsoft.com/office/drawing/2014/main" id="{368F32C1-DB10-FF72-231A-E4E821BD1EAF}"/>
              </a:ext>
            </a:extLst>
          </p:cNvPr>
          <p:cNvCxnSpPr/>
          <p:nvPr/>
        </p:nvCxnSpPr>
        <p:spPr>
          <a:xfrm>
            <a:off x="492125" y="5384800"/>
            <a:ext cx="11233150" cy="0"/>
          </a:xfrm>
          <a:prstGeom prst="line">
            <a:avLst/>
          </a:prstGeom>
          <a:noFill/>
          <a:ln w="6350" cap="flat" cmpd="sng" algn="ctr">
            <a:solidFill>
              <a:srgbClr val="00003E">
                <a:alpha val="10196"/>
              </a:srgbClr>
            </a:solidFill>
            <a:prstDash val="solid"/>
            <a:miter lim="800000"/>
            <a:headEnd type="none" w="med" len="med"/>
            <a:tailEnd type="none" w="med" len="med"/>
          </a:ln>
          <a:effectLst/>
        </p:spPr>
      </p:cxnSp>
    </p:spTree>
    <p:extLst>
      <p:ext uri="{BB962C8B-B14F-4D97-AF65-F5344CB8AC3E}">
        <p14:creationId xmlns:p14="http://schemas.microsoft.com/office/powerpoint/2010/main" val="32662546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071016-3AC6-0040-7787-C77AF67D8B09}"/>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B81D4E0D-DA7C-3633-E2AC-4823559E263F}"/>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B911397D-6936-624B-F04F-3130E370956A}"/>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3" name="テキスト プレースホルダー 1">
            <a:extLst>
              <a:ext uri="{FF2B5EF4-FFF2-40B4-BE49-F238E27FC236}">
                <a16:creationId xmlns:a16="http://schemas.microsoft.com/office/drawing/2014/main" id="{DC3AFE3D-4DCD-6446-68E0-D73B773B5BB9}"/>
              </a:ext>
            </a:extLst>
          </p:cNvPr>
          <p:cNvSpPr>
            <a:spLocks noGrp="1"/>
          </p:cNvSpPr>
          <p:nvPr>
            <p:ph type="body" sz="quarter" idx="10"/>
          </p:nvPr>
        </p:nvSpPr>
        <p:spPr>
          <a:xfrm>
            <a:off x="1887808" y="252000"/>
            <a:ext cx="8136904" cy="335028"/>
          </a:xfrm>
        </p:spPr>
        <p:txBody>
          <a:bodyPr/>
          <a:lstStyle/>
          <a:p>
            <a:r>
              <a:rPr lang="ja-JP" altLang="en-US" sz="1600" dirty="0">
                <a:solidFill>
                  <a:srgbClr val="000048"/>
                </a:solidFill>
              </a:rPr>
              <a:t>更新履歴</a:t>
            </a:r>
          </a:p>
        </p:txBody>
      </p:sp>
      <p:graphicFrame>
        <p:nvGraphicFramePr>
          <p:cNvPr id="4" name="表 3">
            <a:extLst>
              <a:ext uri="{FF2B5EF4-FFF2-40B4-BE49-F238E27FC236}">
                <a16:creationId xmlns:a16="http://schemas.microsoft.com/office/drawing/2014/main" id="{63637CFA-A944-DA5D-07C1-9045939B8B97}"/>
              </a:ext>
            </a:extLst>
          </p:cNvPr>
          <p:cNvGraphicFramePr>
            <a:graphicFrameLocks noGrp="1"/>
          </p:cNvGraphicFramePr>
          <p:nvPr>
            <p:extLst>
              <p:ext uri="{D42A27DB-BD31-4B8C-83A1-F6EECF244321}">
                <p14:modId xmlns:p14="http://schemas.microsoft.com/office/powerpoint/2010/main" val="3777927879"/>
              </p:ext>
            </p:extLst>
          </p:nvPr>
        </p:nvGraphicFramePr>
        <p:xfrm>
          <a:off x="479424" y="1012737"/>
          <a:ext cx="10706736" cy="1930400"/>
        </p:xfrm>
        <a:graphic>
          <a:graphicData uri="http://schemas.openxmlformats.org/drawingml/2006/table">
            <a:tbl>
              <a:tblPr firstRow="1" bandRow="1">
                <a:tableStyleId>{5C22544A-7EE6-4342-B048-85BDC9FD1C3A}</a:tableStyleId>
              </a:tblPr>
              <a:tblGrid>
                <a:gridCol w="1379856">
                  <a:extLst>
                    <a:ext uri="{9D8B030D-6E8A-4147-A177-3AD203B41FA5}">
                      <a16:colId xmlns:a16="http://schemas.microsoft.com/office/drawing/2014/main" val="1132041642"/>
                    </a:ext>
                  </a:extLst>
                </a:gridCol>
                <a:gridCol w="9326880">
                  <a:extLst>
                    <a:ext uri="{9D8B030D-6E8A-4147-A177-3AD203B41FA5}">
                      <a16:colId xmlns:a16="http://schemas.microsoft.com/office/drawing/2014/main" val="2416158403"/>
                    </a:ext>
                  </a:extLst>
                </a:gridCol>
              </a:tblGrid>
              <a:tr h="370840">
                <a:tc>
                  <a:txBody>
                    <a:bodyPr/>
                    <a:lstStyle/>
                    <a:p>
                      <a:r>
                        <a:rPr kumimoji="1" lang="ja-JP" altLang="en-US" sz="1200" dirty="0"/>
                        <a:t>更新日</a:t>
                      </a:r>
                    </a:p>
                  </a:txBody>
                  <a:tcPr>
                    <a:solidFill>
                      <a:srgbClr val="000048"/>
                    </a:solidFill>
                  </a:tcPr>
                </a:tc>
                <a:tc>
                  <a:txBody>
                    <a:bodyPr/>
                    <a:lstStyle/>
                    <a:p>
                      <a:r>
                        <a:rPr kumimoji="1" lang="ja-JP" altLang="en-US" sz="1200" dirty="0"/>
                        <a:t>内容</a:t>
                      </a:r>
                    </a:p>
                  </a:txBody>
                  <a:tcPr>
                    <a:solidFill>
                      <a:srgbClr val="000048"/>
                    </a:solidFill>
                  </a:tcPr>
                </a:tc>
                <a:extLst>
                  <a:ext uri="{0D108BD9-81ED-4DB2-BD59-A6C34878D82A}">
                    <a16:rowId xmlns:a16="http://schemas.microsoft.com/office/drawing/2014/main" val="796058169"/>
                  </a:ext>
                </a:extLst>
              </a:tr>
              <a:tr h="370840">
                <a:tc>
                  <a:txBody>
                    <a:bodyPr/>
                    <a:lstStyle/>
                    <a:p>
                      <a:r>
                        <a:rPr kumimoji="0" lang="en-US" altLang="ja-JP" sz="1200" kern="0" dirty="0">
                          <a:solidFill>
                            <a:srgbClr val="0D0D0D"/>
                          </a:solidFill>
                          <a:latin typeface="Meiryo" panose="020B0604030504040204" pitchFamily="34" charset="-128"/>
                          <a:ea typeface="Meiryo" panose="020B0604030504040204" pitchFamily="34" charset="-128"/>
                        </a:rPr>
                        <a:t>2026/2/26</a:t>
                      </a:r>
                      <a:endParaRPr kumimoji="1" lang="ja-JP" altLang="en-US" sz="1200" dirty="0"/>
                    </a:p>
                  </a:txBody>
                  <a:tcPr>
                    <a:solidFill>
                      <a:srgbClr val="000048">
                        <a:alpha val="9804"/>
                      </a:srgbClr>
                    </a:solidFill>
                  </a:tcPr>
                </a:tc>
                <a:tc>
                  <a:txBody>
                    <a:bodyPr/>
                    <a:lstStyle/>
                    <a:p>
                      <a:pPr eaLnBrk="1" fontAlgn="auto" hangingPunct="1">
                        <a:lnSpc>
                          <a:spcPct val="120000"/>
                        </a:lnSpc>
                        <a:spcBef>
                          <a:spcPts val="0"/>
                        </a:spcBef>
                        <a:spcAft>
                          <a:spcPts val="600"/>
                        </a:spcAft>
                        <a:defRPr/>
                      </a:pPr>
                      <a:r>
                        <a:rPr kumimoji="0" lang="ja-JP" altLang="en-US" sz="1200" kern="0" dirty="0">
                          <a:solidFill>
                            <a:srgbClr val="0D0D0D"/>
                          </a:solidFill>
                          <a:latin typeface="Meiryo" panose="020B0604030504040204" pitchFamily="34" charset="-128"/>
                          <a:ea typeface="Meiryo" panose="020B0604030504040204" pitchFamily="34" charset="-128"/>
                        </a:rPr>
                        <a:t>名称を変更しました</a:t>
                      </a:r>
                    </a:p>
                    <a:p>
                      <a:pPr eaLnBrk="1" fontAlgn="auto" hangingPunct="1">
                        <a:lnSpc>
                          <a:spcPct val="120000"/>
                        </a:lnSpc>
                        <a:spcBef>
                          <a:spcPts val="0"/>
                        </a:spcBef>
                        <a:spcAft>
                          <a:spcPts val="600"/>
                        </a:spcAft>
                        <a:defRPr/>
                      </a:pPr>
                      <a:r>
                        <a:rPr kumimoji="0" lang="ja-JP" altLang="en-US" sz="1200" kern="0" dirty="0">
                          <a:solidFill>
                            <a:srgbClr val="0D0D0D"/>
                          </a:solidFill>
                          <a:latin typeface="Meiryo" panose="020B0604030504040204" pitchFamily="34" charset="-128"/>
                          <a:ea typeface="Meiryo" panose="020B0604030504040204" pitchFamily="34" charset="-128"/>
                        </a:rPr>
                        <a:t>オーディエンスリスト　ヤフー提供</a:t>
                      </a:r>
                    </a:p>
                    <a:p>
                      <a:pPr eaLnBrk="1" fontAlgn="auto" hangingPunct="1">
                        <a:lnSpc>
                          <a:spcPct val="120000"/>
                        </a:lnSpc>
                        <a:spcBef>
                          <a:spcPts val="0"/>
                        </a:spcBef>
                        <a:spcAft>
                          <a:spcPts val="600"/>
                        </a:spcAft>
                        <a:defRPr/>
                      </a:pPr>
                      <a:r>
                        <a:rPr kumimoji="0" lang="ja-JP" altLang="en-US" sz="1200" kern="0" dirty="0">
                          <a:solidFill>
                            <a:srgbClr val="0D0D0D"/>
                          </a:solidFill>
                          <a:latin typeface="Meiryo" panose="020B0604030504040204" pitchFamily="34" charset="-128"/>
                          <a:ea typeface="Meiryo" panose="020B0604030504040204" pitchFamily="34" charset="-128"/>
                        </a:rPr>
                        <a:t>↓</a:t>
                      </a:r>
                    </a:p>
                    <a:p>
                      <a:pPr eaLnBrk="1" fontAlgn="auto" hangingPunct="1">
                        <a:lnSpc>
                          <a:spcPct val="120000"/>
                        </a:lnSpc>
                        <a:spcBef>
                          <a:spcPts val="0"/>
                        </a:spcBef>
                        <a:spcAft>
                          <a:spcPts val="600"/>
                        </a:spcAft>
                        <a:defRPr/>
                      </a:pPr>
                      <a:r>
                        <a:rPr kumimoji="0" lang="ja-JP" altLang="en-US" sz="1200" kern="0" dirty="0">
                          <a:solidFill>
                            <a:srgbClr val="0D0D0D"/>
                          </a:solidFill>
                          <a:latin typeface="Meiryo" panose="020B0604030504040204" pitchFamily="34" charset="-128"/>
                          <a:ea typeface="Meiryo" panose="020B0604030504040204" pitchFamily="34" charset="-128"/>
                        </a:rPr>
                        <a:t>オーディエンスリスト「</a:t>
                      </a:r>
                      <a:r>
                        <a:rPr kumimoji="0" lang="en-US" altLang="ja-JP" sz="1200" kern="0" dirty="0">
                          <a:solidFill>
                            <a:srgbClr val="0D0D0D"/>
                          </a:solidFill>
                          <a:latin typeface="Meiryo" panose="020B0604030504040204" pitchFamily="34" charset="-128"/>
                          <a:ea typeface="Meiryo" panose="020B0604030504040204" pitchFamily="34" charset="-128"/>
                        </a:rPr>
                        <a:t>LINE</a:t>
                      </a:r>
                      <a:r>
                        <a:rPr kumimoji="0" lang="ja-JP" altLang="en-US" sz="1200" kern="0" dirty="0">
                          <a:solidFill>
                            <a:srgbClr val="0D0D0D"/>
                          </a:solidFill>
                          <a:latin typeface="Meiryo" panose="020B0604030504040204" pitchFamily="34" charset="-128"/>
                          <a:ea typeface="Meiryo" panose="020B0604030504040204" pitchFamily="34" charset="-128"/>
                        </a:rPr>
                        <a:t>ヤフー提供（共通オーディエンス）」　</a:t>
                      </a:r>
                      <a:endParaRPr kumimoji="1" lang="ja-JP" altLang="en-US" sz="1200" dirty="0"/>
                    </a:p>
                  </a:txBody>
                  <a:tcPr>
                    <a:solidFill>
                      <a:srgbClr val="000048">
                        <a:alpha val="9804"/>
                      </a:srgbClr>
                    </a:solidFill>
                  </a:tcPr>
                </a:tc>
                <a:extLst>
                  <a:ext uri="{0D108BD9-81ED-4DB2-BD59-A6C34878D82A}">
                    <a16:rowId xmlns:a16="http://schemas.microsoft.com/office/drawing/2014/main" val="386529487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kern="0" dirty="0">
                          <a:solidFill>
                            <a:srgbClr val="0D0D0D"/>
                          </a:solidFill>
                          <a:latin typeface="Meiryo" panose="020B0604030504040204" pitchFamily="34" charset="-128"/>
                          <a:ea typeface="Meiryo" panose="020B0604030504040204" pitchFamily="34" charset="-128"/>
                        </a:rPr>
                        <a:t>2026/2/27</a:t>
                      </a:r>
                      <a:endParaRPr kumimoji="1" lang="ja-JP" altLang="en-US" sz="1200" dirty="0"/>
                    </a:p>
                  </a:txBody>
                  <a:tcPr>
                    <a:solidFill>
                      <a:srgbClr val="000048">
                        <a:alpha val="9804"/>
                      </a:srgbClr>
                    </a:solidFill>
                  </a:tcPr>
                </a:tc>
                <a:tc>
                  <a:txBody>
                    <a:bodyPr/>
                    <a:lstStyle/>
                    <a:p>
                      <a:pPr eaLnBrk="1" fontAlgn="auto" hangingPunct="1">
                        <a:lnSpc>
                          <a:spcPct val="120000"/>
                        </a:lnSpc>
                        <a:spcBef>
                          <a:spcPts val="0"/>
                        </a:spcBef>
                        <a:spcAft>
                          <a:spcPts val="600"/>
                        </a:spcAft>
                        <a:defRPr/>
                      </a:pPr>
                      <a:r>
                        <a:rPr lang="en-US" altLang="ja-JP" sz="1200" dirty="0"/>
                        <a:t>P5</a:t>
                      </a:r>
                      <a:r>
                        <a:rPr lang="ja-JP" altLang="en-US" sz="1200" dirty="0"/>
                        <a:t>　在庫確認について追記しました</a:t>
                      </a:r>
                      <a:endParaRPr kumimoji="1" lang="ja-JP" altLang="en-US" sz="1200" dirty="0"/>
                    </a:p>
                  </a:txBody>
                  <a:tcPr>
                    <a:solidFill>
                      <a:srgbClr val="000048">
                        <a:alpha val="9804"/>
                      </a:srgbClr>
                    </a:solidFill>
                  </a:tcPr>
                </a:tc>
                <a:extLst>
                  <a:ext uri="{0D108BD9-81ED-4DB2-BD59-A6C34878D82A}">
                    <a16:rowId xmlns:a16="http://schemas.microsoft.com/office/drawing/2014/main" val="1426764279"/>
                  </a:ext>
                </a:extLst>
              </a:tr>
            </a:tbl>
          </a:graphicData>
        </a:graphic>
      </p:graphicFrame>
    </p:spTree>
    <p:extLst>
      <p:ext uri="{BB962C8B-B14F-4D97-AF65-F5344CB8AC3E}">
        <p14:creationId xmlns:p14="http://schemas.microsoft.com/office/powerpoint/2010/main" val="11854937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03187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プレースホルダー 10">
            <a:extLst>
              <a:ext uri="{FF2B5EF4-FFF2-40B4-BE49-F238E27FC236}">
                <a16:creationId xmlns:a16="http://schemas.microsoft.com/office/drawing/2014/main" id="{83FBD00F-77AA-93C7-31A2-FA74AFB2399E}"/>
              </a:ext>
            </a:extLst>
          </p:cNvPr>
          <p:cNvPicPr>
            <a:picLocks noGrp="1" noChangeAspect="1"/>
          </p:cNvPicPr>
          <p:nvPr>
            <p:ph type="pic" sz="quarter" idx="15"/>
          </p:nvPr>
        </p:nvPicPr>
        <p:blipFill>
          <a:blip r:embed="rId2"/>
          <a:srcRect t="137" b="137"/>
          <a:stretch/>
        </p:blipFill>
        <p:spPr>
          <a:solidFill>
            <a:srgbClr val="FFFFFF"/>
          </a:solidFill>
        </p:spPr>
      </p:pic>
      <p:sp>
        <p:nvSpPr>
          <p:cNvPr id="3" name="テキスト プレースホルダー 2">
            <a:extLst>
              <a:ext uri="{FF2B5EF4-FFF2-40B4-BE49-F238E27FC236}">
                <a16:creationId xmlns:a16="http://schemas.microsoft.com/office/drawing/2014/main" id="{24A29292-73BA-9A2F-5F05-E36BF8F774FB}"/>
              </a:ext>
            </a:extLst>
          </p:cNvPr>
          <p:cNvSpPr>
            <a:spLocks noGrp="1"/>
          </p:cNvSpPr>
          <p:nvPr>
            <p:ph type="body" sz="quarter" idx="19"/>
          </p:nvPr>
        </p:nvSpPr>
        <p:spPr/>
        <p:txBody>
          <a:bodyPr/>
          <a:lstStyle/>
          <a:p>
            <a:r>
              <a:rPr lang="ja-JP" altLang="en-US"/>
              <a:t>概要</a:t>
            </a:r>
            <a:endParaRPr kumimoji="1" lang="ja-JP" altLang="en-US"/>
          </a:p>
        </p:txBody>
      </p:sp>
      <p:sp>
        <p:nvSpPr>
          <p:cNvPr id="8" name="テキスト プレースホルダー 7">
            <a:extLst>
              <a:ext uri="{FF2B5EF4-FFF2-40B4-BE49-F238E27FC236}">
                <a16:creationId xmlns:a16="http://schemas.microsoft.com/office/drawing/2014/main" id="{E674F640-62D4-F9A0-1F1C-08F19ECDCC0B}"/>
              </a:ext>
            </a:extLst>
          </p:cNvPr>
          <p:cNvSpPr>
            <a:spLocks noGrp="1"/>
          </p:cNvSpPr>
          <p:nvPr>
            <p:ph type="body" sz="quarter" idx="20"/>
          </p:nvPr>
        </p:nvSpPr>
        <p:spPr/>
        <p:txBody>
          <a:bodyPr/>
          <a:lstStyle/>
          <a:p>
            <a:r>
              <a:rPr lang="en-US" altLang="ja-JP"/>
              <a:t>01</a:t>
            </a:r>
            <a:endParaRPr lang="ja-JP" altLang="en-US"/>
          </a:p>
        </p:txBody>
      </p:sp>
    </p:spTree>
    <p:extLst>
      <p:ext uri="{BB962C8B-B14F-4D97-AF65-F5344CB8AC3E}">
        <p14:creationId xmlns:p14="http://schemas.microsoft.com/office/powerpoint/2010/main" val="1528249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04871123-58EC-38C7-510E-1AE2E9D4739B}"/>
              </a:ext>
            </a:extLst>
          </p:cNvPr>
          <p:cNvSpPr>
            <a:spLocks noGrp="1"/>
          </p:cNvSpPr>
          <p:nvPr>
            <p:ph type="body" sz="quarter" idx="10"/>
          </p:nvPr>
        </p:nvSpPr>
        <p:spPr/>
        <p:txBody>
          <a:bodyPr/>
          <a:lstStyle/>
          <a:p>
            <a:pPr>
              <a:defRPr/>
            </a:pPr>
            <a:r>
              <a:rPr lang="ja-JP" altLang="en-US">
                <a:solidFill>
                  <a:srgbClr val="000048"/>
                </a:solidFill>
              </a:rPr>
              <a:t>この資料について</a:t>
            </a:r>
          </a:p>
        </p:txBody>
      </p:sp>
      <p:sp>
        <p:nvSpPr>
          <p:cNvPr id="6" name="テキスト プレースホルダー 5">
            <a:extLst>
              <a:ext uri="{FF2B5EF4-FFF2-40B4-BE49-F238E27FC236}">
                <a16:creationId xmlns:a16="http://schemas.microsoft.com/office/drawing/2014/main" id="{E42F28FB-EB91-1ECF-3548-F0E5DE789368}"/>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9A74C0EE-3031-5F64-7DD4-9AD8C76FF11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1" name="テキスト ボックス 10">
            <a:extLst>
              <a:ext uri="{FF2B5EF4-FFF2-40B4-BE49-F238E27FC236}">
                <a16:creationId xmlns:a16="http://schemas.microsoft.com/office/drawing/2014/main" id="{79A1CD67-5D6B-755C-2AAF-C99D7D598077}"/>
              </a:ext>
            </a:extLst>
          </p:cNvPr>
          <p:cNvSpPr txBox="1"/>
          <p:nvPr/>
        </p:nvSpPr>
        <p:spPr>
          <a:xfrm>
            <a:off x="557172" y="1063276"/>
            <a:ext cx="10798175" cy="621709"/>
          </a:xfrm>
          <a:prstGeom prst="rect">
            <a:avLst/>
          </a:prstGeom>
          <a:noFill/>
        </p:spPr>
        <p:txBody>
          <a:bodyPr wrap="square" lIns="0" tIns="0" rIns="0" bIns="0" rtlCol="0">
            <a:spAutoFit/>
          </a:bodyPr>
          <a:lstStyle/>
          <a:p>
            <a:pPr>
              <a:lnSpc>
                <a:spcPct val="130000"/>
              </a:lnSpc>
              <a:defRPr/>
            </a:pPr>
            <a:r>
              <a:rPr lang="ja-JP" altLang="en-US" sz="1600" dirty="0">
                <a:solidFill>
                  <a:srgbClr val="0D0D0D"/>
                </a:solidFill>
                <a:latin typeface="Meiryo" panose="020B0604030504040204" pitchFamily="34" charset="-128"/>
              </a:rPr>
              <a:t>本資料は</a:t>
            </a:r>
            <a:r>
              <a:rPr lang="en-US" altLang="ja-JP" sz="1600" dirty="0">
                <a:solidFill>
                  <a:srgbClr val="0D0D0D"/>
                </a:solidFill>
                <a:latin typeface="Meiryo" panose="020B0604030504040204" pitchFamily="34" charset="-128"/>
              </a:rPr>
              <a:t>Yahoo! JAPAN</a:t>
            </a:r>
            <a:r>
              <a:rPr lang="ja-JP" altLang="en-US" sz="1600" dirty="0">
                <a:solidFill>
                  <a:srgbClr val="0D0D0D"/>
                </a:solidFill>
                <a:latin typeface="Meiryo" panose="020B0604030504040204" pitchFamily="34" charset="-128"/>
              </a:rPr>
              <a:t>トップページ　</a:t>
            </a:r>
            <a:r>
              <a:rPr lang="ja-JP" altLang="en-US" sz="1600" dirty="0"/>
              <a:t>ブランドパネル　スクエア</a:t>
            </a:r>
            <a:r>
              <a:rPr lang="ja-JP" altLang="en-US" sz="1600" dirty="0">
                <a:solidFill>
                  <a:srgbClr val="0D0D0D"/>
                </a:solidFill>
                <a:latin typeface="Meiryo" panose="020B0604030504040204" pitchFamily="34" charset="-128"/>
              </a:rPr>
              <a:t>のセールスシートです。</a:t>
            </a:r>
            <a:endParaRPr lang="en-US" altLang="ja-JP" sz="1600" dirty="0">
              <a:solidFill>
                <a:srgbClr val="0D0D0D"/>
              </a:solidFill>
              <a:latin typeface="Meiryo" panose="020B0604030504040204" pitchFamily="34" charset="-128"/>
            </a:endParaRPr>
          </a:p>
          <a:p>
            <a:pPr>
              <a:lnSpc>
                <a:spcPct val="130000"/>
              </a:lnSpc>
              <a:defRPr/>
            </a:pPr>
            <a:r>
              <a:rPr lang="ja-JP" altLang="en-US" sz="1600" dirty="0">
                <a:solidFill>
                  <a:srgbClr val="0D0D0D"/>
                </a:solidFill>
                <a:latin typeface="Meiryo" panose="020B0604030504040204" pitchFamily="34" charset="-128"/>
              </a:rPr>
              <a:t>その他商品のセールスシートや販促資料は下記をご覧ください</a:t>
            </a:r>
            <a:endParaRPr lang="en-US" altLang="ja-JP" sz="1600" dirty="0">
              <a:solidFill>
                <a:srgbClr val="0D0D0D"/>
              </a:solidFill>
              <a:latin typeface="Meiryo" panose="020B0604030504040204" pitchFamily="34" charset="-128"/>
            </a:endParaRPr>
          </a:p>
        </p:txBody>
      </p:sp>
      <p:graphicFrame>
        <p:nvGraphicFramePr>
          <p:cNvPr id="12" name="表 4">
            <a:extLst>
              <a:ext uri="{FF2B5EF4-FFF2-40B4-BE49-F238E27FC236}">
                <a16:creationId xmlns:a16="http://schemas.microsoft.com/office/drawing/2014/main" id="{87590230-9C79-E079-1462-616F37DD62D0}"/>
              </a:ext>
            </a:extLst>
          </p:cNvPr>
          <p:cNvGraphicFramePr>
            <a:graphicFrameLocks noGrp="1"/>
          </p:cNvGraphicFramePr>
          <p:nvPr>
            <p:extLst>
              <p:ext uri="{D42A27DB-BD31-4B8C-83A1-F6EECF244321}">
                <p14:modId xmlns:p14="http://schemas.microsoft.com/office/powerpoint/2010/main" val="2555004354"/>
              </p:ext>
            </p:extLst>
          </p:nvPr>
        </p:nvGraphicFramePr>
        <p:xfrm>
          <a:off x="435538" y="1846596"/>
          <a:ext cx="11320923" cy="3520546"/>
        </p:xfrm>
        <a:graphic>
          <a:graphicData uri="http://schemas.openxmlformats.org/drawingml/2006/table">
            <a:tbl>
              <a:tblPr/>
              <a:tblGrid>
                <a:gridCol w="5012444">
                  <a:extLst>
                    <a:ext uri="{9D8B030D-6E8A-4147-A177-3AD203B41FA5}">
                      <a16:colId xmlns:a16="http://schemas.microsoft.com/office/drawing/2014/main" val="606051176"/>
                    </a:ext>
                  </a:extLst>
                </a:gridCol>
                <a:gridCol w="6308479">
                  <a:extLst>
                    <a:ext uri="{9D8B030D-6E8A-4147-A177-3AD203B41FA5}">
                      <a16:colId xmlns:a16="http://schemas.microsoft.com/office/drawing/2014/main" val="687840856"/>
                    </a:ext>
                  </a:extLst>
                </a:gridCol>
              </a:tblGrid>
              <a:tr h="505692">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a:r>
                        <a:rPr kumimoji="1" lang="ja-JP" altLang="en-US" sz="1000" b="1" i="0">
                          <a:solidFill>
                            <a:schemeClr val="bg1"/>
                          </a:solidFill>
                          <a:latin typeface="Meiryo" panose="020B0604030504040204" pitchFamily="34" charset="-128"/>
                          <a:ea typeface="Meiryo" panose="020B0604030504040204" pitchFamily="34" charset="-128"/>
                        </a:rPr>
                        <a:t>ドキュメント</a:t>
                      </a: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a:r>
                        <a:rPr kumimoji="1" lang="en-US" altLang="ja-JP" sz="1000" b="1" i="0">
                          <a:solidFill>
                            <a:schemeClr val="bg1"/>
                          </a:solidFill>
                          <a:latin typeface="Meiryo" panose="020B0604030504040204" pitchFamily="34" charset="-128"/>
                          <a:ea typeface="Meiryo" panose="020B0604030504040204" pitchFamily="34" charset="-128"/>
                        </a:rPr>
                        <a:t>URL</a:t>
                      </a:r>
                      <a:endParaRPr kumimoji="1" lang="ja-JP" altLang="en-US" sz="1000" b="1" i="0">
                        <a:solidFill>
                          <a:schemeClr val="bg1"/>
                        </a:solidFill>
                        <a:latin typeface="Meiryo" panose="020B0604030504040204" pitchFamily="34" charset="-128"/>
                        <a:ea typeface="Meiryo" panose="020B0604030504040204" pitchFamily="34" charset="-128"/>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1317350027"/>
                  </a:ext>
                </a:extLst>
              </a:tr>
              <a:tr h="50459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LINE</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ヤフー広告 ディスプレイ広告（予約型）　</a:t>
                      </a:r>
                      <a:endPar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Yahoo! JAPAN</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トップページ　ブランドパネル　スクエア　</a:t>
                      </a:r>
                      <a:r>
                        <a:rPr kumimoji="1" lang="ja-JP" altLang="en-US" sz="1000" b="1" i="0" dirty="0">
                          <a:solidFill>
                            <a:srgbClr val="0D0D0D"/>
                          </a:solidFill>
                          <a:latin typeface="Meiryo" panose="020B0604030504040204" pitchFamily="34" charset="-128"/>
                          <a:ea typeface="Meiryo" panose="020B0604030504040204" pitchFamily="34" charset="-128"/>
                        </a:rPr>
                        <a:t>セールスシート</a:t>
                      </a: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000" b="1" i="0">
                          <a:solidFill>
                            <a:srgbClr val="0D0D0D"/>
                          </a:solidFill>
                          <a:latin typeface="Meiryo" panose="020B0604030504040204" pitchFamily="34" charset="-128"/>
                          <a:ea typeface="Meiryo" panose="020B0604030504040204" pitchFamily="34" charset="-128"/>
                        </a:rPr>
                        <a:t>こちらの資料</a:t>
                      </a: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021320354"/>
                  </a:ext>
                </a:extLst>
              </a:tr>
              <a:tr h="50459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LINE</a:t>
                      </a:r>
                      <a:r>
                        <a:rPr kumimoji="1" lang="ja-JP" altLang="en-US" sz="10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ヤフー広告 ディスプレイ広告（予約型）　</a:t>
                      </a:r>
                      <a:endParaRPr kumimoji="1" lang="en-US" altLang="ja-JP" sz="10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00" b="1" i="0">
                          <a:solidFill>
                            <a:srgbClr val="0D0D0D"/>
                          </a:solidFill>
                          <a:latin typeface="Meiryo" panose="020B0604030504040204" pitchFamily="34" charset="-128"/>
                          <a:ea typeface="Meiryo" panose="020B0604030504040204" pitchFamily="34" charset="-128"/>
                        </a:rPr>
                        <a:t>その他商品セールスシート一覧</a:t>
                      </a:r>
                      <a:endParaRPr kumimoji="1" lang="en-US" altLang="ja-JP" sz="10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en-US" altLang="ja-JP" sz="1000" b="0" i="0">
                          <a:solidFill>
                            <a:srgbClr val="002AFF"/>
                          </a:solidFill>
                          <a:latin typeface="Meiryo" panose="020B0604030504040204" pitchFamily="34" charset="-128"/>
                          <a:ea typeface="Meiryo" panose="020B0604030504040204" pitchFamily="34" charset="-128"/>
                          <a:hlinkClick r:id="rId3">
                            <a:extLst>
                              <a:ext uri="{A12FA001-AC4F-418D-AE19-62706E023703}">
                                <ahyp:hlinkClr xmlns:ahyp="http://schemas.microsoft.com/office/drawing/2018/hyperlinkcolor" val="tx"/>
                              </a:ext>
                            </a:extLst>
                          </a:hlinkClick>
                        </a:rPr>
                        <a:t>https://portal.yadui.business.yahoo.co.jp/agencyportal/873240/</a:t>
                      </a:r>
                      <a:r>
                        <a:rPr kumimoji="1" lang="en-US" altLang="ja-JP" sz="1000" b="0" i="0">
                          <a:solidFill>
                            <a:srgbClr val="002AFF"/>
                          </a:solidFill>
                          <a:latin typeface="Meiryo" panose="020B0604030504040204" pitchFamily="34" charset="-128"/>
                          <a:ea typeface="Meiryo" panose="020B0604030504040204" pitchFamily="34" charset="-128"/>
                        </a:rPr>
                        <a:t> </a:t>
                      </a:r>
                      <a:r>
                        <a:rPr kumimoji="1" lang="ja-JP" altLang="en-US" sz="1000" b="0" i="0">
                          <a:solidFill>
                            <a:schemeClr val="tx1">
                              <a:lumMod val="95000"/>
                              <a:lumOff val="5000"/>
                            </a:schemeClr>
                          </a:solidFill>
                          <a:latin typeface="Meiryo" panose="020B0604030504040204" pitchFamily="34" charset="-128"/>
                          <a:ea typeface="Meiryo" panose="020B0604030504040204" pitchFamily="34" charset="-128"/>
                        </a:rPr>
                        <a:t>（エージェンシーポータル）</a:t>
                      </a:r>
                    </a:p>
                    <a:p>
                      <a:r>
                        <a:rPr kumimoji="1" lang="en-US" altLang="ja-JP" sz="1000" b="0" i="0" kern="1200">
                          <a:solidFill>
                            <a:srgbClr val="002AFF"/>
                          </a:solidFill>
                          <a:latin typeface="Meiryo" panose="020B0604030504040204" pitchFamily="34" charset="-128"/>
                          <a:ea typeface="Meiryo" panose="020B0604030504040204" pitchFamily="34" charset="-128"/>
                          <a:cs typeface="+mn-cs"/>
                          <a:hlinkClick r:id="rId4">
                            <a:extLst>
                              <a:ext uri="{A12FA001-AC4F-418D-AE19-62706E023703}">
                                <ahyp:hlinkClr xmlns:ahyp="http://schemas.microsoft.com/office/drawing/2018/hyperlinkcolor" val="tx"/>
                              </a:ext>
                            </a:extLst>
                          </a:hlinkClick>
                        </a:rPr>
                        <a:t>https://www.lycbiz.com/jp/download/</a:t>
                      </a:r>
                      <a:r>
                        <a:rPr kumimoji="1" lang="en-US" altLang="ja-JP" sz="1000" b="0" i="0" kern="1200">
                          <a:solidFill>
                            <a:srgbClr val="002AFF"/>
                          </a:solidFill>
                          <a:latin typeface="Meiryo" panose="020B0604030504040204" pitchFamily="34" charset="-128"/>
                          <a:ea typeface="Meiryo" panose="020B0604030504040204" pitchFamily="34" charset="-128"/>
                          <a:cs typeface="+mn-cs"/>
                        </a:rPr>
                        <a:t> </a:t>
                      </a:r>
                      <a:r>
                        <a:rPr kumimoji="1" lang="ja-JP" altLang="en-US" sz="1000" b="0" i="0" kern="1200">
                          <a:solidFill>
                            <a:schemeClr val="tx1"/>
                          </a:solidFill>
                          <a:latin typeface="Meiryo" panose="020B0604030504040204" pitchFamily="34" charset="-128"/>
                          <a:ea typeface="Meiryo" panose="020B0604030504040204" pitchFamily="34" charset="-128"/>
                          <a:cs typeface="+mn-cs"/>
                        </a:rPr>
                        <a:t>（</a:t>
                      </a:r>
                      <a:r>
                        <a:rPr kumimoji="1" lang="en-US" altLang="ja-JP" sz="1000" b="0" i="0" kern="1200">
                          <a:solidFill>
                            <a:schemeClr val="tx1"/>
                          </a:solidFill>
                          <a:latin typeface="Meiryo" panose="020B0604030504040204" pitchFamily="34" charset="-128"/>
                          <a:ea typeface="Meiryo" panose="020B0604030504040204" pitchFamily="34" charset="-128"/>
                          <a:cs typeface="+mn-cs"/>
                        </a:rPr>
                        <a:t>LINE</a:t>
                      </a:r>
                      <a:r>
                        <a:rPr kumimoji="1" lang="ja-JP" altLang="en-US" sz="1000" b="0" i="0" kern="1200">
                          <a:solidFill>
                            <a:schemeClr val="tx1"/>
                          </a:solidFill>
                          <a:latin typeface="Meiryo" panose="020B0604030504040204" pitchFamily="34" charset="-128"/>
                          <a:ea typeface="Meiryo" panose="020B0604030504040204" pitchFamily="34" charset="-128"/>
                          <a:cs typeface="+mn-cs"/>
                        </a:rPr>
                        <a:t>ヤフー </a:t>
                      </a:r>
                      <a:r>
                        <a:rPr kumimoji="1" lang="en-US" altLang="ja-JP" sz="1000" b="0" i="0" kern="1200">
                          <a:solidFill>
                            <a:schemeClr val="tx1"/>
                          </a:solidFill>
                          <a:latin typeface="Meiryo" panose="020B0604030504040204" pitchFamily="34" charset="-128"/>
                          <a:ea typeface="Meiryo" panose="020B0604030504040204" pitchFamily="34" charset="-128"/>
                          <a:cs typeface="+mn-cs"/>
                        </a:rPr>
                        <a:t>for Business</a:t>
                      </a:r>
                      <a:r>
                        <a:rPr kumimoji="1" lang="ja-JP" altLang="en-US" sz="1000" b="0" i="0" kern="1200">
                          <a:solidFill>
                            <a:schemeClr val="tx1"/>
                          </a:solidFill>
                          <a:latin typeface="Meiryo" panose="020B0604030504040204" pitchFamily="34" charset="-128"/>
                          <a:ea typeface="Meiryo" panose="020B0604030504040204" pitchFamily="34" charset="-128"/>
                          <a:cs typeface="+mn-cs"/>
                        </a:rPr>
                        <a:t>）</a:t>
                      </a:r>
                      <a:endParaRPr kumimoji="1" lang="ja-JP" altLang="en-US" sz="1000" b="0" i="0" u="none" strike="noStrike" kern="1200" cap="none" spc="0" normalizeH="0" baseline="0" noProof="0">
                        <a:ln>
                          <a:noFill/>
                        </a:ln>
                        <a:solidFill>
                          <a:schemeClr val="tx1"/>
                        </a:solidFill>
                        <a:effectLst/>
                        <a:uLnTx/>
                        <a:uFillTx/>
                        <a:latin typeface="Meiryo" panose="020B0604030504040204" pitchFamily="34" charset="-128"/>
                        <a:ea typeface="Meiryo" panose="020B0604030504040204" pitchFamily="34" charset="-128"/>
                        <a:cs typeface="+mn-cs"/>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957711322"/>
                  </a:ext>
                </a:extLst>
              </a:tr>
              <a:tr h="498233">
                <a:tc>
                  <a:txBody>
                    <a:bodyPr/>
                    <a:lstStyle/>
                    <a:p>
                      <a:r>
                        <a:rPr kumimoji="1" lang="en-US" altLang="ja-JP" sz="10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LINE</a:t>
                      </a:r>
                      <a:r>
                        <a:rPr kumimoji="1" lang="ja-JP" altLang="en-US" sz="10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ヤフー広告 ディスプレイ広告（予約型）　フォーマットガイド</a:t>
                      </a:r>
                      <a:endParaRPr kumimoji="1" lang="ja-JP" altLang="en-US"/>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rowSpan="2">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srgbClr val="002AFF"/>
                          </a:solidFill>
                          <a:effectLst/>
                          <a:uLnTx/>
                          <a:uFillTx/>
                          <a:latin typeface="Meiryo" panose="020B0604030504040204" pitchFamily="34" charset="-128"/>
                          <a:ea typeface="Meiryo" panose="020B0604030504040204" pitchFamily="34" charset="-128"/>
                          <a:cs typeface="+mn-cs"/>
                          <a:hlinkClick r:id="rId5">
                            <a:extLst>
                              <a:ext uri="{A12FA001-AC4F-418D-AE19-62706E023703}">
                                <ahyp:hlinkClr xmlns:ahyp="http://schemas.microsoft.com/office/drawing/2018/hyperlinkcolor" val="tx"/>
                              </a:ext>
                            </a:extLst>
                          </a:hlinkClick>
                        </a:rPr>
                        <a:t>https://portal.yadui.business.yahoo.co.jp/agencyportal/30335704/</a:t>
                      </a:r>
                      <a:r>
                        <a:rPr kumimoji="1" lang="en-US" altLang="ja-JP" sz="1000" b="0" i="0" u="none" strike="noStrike" kern="1200" cap="none" spc="0" normalizeH="0" baseline="0" noProof="0">
                          <a:ln>
                            <a:noFill/>
                          </a:ln>
                          <a:solidFill>
                            <a:schemeClr val="accent4"/>
                          </a:solidFill>
                          <a:effectLst/>
                          <a:uLnTx/>
                          <a:uFillTx/>
                          <a:latin typeface="Meiryo" panose="020B0604030504040204" pitchFamily="34" charset="-128"/>
                          <a:ea typeface="Meiryo" panose="020B0604030504040204" pitchFamily="34" charset="-128"/>
                          <a:cs typeface="+mn-cs"/>
                        </a:rPr>
                        <a:t> </a:t>
                      </a:r>
                      <a:r>
                        <a:rPr kumimoji="1" lang="ja-JP" altLang="en-US" sz="1000" b="0" i="0">
                          <a:solidFill>
                            <a:schemeClr val="tx1">
                              <a:lumMod val="95000"/>
                              <a:lumOff val="5000"/>
                            </a:schemeClr>
                          </a:solidFill>
                          <a:latin typeface="Meiryo" panose="020B0604030504040204" pitchFamily="34" charset="-128"/>
                          <a:ea typeface="Meiryo" panose="020B0604030504040204" pitchFamily="34" charset="-128"/>
                        </a:rPr>
                        <a:t>（エージェンシーポータル）</a:t>
                      </a:r>
                      <a:endParaRPr kumimoji="1" lang="en-US" altLang="ja-JP"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630708088"/>
                  </a:ext>
                </a:extLst>
              </a:tr>
              <a:tr h="498233">
                <a:tc>
                  <a:txBody>
                    <a:bodyPr/>
                    <a:lstStyle/>
                    <a:p>
                      <a:r>
                        <a:rPr kumimoji="1" lang="en-US" altLang="ja-JP" sz="10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LINE</a:t>
                      </a:r>
                      <a:r>
                        <a:rPr kumimoji="1" lang="ja-JP" altLang="en-US" sz="10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ヤフー広告 ディスプレイ広告（予約型）　事例カタログ</a:t>
                      </a:r>
                      <a:endParaRPr kumimoji="1" lang="ja-JP" altLang="en-US"/>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v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267975986"/>
                  </a:ext>
                </a:extLst>
              </a:tr>
              <a:tr h="100919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LINE</a:t>
                      </a:r>
                      <a:r>
                        <a:rPr kumimoji="1" lang="ja-JP" altLang="en-US" sz="10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ヤフー 媒体資料</a:t>
                      </a: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Yahoo! JAPAN </a:t>
                      </a:r>
                      <a:r>
                        <a:rPr kumimoji="1" lang="ja-JP" altLang="en-US" sz="10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サービス媒体資料</a:t>
                      </a:r>
                      <a:endParaRPr kumimoji="1" lang="en-US" altLang="ja-JP" sz="10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0" i="0" kern="1200" dirty="0">
                          <a:solidFill>
                            <a:srgbClr val="002AFF"/>
                          </a:solidFill>
                          <a:latin typeface="Meiryo" panose="020B0604030504040204" pitchFamily="34" charset="-128"/>
                          <a:ea typeface="Meiryo" panose="020B0604030504040204" pitchFamily="34" charset="-128"/>
                          <a:cs typeface="+mn-cs"/>
                          <a:hlinkClick r:id="rId4">
                            <a:extLst>
                              <a:ext uri="{A12FA001-AC4F-418D-AE19-62706E023703}">
                                <ahyp:hlinkClr xmlns:ahyp="http://schemas.microsoft.com/office/drawing/2018/hyperlinkcolor" val="tx"/>
                              </a:ext>
                            </a:extLst>
                          </a:hlinkClick>
                        </a:rPr>
                        <a:t>https://www.lycbiz.com/jp/download/</a:t>
                      </a:r>
                      <a:r>
                        <a:rPr kumimoji="1" lang="en-US" altLang="ja-JP" sz="1000" b="0" i="0" kern="1200" dirty="0">
                          <a:solidFill>
                            <a:srgbClr val="002AFF"/>
                          </a:solidFill>
                          <a:latin typeface="Meiryo" panose="020B0604030504040204" pitchFamily="34" charset="-128"/>
                          <a:ea typeface="Meiryo" panose="020B0604030504040204" pitchFamily="34" charset="-128"/>
                          <a:cs typeface="+mn-cs"/>
                        </a:rPr>
                        <a:t> </a:t>
                      </a:r>
                      <a:r>
                        <a:rPr kumimoji="1" lang="ja-JP" altLang="en-US" sz="1000" b="0" i="0" kern="1200" dirty="0">
                          <a:solidFill>
                            <a:schemeClr val="tx1"/>
                          </a:solidFill>
                          <a:latin typeface="Meiryo" panose="020B0604030504040204" pitchFamily="34" charset="-128"/>
                          <a:ea typeface="Meiryo" panose="020B0604030504040204" pitchFamily="34" charset="-128"/>
                          <a:cs typeface="+mn-cs"/>
                        </a:rPr>
                        <a:t>（</a:t>
                      </a:r>
                      <a:r>
                        <a:rPr kumimoji="1" lang="en-US" altLang="ja-JP" sz="1000" b="0" i="0" kern="1200" dirty="0">
                          <a:solidFill>
                            <a:schemeClr val="tx1"/>
                          </a:solidFill>
                          <a:latin typeface="Meiryo" panose="020B0604030504040204" pitchFamily="34" charset="-128"/>
                          <a:ea typeface="Meiryo" panose="020B0604030504040204" pitchFamily="34" charset="-128"/>
                          <a:cs typeface="+mn-cs"/>
                        </a:rPr>
                        <a:t>LINE</a:t>
                      </a:r>
                      <a:r>
                        <a:rPr kumimoji="1" lang="ja-JP" altLang="en-US" sz="1000" b="0" i="0" kern="1200" dirty="0">
                          <a:solidFill>
                            <a:schemeClr val="tx1"/>
                          </a:solidFill>
                          <a:latin typeface="Meiryo" panose="020B0604030504040204" pitchFamily="34" charset="-128"/>
                          <a:ea typeface="Meiryo" panose="020B0604030504040204" pitchFamily="34" charset="-128"/>
                          <a:cs typeface="+mn-cs"/>
                        </a:rPr>
                        <a:t>ヤフー </a:t>
                      </a:r>
                      <a:r>
                        <a:rPr kumimoji="1" lang="en-US" altLang="ja-JP" sz="1000" b="0" i="0" kern="1200" dirty="0">
                          <a:solidFill>
                            <a:schemeClr val="tx1"/>
                          </a:solidFill>
                          <a:latin typeface="Meiryo" panose="020B0604030504040204" pitchFamily="34" charset="-128"/>
                          <a:ea typeface="Meiryo" panose="020B0604030504040204" pitchFamily="34" charset="-128"/>
                          <a:cs typeface="+mn-cs"/>
                        </a:rPr>
                        <a:t>for Business</a:t>
                      </a:r>
                      <a:r>
                        <a:rPr kumimoji="1" lang="ja-JP" altLang="en-US" sz="1000" b="0" i="0" kern="1200" dirty="0">
                          <a:solidFill>
                            <a:schemeClr val="tx1"/>
                          </a:solidFill>
                          <a:latin typeface="Meiryo" panose="020B0604030504040204" pitchFamily="34" charset="-128"/>
                          <a:ea typeface="Meiryo" panose="020B0604030504040204" pitchFamily="34" charset="-128"/>
                          <a:cs typeface="+mn-cs"/>
                        </a:rPr>
                        <a:t>）</a:t>
                      </a:r>
                      <a:endParaRPr kumimoji="1" lang="ja-JP" altLang="en-US" sz="1000" b="0" i="0" u="none" strike="noStrike" kern="1200" cap="none" spc="0" normalizeH="0" baseline="0" noProof="0" dirty="0">
                        <a:ln>
                          <a:noFill/>
                        </a:ln>
                        <a:solidFill>
                          <a:schemeClr val="tx1"/>
                        </a:solidFill>
                        <a:effectLst/>
                        <a:uLnTx/>
                        <a:uFillTx/>
                        <a:latin typeface="Meiryo" panose="020B0604030504040204" pitchFamily="34" charset="-128"/>
                        <a:ea typeface="Meiryo" panose="020B0604030504040204" pitchFamily="34" charset="-128"/>
                        <a:cs typeface="+mn-cs"/>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660123167"/>
                  </a:ext>
                </a:extLst>
              </a:tr>
            </a:tbl>
          </a:graphicData>
        </a:graphic>
      </p:graphicFrame>
    </p:spTree>
    <p:extLst>
      <p:ext uri="{BB962C8B-B14F-4D97-AF65-F5344CB8AC3E}">
        <p14:creationId xmlns:p14="http://schemas.microsoft.com/office/powerpoint/2010/main" val="15406879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647A8C-12B4-181E-134D-3215C2C4AB9B}"/>
            </a:ext>
          </a:extLst>
        </p:cNvPr>
        <p:cNvGrpSpPr/>
        <p:nvPr/>
      </p:nvGrpSpPr>
      <p:grpSpPr>
        <a:xfrm>
          <a:off x="0" y="0"/>
          <a:ext cx="0" cy="0"/>
          <a:chOff x="0" y="0"/>
          <a:chExt cx="0" cy="0"/>
        </a:xfrm>
      </p:grpSpPr>
      <p:sp>
        <p:nvSpPr>
          <p:cNvPr id="5" name="テキスト プレースホルダー 1">
            <a:extLst>
              <a:ext uri="{FF2B5EF4-FFF2-40B4-BE49-F238E27FC236}">
                <a16:creationId xmlns:a16="http://schemas.microsoft.com/office/drawing/2014/main" id="{6AF92725-8A02-0587-6A89-0E50905FCD77}"/>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kumimoji="1" lang="ja-JP" altLang="en-US" dirty="0">
                <a:solidFill>
                  <a:srgbClr val="00003E"/>
                </a:solidFill>
                <a:latin typeface="Meiryo" panose="020B0604030504040204" pitchFamily="34" charset="-128"/>
                <a:ea typeface="Meiryo" panose="020B0604030504040204" pitchFamily="34" charset="-128"/>
              </a:rPr>
              <a:t>ブランドパネル　スクエア　</a:t>
            </a:r>
            <a:r>
              <a:rPr kumimoji="1" lang="en-US" altLang="ja-JP" dirty="0">
                <a:solidFill>
                  <a:srgbClr val="00003E"/>
                </a:solidFill>
                <a:latin typeface="Meiryo" panose="020B0604030504040204" pitchFamily="34" charset="-128"/>
                <a:ea typeface="Meiryo" panose="020B0604030504040204" pitchFamily="34" charset="-128"/>
              </a:rPr>
              <a:t>2026</a:t>
            </a:r>
            <a:r>
              <a:rPr kumimoji="1" lang="ja-JP" altLang="en-US" dirty="0">
                <a:solidFill>
                  <a:srgbClr val="00003E"/>
                </a:solidFill>
                <a:latin typeface="Meiryo" panose="020B0604030504040204" pitchFamily="34" charset="-128"/>
                <a:ea typeface="Meiryo" panose="020B0604030504040204" pitchFamily="34" charset="-128"/>
              </a:rPr>
              <a:t>年</a:t>
            </a:r>
            <a:r>
              <a:rPr kumimoji="1" lang="en-US" altLang="ja-JP" dirty="0">
                <a:solidFill>
                  <a:srgbClr val="00003E"/>
                </a:solidFill>
                <a:latin typeface="Meiryo" panose="020B0604030504040204" pitchFamily="34" charset="-128"/>
                <a:ea typeface="Meiryo" panose="020B0604030504040204" pitchFamily="34" charset="-128"/>
              </a:rPr>
              <a:t>3</a:t>
            </a:r>
            <a:r>
              <a:rPr kumimoji="1" lang="ja-JP" altLang="en-US" dirty="0">
                <a:solidFill>
                  <a:srgbClr val="00003E"/>
                </a:solidFill>
                <a:latin typeface="Meiryo" panose="020B0604030504040204" pitchFamily="34" charset="-128"/>
                <a:ea typeface="Meiryo" panose="020B0604030504040204" pitchFamily="34" charset="-128"/>
              </a:rPr>
              <a:t>月</a:t>
            </a:r>
            <a:r>
              <a:rPr kumimoji="1" lang="en-US" altLang="ja-JP" dirty="0">
                <a:solidFill>
                  <a:srgbClr val="00003E"/>
                </a:solidFill>
                <a:latin typeface="Meiryo" panose="020B0604030504040204" pitchFamily="34" charset="-128"/>
                <a:ea typeface="Meiryo" panose="020B0604030504040204" pitchFamily="34" charset="-128"/>
              </a:rPr>
              <a:t>~2026</a:t>
            </a:r>
            <a:r>
              <a:rPr kumimoji="1" lang="ja-JP" altLang="en-US" dirty="0">
                <a:solidFill>
                  <a:srgbClr val="00003E"/>
                </a:solidFill>
                <a:latin typeface="Meiryo" panose="020B0604030504040204" pitchFamily="34" charset="-128"/>
                <a:ea typeface="Meiryo" panose="020B0604030504040204" pitchFamily="34" charset="-128"/>
              </a:rPr>
              <a:t>年</a:t>
            </a:r>
            <a:r>
              <a:rPr kumimoji="1" lang="en-US" altLang="ja-JP" dirty="0">
                <a:solidFill>
                  <a:srgbClr val="00003E"/>
                </a:solidFill>
                <a:latin typeface="Meiryo" panose="020B0604030504040204" pitchFamily="34" charset="-128"/>
                <a:ea typeface="Meiryo" panose="020B0604030504040204" pitchFamily="34" charset="-128"/>
              </a:rPr>
              <a:t>9</a:t>
            </a:r>
            <a:r>
              <a:rPr kumimoji="1" lang="ja-JP" altLang="en-US" dirty="0">
                <a:solidFill>
                  <a:srgbClr val="00003E"/>
                </a:solidFill>
                <a:latin typeface="Meiryo" panose="020B0604030504040204" pitchFamily="34" charset="-128"/>
                <a:ea typeface="Meiryo" panose="020B0604030504040204" pitchFamily="34" charset="-128"/>
              </a:rPr>
              <a:t>月商品</a:t>
            </a:r>
          </a:p>
        </p:txBody>
      </p:sp>
      <p:sp>
        <p:nvSpPr>
          <p:cNvPr id="12" name="テキスト プレースホルダー 5">
            <a:extLst>
              <a:ext uri="{FF2B5EF4-FFF2-40B4-BE49-F238E27FC236}">
                <a16:creationId xmlns:a16="http://schemas.microsoft.com/office/drawing/2014/main" id="{A4BDE906-3235-E38A-94DB-F13D024024CD}"/>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a:t>概要</a:t>
            </a:r>
          </a:p>
        </p:txBody>
      </p:sp>
      <p:pic>
        <p:nvPicPr>
          <p:cNvPr id="13" name="図プレースホルダー 8" descr="アイコン&#10;&#10;自動的に生成された説明">
            <a:extLst>
              <a:ext uri="{FF2B5EF4-FFF2-40B4-BE49-F238E27FC236}">
                <a16:creationId xmlns:a16="http://schemas.microsoft.com/office/drawing/2014/main" id="{019A7004-9412-6C7E-EA1A-AEA7EA4C7E3D}"/>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p:spPr>
      </p:pic>
      <p:sp>
        <p:nvSpPr>
          <p:cNvPr id="3" name="1 つの角を丸めた四角形 22">
            <a:extLst>
              <a:ext uri="{FF2B5EF4-FFF2-40B4-BE49-F238E27FC236}">
                <a16:creationId xmlns:a16="http://schemas.microsoft.com/office/drawing/2014/main" id="{1CA5E109-0F3D-303C-BCC5-9F2034D58ED9}"/>
              </a:ext>
            </a:extLst>
          </p:cNvPr>
          <p:cNvSpPr/>
          <p:nvPr/>
        </p:nvSpPr>
        <p:spPr>
          <a:xfrm>
            <a:off x="493630" y="928015"/>
            <a:ext cx="5270667" cy="580897"/>
          </a:xfrm>
          <a:prstGeom prst="round1Rect">
            <a:avLst/>
          </a:prstGeom>
          <a:solidFill>
            <a:srgbClr val="02004A"/>
          </a:solidFill>
          <a:ln w="9525">
            <a:noFill/>
          </a:ln>
          <a:effectLst>
            <a:outerShdw dist="25400" algn="l"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300" normalizeH="0" baseline="0" noProof="0" dirty="0">
                <a:ln>
                  <a:noFill/>
                </a:ln>
                <a:solidFill>
                  <a:srgbClr val="FFFFFF"/>
                </a:solidFill>
                <a:effectLst/>
                <a:uLnTx/>
                <a:uFillTx/>
                <a:latin typeface="Meiryo" panose="020B0604030504040204" pitchFamily="34" charset="-128"/>
                <a:ea typeface="Meiryo" panose="020B0604030504040204" pitchFamily="34" charset="-128"/>
              </a:rPr>
              <a:t>掲載期間</a:t>
            </a:r>
            <a:r>
              <a:rPr lang="ja-JP" altLang="en-US" b="1" spc="300" dirty="0">
                <a:solidFill>
                  <a:srgbClr val="FFFFFF"/>
                </a:solidFill>
                <a:latin typeface="Meiryo" panose="020B0604030504040204" pitchFamily="34" charset="-128"/>
                <a:ea typeface="Meiryo" panose="020B0604030504040204" pitchFamily="34" charset="-128"/>
              </a:rPr>
              <a:t>により商品が分かれます</a:t>
            </a:r>
            <a:endParaRPr kumimoji="1" lang="ja-JP" altLang="en-US" sz="1800" b="1" i="0" u="none" strike="noStrike" kern="1200" cap="none" spc="300" normalizeH="0" baseline="0" noProof="0" dirty="0">
              <a:ln>
                <a:noFill/>
              </a:ln>
              <a:solidFill>
                <a:srgbClr val="FFFFFF"/>
              </a:solidFill>
              <a:effectLst/>
              <a:uLnTx/>
              <a:uFillTx/>
              <a:latin typeface="Meiryo" panose="020B0604030504040204" pitchFamily="34" charset="-128"/>
              <a:ea typeface="Meiryo" panose="020B0604030504040204" pitchFamily="34" charset="-128"/>
            </a:endParaRPr>
          </a:p>
        </p:txBody>
      </p:sp>
      <p:sp>
        <p:nvSpPr>
          <p:cNvPr id="9" name="正方形/長方形 8">
            <a:extLst>
              <a:ext uri="{FF2B5EF4-FFF2-40B4-BE49-F238E27FC236}">
                <a16:creationId xmlns:a16="http://schemas.microsoft.com/office/drawing/2014/main" id="{77FE03F3-298C-8990-B21C-9E16E549BB9F}"/>
              </a:ext>
            </a:extLst>
          </p:cNvPr>
          <p:cNvSpPr/>
          <p:nvPr/>
        </p:nvSpPr>
        <p:spPr>
          <a:xfrm>
            <a:off x="493630" y="1514062"/>
            <a:ext cx="11029246" cy="1557246"/>
          </a:xfrm>
          <a:prstGeom prst="rect">
            <a:avLst/>
          </a:prstGeom>
          <a:solidFill>
            <a:schemeClr val="bg2">
              <a:lumMod val="95000"/>
            </a:schemeClr>
          </a:solidFill>
          <a:ln w="9525">
            <a:noFill/>
          </a:ln>
          <a:effectLst>
            <a:outerShdw blurRad="381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96000" tIns="46800" rIns="90000" bIns="144000" numCol="1" spcCol="0" rtlCol="0" fromWordArt="0" anchor="ctr" anchorCtr="0" forceAA="0" compatLnSpc="1">
            <a:prstTxWarp prst="textNoShape">
              <a:avLst/>
            </a:prstTxWarp>
            <a:noAutofit/>
          </a:bodyPr>
          <a:lstStyle/>
          <a:p>
            <a:pPr lvl="0">
              <a:lnSpc>
                <a:spcPct val="150000"/>
              </a:lnSpc>
              <a:defRPr/>
            </a:pPr>
            <a:r>
              <a:rPr lang="ja-JP" altLang="en-US" sz="1400" b="0" i="0" dirty="0">
                <a:solidFill>
                  <a:srgbClr val="0D0D0D"/>
                </a:solidFill>
                <a:effectLst/>
                <a:latin typeface="メイリオ" panose="020B0604030504040204" pitchFamily="50" charset="-128"/>
                <a:ea typeface="メイリオ" panose="020B0604030504040204" pitchFamily="50" charset="-128"/>
              </a:rPr>
              <a:t>・</a:t>
            </a:r>
            <a:r>
              <a:rPr lang="en-US" altLang="ja-JP" sz="1400" dirty="0">
                <a:solidFill>
                  <a:srgbClr val="0D0D0D"/>
                </a:solidFill>
                <a:latin typeface="メイリオ" panose="020B0604030504040204" pitchFamily="50" charset="-128"/>
              </a:rPr>
              <a:t>2026/4/1</a:t>
            </a:r>
            <a:r>
              <a:rPr lang="ja-JP" altLang="en-US" sz="1400" b="0" i="0" dirty="0">
                <a:solidFill>
                  <a:srgbClr val="0D0D0D"/>
                </a:solidFill>
                <a:effectLst/>
                <a:latin typeface="メイリオ" panose="020B0604030504040204" pitchFamily="50" charset="-128"/>
                <a:ea typeface="メイリオ" panose="020B0604030504040204" pitchFamily="50" charset="-128"/>
              </a:rPr>
              <a:t>からターゲティングの掛け率が変更になる関係上、商品も</a:t>
            </a:r>
            <a:r>
              <a:rPr lang="en-US" altLang="ja-JP" sz="1400" dirty="0">
                <a:solidFill>
                  <a:srgbClr val="0D0D0D"/>
                </a:solidFill>
                <a:latin typeface="メイリオ" panose="020B0604030504040204" pitchFamily="50" charset="-128"/>
                <a:ea typeface="メイリオ" panose="020B0604030504040204" pitchFamily="50" charset="-128"/>
              </a:rPr>
              <a:t>3</a:t>
            </a:r>
            <a:r>
              <a:rPr lang="ja-JP" altLang="en-US" sz="1400" dirty="0">
                <a:solidFill>
                  <a:srgbClr val="0D0D0D"/>
                </a:solidFill>
                <a:latin typeface="メイリオ" panose="020B0604030504040204" pitchFamily="50" charset="-128"/>
                <a:ea typeface="メイリオ" panose="020B0604030504040204" pitchFamily="50" charset="-128"/>
              </a:rPr>
              <a:t>月からと</a:t>
            </a:r>
            <a:r>
              <a:rPr lang="en-US" altLang="ja-JP" sz="1400" dirty="0">
                <a:solidFill>
                  <a:srgbClr val="0D0D0D"/>
                </a:solidFill>
                <a:latin typeface="メイリオ" panose="020B0604030504040204" pitchFamily="50" charset="-128"/>
                <a:ea typeface="メイリオ" panose="020B0604030504040204" pitchFamily="50" charset="-128"/>
              </a:rPr>
              <a:t>4</a:t>
            </a:r>
            <a:r>
              <a:rPr lang="ja-JP" altLang="en-US" sz="1400" dirty="0">
                <a:solidFill>
                  <a:srgbClr val="0D0D0D"/>
                </a:solidFill>
                <a:latin typeface="メイリオ" panose="020B0604030504040204" pitchFamily="50" charset="-128"/>
                <a:ea typeface="メイリオ" panose="020B0604030504040204" pitchFamily="50" charset="-128"/>
              </a:rPr>
              <a:t>月からの商品に分かれています。</a:t>
            </a:r>
            <a:endParaRPr lang="en-US" altLang="ja-JP" sz="1400" dirty="0">
              <a:solidFill>
                <a:srgbClr val="0D0D0D"/>
              </a:solidFill>
              <a:latin typeface="メイリオ" panose="020B0604030504040204" pitchFamily="50" charset="-128"/>
              <a:ea typeface="メイリオ" panose="020B0604030504040204" pitchFamily="50" charset="-128"/>
            </a:endParaRPr>
          </a:p>
          <a:p>
            <a:pPr marL="173038" lvl="0">
              <a:lnSpc>
                <a:spcPct val="150000"/>
              </a:lnSpc>
              <a:defRPr/>
            </a:pPr>
            <a:r>
              <a:rPr lang="en-US" altLang="ja-JP" sz="1400" dirty="0">
                <a:solidFill>
                  <a:srgbClr val="0D0D0D"/>
                </a:solidFill>
                <a:latin typeface="メイリオ" panose="020B0604030504040204" pitchFamily="50" charset="-128"/>
              </a:rPr>
              <a:t>3</a:t>
            </a:r>
            <a:r>
              <a:rPr lang="ja-JP" altLang="en-US" sz="1400" dirty="0">
                <a:solidFill>
                  <a:srgbClr val="0D0D0D"/>
                </a:solidFill>
                <a:latin typeface="メイリオ" panose="020B0604030504040204" pitchFamily="50" charset="-128"/>
              </a:rPr>
              <a:t>月～</a:t>
            </a:r>
            <a:r>
              <a:rPr lang="en-US" altLang="ja-JP" sz="1400" dirty="0">
                <a:solidFill>
                  <a:srgbClr val="0D0D0D"/>
                </a:solidFill>
                <a:latin typeface="メイリオ" panose="020B0604030504040204" pitchFamily="50" charset="-128"/>
              </a:rPr>
              <a:t>4</a:t>
            </a:r>
            <a:r>
              <a:rPr lang="ja-JP" altLang="en-US" sz="1400" dirty="0">
                <a:solidFill>
                  <a:srgbClr val="0D0D0D"/>
                </a:solidFill>
                <a:latin typeface="メイリオ" panose="020B0604030504040204" pitchFamily="50" charset="-128"/>
              </a:rPr>
              <a:t>月をまたいだ期間を購入する場合は、</a:t>
            </a:r>
            <a:r>
              <a:rPr lang="en-US" altLang="ja-JP" sz="1400" dirty="0">
                <a:solidFill>
                  <a:srgbClr val="0D0D0D"/>
                </a:solidFill>
                <a:latin typeface="メイリオ" panose="020B0604030504040204" pitchFamily="50" charset="-128"/>
              </a:rPr>
              <a:t>2025H2</a:t>
            </a:r>
            <a:r>
              <a:rPr lang="ja-JP" altLang="en-US" sz="1400" dirty="0">
                <a:solidFill>
                  <a:srgbClr val="0D0D0D"/>
                </a:solidFill>
                <a:latin typeface="メイリオ" panose="020B0604030504040204" pitchFamily="50" charset="-128"/>
              </a:rPr>
              <a:t>商品をご利用ください。</a:t>
            </a:r>
          </a:p>
          <a:p>
            <a:pPr marL="173038" lvl="0">
              <a:lnSpc>
                <a:spcPct val="150000"/>
              </a:lnSpc>
              <a:defRPr/>
            </a:pPr>
            <a:r>
              <a:rPr lang="ja-JP" altLang="en-US" sz="1400" dirty="0">
                <a:solidFill>
                  <a:srgbClr val="0D0D0D"/>
                </a:solidFill>
                <a:latin typeface="メイリオ" panose="020B0604030504040204" pitchFamily="50" charset="-128"/>
              </a:rPr>
              <a:t>ただし、ターゲティングをかけて</a:t>
            </a:r>
            <a:r>
              <a:rPr lang="en-US" altLang="ja-JP" sz="1400" dirty="0">
                <a:solidFill>
                  <a:srgbClr val="0D0D0D"/>
                </a:solidFill>
                <a:latin typeface="メイリオ" panose="020B0604030504040204" pitchFamily="50" charset="-128"/>
              </a:rPr>
              <a:t>3</a:t>
            </a:r>
            <a:r>
              <a:rPr lang="ja-JP" altLang="en-US" sz="1400" dirty="0">
                <a:solidFill>
                  <a:srgbClr val="0D0D0D"/>
                </a:solidFill>
                <a:latin typeface="メイリオ" panose="020B0604030504040204" pitchFamily="50" charset="-128"/>
              </a:rPr>
              <a:t>月～</a:t>
            </a:r>
            <a:r>
              <a:rPr lang="en-US" altLang="ja-JP" sz="1400" dirty="0">
                <a:solidFill>
                  <a:srgbClr val="0D0D0D"/>
                </a:solidFill>
                <a:latin typeface="メイリオ" panose="020B0604030504040204" pitchFamily="50" charset="-128"/>
              </a:rPr>
              <a:t>4</a:t>
            </a:r>
            <a:r>
              <a:rPr lang="ja-JP" altLang="en-US" sz="1400" dirty="0">
                <a:solidFill>
                  <a:srgbClr val="0D0D0D"/>
                </a:solidFill>
                <a:latin typeface="メイリオ" panose="020B0604030504040204" pitchFamily="50" charset="-128"/>
              </a:rPr>
              <a:t>月をまたぐ場合は、変更前のターゲティング係数が適用されます。</a:t>
            </a:r>
            <a:endParaRPr lang="en-US" altLang="ja-JP" sz="1400" dirty="0">
              <a:solidFill>
                <a:srgbClr val="0D0D0D"/>
              </a:solidFill>
              <a:latin typeface="メイリオ" panose="020B0604030504040204" pitchFamily="50" charset="-128"/>
              <a:ea typeface="メイリオ" panose="020B0604030504040204" pitchFamily="50" charset="-128"/>
            </a:endParaRPr>
          </a:p>
          <a:p>
            <a:pPr>
              <a:lnSpc>
                <a:spcPct val="150000"/>
              </a:lnSpc>
              <a:defRPr/>
            </a:pPr>
            <a:r>
              <a:rPr lang="ja-JP" altLang="en-US" sz="1400" dirty="0">
                <a:solidFill>
                  <a:srgbClr val="0D0D0D"/>
                </a:solidFill>
                <a:latin typeface="メイリオ" panose="020B0604030504040204" pitchFamily="50" charset="-128"/>
                <a:ea typeface="メイリオ" panose="020B0604030504040204" pitchFamily="50" charset="-128"/>
              </a:rPr>
              <a:t>・</a:t>
            </a:r>
            <a:r>
              <a:rPr lang="en-US" altLang="ja-JP" sz="1400" dirty="0">
                <a:solidFill>
                  <a:srgbClr val="0D0D0D"/>
                </a:solidFill>
                <a:latin typeface="メイリオ" panose="020B0604030504040204" pitchFamily="50" charset="-128"/>
              </a:rPr>
              <a:t>2026H1</a:t>
            </a:r>
            <a:r>
              <a:rPr lang="ja-JP" altLang="en-US" sz="1400" dirty="0">
                <a:solidFill>
                  <a:srgbClr val="0D0D0D"/>
                </a:solidFill>
                <a:latin typeface="メイリオ" panose="020B0604030504040204" pitchFamily="50" charset="-128"/>
                <a:ea typeface="メイリオ" panose="020B0604030504040204" pitchFamily="50" charset="-128"/>
              </a:rPr>
              <a:t>商品は、商品名の冒頭に「</a:t>
            </a:r>
            <a:r>
              <a:rPr lang="en-US" altLang="ja-JP" sz="1400" dirty="0">
                <a:solidFill>
                  <a:srgbClr val="0D0D0D"/>
                </a:solidFill>
                <a:latin typeface="メイリオ" panose="020B0604030504040204" pitchFamily="50" charset="-128"/>
                <a:ea typeface="メイリオ" panose="020B0604030504040204" pitchFamily="50" charset="-128"/>
              </a:rPr>
              <a:t>Yahoo! JAPAN</a:t>
            </a:r>
            <a:r>
              <a:rPr lang="ja-JP" altLang="en-US" sz="1400" dirty="0">
                <a:solidFill>
                  <a:srgbClr val="0D0D0D"/>
                </a:solidFill>
                <a:latin typeface="メイリオ" panose="020B0604030504040204" pitchFamily="50" charset="-128"/>
                <a:ea typeface="メイリオ" panose="020B0604030504040204" pitchFamily="50" charset="-128"/>
              </a:rPr>
              <a:t>トップページ」が付与されています。</a:t>
            </a:r>
            <a:endParaRPr lang="en-US" altLang="ja-JP" sz="1400" dirty="0">
              <a:solidFill>
                <a:srgbClr val="0D0D0D"/>
              </a:solidFill>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EB7152C5-C1DD-F852-50B0-2DD2B4C6BD78}"/>
              </a:ext>
            </a:extLst>
          </p:cNvPr>
          <p:cNvSpPr txBox="1"/>
          <p:nvPr/>
        </p:nvSpPr>
        <p:spPr>
          <a:xfrm>
            <a:off x="1124302" y="6393063"/>
            <a:ext cx="3746477" cy="233547"/>
          </a:xfrm>
          <a:prstGeom prst="rect">
            <a:avLst/>
          </a:prstGeom>
          <a:noFill/>
        </p:spPr>
        <p:txBody>
          <a:bodyPr wrap="square">
            <a:spAutoFit/>
          </a:bodyPr>
          <a:lstStyle/>
          <a:p>
            <a:pPr>
              <a:lnSpc>
                <a:spcPct val="110000"/>
              </a:lnSpc>
              <a:defRPr/>
            </a:pPr>
            <a:r>
              <a:rPr kumimoji="0" lang="ja-JP" altLang="en-US" sz="800" kern="0" dirty="0">
                <a:solidFill>
                  <a:srgbClr val="0D0D0D"/>
                </a:solidFill>
                <a:latin typeface="Meiryo"/>
                <a:ea typeface="Meiryo"/>
              </a:rPr>
              <a:t>・</a:t>
            </a:r>
            <a:r>
              <a:rPr kumimoji="0" lang="en-US" altLang="ja-JP" sz="800" kern="0" dirty="0">
                <a:solidFill>
                  <a:srgbClr val="0D0D0D"/>
                </a:solidFill>
                <a:latin typeface="Meiryo"/>
                <a:ea typeface="+mn-lt"/>
                <a:cs typeface="+mn-lt"/>
              </a:rPr>
              <a:t>SP</a:t>
            </a:r>
            <a:r>
              <a:rPr kumimoji="0" lang="ja-JP" altLang="en-US" sz="800" kern="0" dirty="0">
                <a:solidFill>
                  <a:srgbClr val="0D0D0D"/>
                </a:solidFill>
                <a:latin typeface="Meiryo"/>
                <a:ea typeface="Meiryo"/>
                <a:cs typeface="+mn-lt"/>
              </a:rPr>
              <a:t>はスマートフォン、</a:t>
            </a:r>
            <a:r>
              <a:rPr kumimoji="0" lang="en-US" altLang="ja-JP" sz="800" kern="0" dirty="0">
                <a:solidFill>
                  <a:srgbClr val="0D0D0D"/>
                </a:solidFill>
                <a:latin typeface="Meiryo"/>
                <a:ea typeface="+mn-lt"/>
                <a:cs typeface="+mn-lt"/>
              </a:rPr>
              <a:t>PC</a:t>
            </a:r>
            <a:r>
              <a:rPr kumimoji="0" lang="ja-JP" altLang="en-US" sz="800" kern="0" dirty="0">
                <a:solidFill>
                  <a:srgbClr val="0D0D0D"/>
                </a:solidFill>
                <a:latin typeface="Meiryo"/>
                <a:ea typeface="Meiryo"/>
                <a:cs typeface="+mn-lt"/>
              </a:rPr>
              <a:t>はパソコン、</a:t>
            </a:r>
            <a:r>
              <a:rPr kumimoji="0" lang="en-US" altLang="ja-JP" sz="800" kern="0" dirty="0">
                <a:solidFill>
                  <a:srgbClr val="0D0D0D"/>
                </a:solidFill>
                <a:latin typeface="Meiryo"/>
                <a:ea typeface="+mn-lt"/>
                <a:cs typeface="+mn-lt"/>
              </a:rPr>
              <a:t>MD</a:t>
            </a:r>
            <a:r>
              <a:rPr kumimoji="0" lang="ja-JP" altLang="ja-JP" sz="800" kern="0" dirty="0">
                <a:solidFill>
                  <a:srgbClr val="0D0D0D"/>
                </a:solidFill>
                <a:latin typeface="Meiryo"/>
                <a:ea typeface="Meiryo"/>
                <a:cs typeface="+mn-lt"/>
              </a:rPr>
              <a:t>はマルチデバイスの略称です。</a:t>
            </a:r>
            <a:r>
              <a:rPr kumimoji="0" lang="ja-JP" altLang="en-US" sz="800" kern="0" dirty="0">
                <a:solidFill>
                  <a:srgbClr val="0D0D0D"/>
                </a:solidFill>
                <a:latin typeface="Meiryo"/>
                <a:ea typeface="Meiryo"/>
              </a:rPr>
              <a:t>　</a:t>
            </a:r>
            <a:endParaRPr lang="en-US" altLang="ja-JP" sz="800" kern="0" dirty="0">
              <a:solidFill>
                <a:srgbClr val="0D0D0D"/>
              </a:solidFill>
              <a:latin typeface="Meiryo"/>
              <a:ea typeface="Meiryo"/>
            </a:endParaRPr>
          </a:p>
        </p:txBody>
      </p:sp>
      <p:graphicFrame>
        <p:nvGraphicFramePr>
          <p:cNvPr id="11" name="表 10">
            <a:extLst>
              <a:ext uri="{FF2B5EF4-FFF2-40B4-BE49-F238E27FC236}">
                <a16:creationId xmlns:a16="http://schemas.microsoft.com/office/drawing/2014/main" id="{782F5820-1B6A-CB41-8F40-6E592B18A411}"/>
              </a:ext>
            </a:extLst>
          </p:cNvPr>
          <p:cNvGraphicFramePr>
            <a:graphicFrameLocks noGrp="1"/>
          </p:cNvGraphicFramePr>
          <p:nvPr/>
        </p:nvGraphicFramePr>
        <p:xfrm>
          <a:off x="522517" y="2943984"/>
          <a:ext cx="11029245" cy="2573156"/>
        </p:xfrm>
        <a:graphic>
          <a:graphicData uri="http://schemas.openxmlformats.org/drawingml/2006/table">
            <a:tbl>
              <a:tblPr>
                <a:tableStyleId>{3C2FFA5D-87B4-456A-9821-1D502468CF0F}</a:tableStyleId>
              </a:tblPr>
              <a:tblGrid>
                <a:gridCol w="755395">
                  <a:extLst>
                    <a:ext uri="{9D8B030D-6E8A-4147-A177-3AD203B41FA5}">
                      <a16:colId xmlns:a16="http://schemas.microsoft.com/office/drawing/2014/main" val="1925193124"/>
                    </a:ext>
                  </a:extLst>
                </a:gridCol>
                <a:gridCol w="2815117">
                  <a:extLst>
                    <a:ext uri="{9D8B030D-6E8A-4147-A177-3AD203B41FA5}">
                      <a16:colId xmlns:a16="http://schemas.microsoft.com/office/drawing/2014/main" val="1546285049"/>
                    </a:ext>
                  </a:extLst>
                </a:gridCol>
                <a:gridCol w="1708328">
                  <a:extLst>
                    <a:ext uri="{9D8B030D-6E8A-4147-A177-3AD203B41FA5}">
                      <a16:colId xmlns:a16="http://schemas.microsoft.com/office/drawing/2014/main" val="505648431"/>
                    </a:ext>
                  </a:extLst>
                </a:gridCol>
                <a:gridCol w="315533">
                  <a:extLst>
                    <a:ext uri="{9D8B030D-6E8A-4147-A177-3AD203B41FA5}">
                      <a16:colId xmlns:a16="http://schemas.microsoft.com/office/drawing/2014/main" val="2269822313"/>
                    </a:ext>
                  </a:extLst>
                </a:gridCol>
                <a:gridCol w="399245">
                  <a:extLst>
                    <a:ext uri="{9D8B030D-6E8A-4147-A177-3AD203B41FA5}">
                      <a16:colId xmlns:a16="http://schemas.microsoft.com/office/drawing/2014/main" val="4097738898"/>
                    </a:ext>
                  </a:extLst>
                </a:gridCol>
                <a:gridCol w="301986">
                  <a:extLst>
                    <a:ext uri="{9D8B030D-6E8A-4147-A177-3AD203B41FA5}">
                      <a16:colId xmlns:a16="http://schemas.microsoft.com/office/drawing/2014/main" val="2122640872"/>
                    </a:ext>
                  </a:extLst>
                </a:gridCol>
                <a:gridCol w="430331">
                  <a:extLst>
                    <a:ext uri="{9D8B030D-6E8A-4147-A177-3AD203B41FA5}">
                      <a16:colId xmlns:a16="http://schemas.microsoft.com/office/drawing/2014/main" val="2963292847"/>
                    </a:ext>
                  </a:extLst>
                </a:gridCol>
                <a:gridCol w="430331">
                  <a:extLst>
                    <a:ext uri="{9D8B030D-6E8A-4147-A177-3AD203B41FA5}">
                      <a16:colId xmlns:a16="http://schemas.microsoft.com/office/drawing/2014/main" val="573884048"/>
                    </a:ext>
                  </a:extLst>
                </a:gridCol>
                <a:gridCol w="430331">
                  <a:extLst>
                    <a:ext uri="{9D8B030D-6E8A-4147-A177-3AD203B41FA5}">
                      <a16:colId xmlns:a16="http://schemas.microsoft.com/office/drawing/2014/main" val="1360161539"/>
                    </a:ext>
                  </a:extLst>
                </a:gridCol>
                <a:gridCol w="430331">
                  <a:extLst>
                    <a:ext uri="{9D8B030D-6E8A-4147-A177-3AD203B41FA5}">
                      <a16:colId xmlns:a16="http://schemas.microsoft.com/office/drawing/2014/main" val="3630231979"/>
                    </a:ext>
                  </a:extLst>
                </a:gridCol>
                <a:gridCol w="430331">
                  <a:extLst>
                    <a:ext uri="{9D8B030D-6E8A-4147-A177-3AD203B41FA5}">
                      <a16:colId xmlns:a16="http://schemas.microsoft.com/office/drawing/2014/main" val="2719486275"/>
                    </a:ext>
                  </a:extLst>
                </a:gridCol>
                <a:gridCol w="430331">
                  <a:extLst>
                    <a:ext uri="{9D8B030D-6E8A-4147-A177-3AD203B41FA5}">
                      <a16:colId xmlns:a16="http://schemas.microsoft.com/office/drawing/2014/main" val="3753432930"/>
                    </a:ext>
                  </a:extLst>
                </a:gridCol>
                <a:gridCol w="430331">
                  <a:extLst>
                    <a:ext uri="{9D8B030D-6E8A-4147-A177-3AD203B41FA5}">
                      <a16:colId xmlns:a16="http://schemas.microsoft.com/office/drawing/2014/main" val="2387414790"/>
                    </a:ext>
                  </a:extLst>
                </a:gridCol>
                <a:gridCol w="430331">
                  <a:extLst>
                    <a:ext uri="{9D8B030D-6E8A-4147-A177-3AD203B41FA5}">
                      <a16:colId xmlns:a16="http://schemas.microsoft.com/office/drawing/2014/main" val="1930526872"/>
                    </a:ext>
                  </a:extLst>
                </a:gridCol>
                <a:gridCol w="430331">
                  <a:extLst>
                    <a:ext uri="{9D8B030D-6E8A-4147-A177-3AD203B41FA5}">
                      <a16:colId xmlns:a16="http://schemas.microsoft.com/office/drawing/2014/main" val="1879620820"/>
                    </a:ext>
                  </a:extLst>
                </a:gridCol>
                <a:gridCol w="430331">
                  <a:extLst>
                    <a:ext uri="{9D8B030D-6E8A-4147-A177-3AD203B41FA5}">
                      <a16:colId xmlns:a16="http://schemas.microsoft.com/office/drawing/2014/main" val="1507991757"/>
                    </a:ext>
                  </a:extLst>
                </a:gridCol>
                <a:gridCol w="430331">
                  <a:extLst>
                    <a:ext uri="{9D8B030D-6E8A-4147-A177-3AD203B41FA5}">
                      <a16:colId xmlns:a16="http://schemas.microsoft.com/office/drawing/2014/main" val="3037105301"/>
                    </a:ext>
                  </a:extLst>
                </a:gridCol>
              </a:tblGrid>
              <a:tr h="720000">
                <a:tc>
                  <a:txBody>
                    <a:bodyPr/>
                    <a:lstStyle/>
                    <a:p>
                      <a:pPr algn="ctr" fontAlgn="ctr"/>
                      <a:r>
                        <a:rPr lang="ja-JP" altLang="en-US" sz="900" b="1" i="0" u="none" strike="noStrike" dirty="0">
                          <a:solidFill>
                            <a:schemeClr val="bg1"/>
                          </a:solidFill>
                          <a:effectLst/>
                          <a:latin typeface="+mn-ea"/>
                          <a:ea typeface="+mn-ea"/>
                        </a:rPr>
                        <a:t>対象期間</a:t>
                      </a:r>
                    </a:p>
                  </a:txBody>
                  <a:tcPr marL="0" marR="0" marT="0" marB="0" anchor="ctr">
                    <a:solidFill>
                      <a:schemeClr val="bg1">
                        <a:lumMod val="65000"/>
                      </a:schemeClr>
                    </a:solidFill>
                  </a:tcPr>
                </a:tc>
                <a:tc>
                  <a:txBody>
                    <a:bodyPr/>
                    <a:lstStyle/>
                    <a:p>
                      <a:pPr algn="ctr" fontAlgn="ctr"/>
                      <a:r>
                        <a:rPr lang="ja-JP" altLang="en-US" sz="900" b="1" u="none" strike="noStrike" dirty="0">
                          <a:solidFill>
                            <a:schemeClr val="bg1"/>
                          </a:solidFill>
                          <a:effectLst/>
                          <a:latin typeface="+mn-ea"/>
                          <a:ea typeface="+mn-ea"/>
                        </a:rPr>
                        <a:t>商品名</a:t>
                      </a:r>
                      <a:endParaRPr lang="ja-JP" altLang="en-US" sz="900" b="1" i="0" u="none" strike="noStrike" dirty="0">
                        <a:solidFill>
                          <a:schemeClr val="bg1"/>
                        </a:solidFill>
                        <a:effectLst/>
                        <a:latin typeface="+mn-ea"/>
                        <a:ea typeface="+mn-ea"/>
                      </a:endParaRPr>
                    </a:p>
                  </a:txBody>
                  <a:tcPr marL="0" marR="0" marT="0" marB="0" anchor="ctr">
                    <a:solidFill>
                      <a:schemeClr val="bg1">
                        <a:lumMod val="65000"/>
                      </a:schemeClr>
                    </a:solidFill>
                  </a:tcPr>
                </a:tc>
                <a:tc>
                  <a:txBody>
                    <a:bodyPr/>
                    <a:lstStyle/>
                    <a:p>
                      <a:pPr algn="ctr" fontAlgn="ctr"/>
                      <a:r>
                        <a:rPr lang="ja-JP" altLang="en-US" sz="900" b="1" u="none" strike="noStrike" dirty="0">
                          <a:solidFill>
                            <a:schemeClr val="bg1"/>
                          </a:solidFill>
                          <a:effectLst/>
                          <a:latin typeface="+mn-ea"/>
                          <a:ea typeface="+mn-ea"/>
                        </a:rPr>
                        <a:t>掲載期間</a:t>
                      </a:r>
                      <a:endParaRPr lang="ja-JP" altLang="en-US" sz="900" b="1" i="0" u="none" strike="noStrike" dirty="0">
                        <a:solidFill>
                          <a:schemeClr val="bg1"/>
                        </a:solidFill>
                        <a:effectLst/>
                        <a:latin typeface="+mn-ea"/>
                        <a:ea typeface="+mn-ea"/>
                      </a:endParaRPr>
                    </a:p>
                  </a:txBody>
                  <a:tcPr marL="0" marR="0" marT="0" marB="0" anchor="ctr">
                    <a:solidFill>
                      <a:schemeClr val="bg1">
                        <a:lumMod val="65000"/>
                      </a:schemeClr>
                    </a:solidFill>
                  </a:tcPr>
                </a:tc>
                <a:tc gridSpan="2">
                  <a:txBody>
                    <a:bodyPr/>
                    <a:lstStyle/>
                    <a:p>
                      <a:pPr algn="ctr" fontAlgn="ctr"/>
                      <a:r>
                        <a:rPr lang="en-US" altLang="ja-JP" sz="900" b="1" u="none" strike="noStrike" dirty="0">
                          <a:solidFill>
                            <a:schemeClr val="bg1"/>
                          </a:solidFill>
                          <a:effectLst/>
                          <a:latin typeface="+mn-ea"/>
                          <a:ea typeface="+mn-ea"/>
                        </a:rPr>
                        <a:t>3</a:t>
                      </a:r>
                      <a:r>
                        <a:rPr lang="ja-JP" altLang="en-US" sz="900" b="1" u="none" strike="noStrike" dirty="0">
                          <a:solidFill>
                            <a:schemeClr val="bg1"/>
                          </a:solidFill>
                          <a:effectLst/>
                          <a:latin typeface="+mn-ea"/>
                          <a:ea typeface="+mn-ea"/>
                        </a:rPr>
                        <a:t>月</a:t>
                      </a:r>
                      <a:endParaRPr lang="ja-JP" altLang="en-US" sz="900" b="1" i="0" u="none" strike="noStrike" dirty="0">
                        <a:solidFill>
                          <a:schemeClr val="bg1"/>
                        </a:solidFill>
                        <a:effectLst/>
                        <a:latin typeface="+mn-ea"/>
                        <a:ea typeface="+mn-ea"/>
                      </a:endParaRPr>
                    </a:p>
                  </a:txBody>
                  <a:tcPr marL="0" marR="0" marT="0" marB="0" anchor="ctr">
                    <a:solidFill>
                      <a:schemeClr val="bg1">
                        <a:lumMod val="65000"/>
                      </a:schemeClr>
                    </a:solidFill>
                  </a:tcPr>
                </a:tc>
                <a:tc hMerge="1">
                  <a:txBody>
                    <a:bodyPr/>
                    <a:lstStyle/>
                    <a:p>
                      <a:endParaRPr kumimoji="1" lang="ja-JP" altLang="en-US"/>
                    </a:p>
                  </a:txBody>
                  <a:tcPr/>
                </a:tc>
                <a:tc gridSpan="2">
                  <a:txBody>
                    <a:body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chemeClr val="bg1"/>
                          </a:solidFill>
                          <a:effectLst/>
                          <a:latin typeface="+mn-ea"/>
                          <a:ea typeface="+mn-ea"/>
                        </a:rPr>
                        <a:t>4</a:t>
                      </a:r>
                      <a:r>
                        <a:rPr lang="ja-JP" altLang="en-US" sz="900" b="1" u="none" strike="noStrike" dirty="0">
                          <a:solidFill>
                            <a:schemeClr val="bg1"/>
                          </a:solidFill>
                          <a:effectLst/>
                          <a:latin typeface="+mn-ea"/>
                          <a:ea typeface="+mn-ea"/>
                        </a:rPr>
                        <a:t>月</a:t>
                      </a:r>
                      <a:endParaRPr lang="ja-JP" altLang="en-US" sz="900" b="1" i="0" u="none" strike="noStrike" dirty="0">
                        <a:solidFill>
                          <a:schemeClr val="bg1"/>
                        </a:solidFill>
                        <a:effectLst/>
                        <a:latin typeface="+mn-ea"/>
                        <a:ea typeface="+mn-ea"/>
                      </a:endParaRPr>
                    </a:p>
                  </a:txBody>
                  <a:tcPr marL="0" marR="0" marT="0" marB="0" anchor="ctr">
                    <a:solidFill>
                      <a:schemeClr val="bg1">
                        <a:lumMod val="65000"/>
                      </a:schemeClr>
                    </a:solidFill>
                  </a:tcPr>
                </a:tc>
                <a:tc hMerge="1">
                  <a:txBody>
                    <a:bodyPr/>
                    <a:lstStyle/>
                    <a:p>
                      <a:pPr algn="ctr" fontAlgn="ctr"/>
                      <a:endParaRPr lang="ja-JP" altLang="en-US" sz="900" b="1" i="0" u="none" strike="noStrike">
                        <a:solidFill>
                          <a:schemeClr val="bg1"/>
                        </a:solidFill>
                        <a:effectLst/>
                        <a:latin typeface="+mn-ea"/>
                        <a:ea typeface="+mn-ea"/>
                      </a:endParaRPr>
                    </a:p>
                  </a:txBody>
                  <a:tcPr marL="0" marR="0" marT="0" marB="0" anchor="ctr">
                    <a:solidFill>
                      <a:schemeClr val="bg1">
                        <a:lumMod val="65000"/>
                      </a:schemeClr>
                    </a:solidFill>
                  </a:tcPr>
                </a:tc>
                <a:tc gridSpan="2">
                  <a:txBody>
                    <a:bodyPr/>
                    <a:lstStyle/>
                    <a:p>
                      <a:pPr algn="ctr" fontAlgn="ctr"/>
                      <a:r>
                        <a:rPr lang="en-US" altLang="ja-JP" sz="900" b="1" i="0" u="none" strike="noStrike" dirty="0">
                          <a:solidFill>
                            <a:schemeClr val="bg1"/>
                          </a:solidFill>
                          <a:effectLst/>
                          <a:latin typeface="+mn-ea"/>
                          <a:ea typeface="+mn-ea"/>
                        </a:rPr>
                        <a:t>5</a:t>
                      </a:r>
                      <a:r>
                        <a:rPr lang="ja-JP" altLang="en-US" sz="900" b="1" i="0" u="none" strike="noStrike" dirty="0">
                          <a:solidFill>
                            <a:schemeClr val="bg1"/>
                          </a:solidFill>
                          <a:effectLst/>
                          <a:latin typeface="+mn-ea"/>
                          <a:ea typeface="+mn-ea"/>
                        </a:rPr>
                        <a:t>月</a:t>
                      </a:r>
                    </a:p>
                  </a:txBody>
                  <a:tcPr marL="0" marR="0" marT="0" marB="0" anchor="ctr">
                    <a:solidFill>
                      <a:schemeClr val="bg1">
                        <a:lumMod val="65000"/>
                      </a:schemeClr>
                    </a:solidFill>
                  </a:tcPr>
                </a:tc>
                <a:tc hMerge="1">
                  <a:txBody>
                    <a:bodyPr/>
                    <a:lstStyle/>
                    <a:p>
                      <a:pPr algn="ctr" fontAlgn="ctr"/>
                      <a:endParaRPr lang="ja-JP" altLang="en-US" sz="900" b="1" i="0" u="none" strike="noStrike">
                        <a:solidFill>
                          <a:schemeClr val="bg1"/>
                        </a:solidFill>
                        <a:effectLst/>
                        <a:latin typeface="+mn-ea"/>
                        <a:ea typeface="+mn-ea"/>
                      </a:endParaRPr>
                    </a:p>
                  </a:txBody>
                  <a:tcPr marL="0" marR="0" marT="0" marB="0" anchor="ctr">
                    <a:solidFill>
                      <a:schemeClr val="bg1">
                        <a:lumMod val="65000"/>
                      </a:schemeClr>
                    </a:solidFill>
                  </a:tcPr>
                </a:tc>
                <a:tc gridSpan="2">
                  <a:txBody>
                    <a:bodyPr/>
                    <a:lstStyle/>
                    <a:p>
                      <a:pPr algn="ctr" fontAlgn="ctr"/>
                      <a:r>
                        <a:rPr lang="en-US" altLang="ja-JP" sz="900" b="1" i="0" u="none" strike="noStrike" dirty="0">
                          <a:solidFill>
                            <a:schemeClr val="bg1"/>
                          </a:solidFill>
                          <a:effectLst/>
                          <a:latin typeface="+mn-ea"/>
                          <a:ea typeface="+mn-ea"/>
                        </a:rPr>
                        <a:t>6</a:t>
                      </a:r>
                      <a:r>
                        <a:rPr lang="ja-JP" altLang="en-US" sz="900" b="1" i="0" u="none" strike="noStrike" dirty="0">
                          <a:solidFill>
                            <a:schemeClr val="bg1"/>
                          </a:solidFill>
                          <a:effectLst/>
                          <a:latin typeface="+mn-ea"/>
                          <a:ea typeface="+mn-ea"/>
                        </a:rPr>
                        <a:t>月</a:t>
                      </a:r>
                    </a:p>
                  </a:txBody>
                  <a:tcPr marL="0" marR="0" marT="0" marB="0" anchor="ctr">
                    <a:solidFill>
                      <a:schemeClr val="bg1">
                        <a:lumMod val="65000"/>
                      </a:schemeClr>
                    </a:solidFill>
                  </a:tcPr>
                </a:tc>
                <a:tc hMerge="1">
                  <a:txBody>
                    <a:bodyPr/>
                    <a:lstStyle/>
                    <a:p>
                      <a:pPr algn="ctr" fontAlgn="ctr"/>
                      <a:endParaRPr lang="ja-JP" altLang="en-US" sz="900" b="1" i="0" u="none" strike="noStrike">
                        <a:solidFill>
                          <a:schemeClr val="bg1"/>
                        </a:solidFill>
                        <a:effectLst/>
                        <a:latin typeface="+mn-ea"/>
                        <a:ea typeface="+mn-ea"/>
                      </a:endParaRPr>
                    </a:p>
                  </a:txBody>
                  <a:tcPr marL="0" marR="0" marT="0" marB="0" anchor="ctr">
                    <a:solidFill>
                      <a:schemeClr val="bg1">
                        <a:lumMod val="65000"/>
                      </a:schemeClr>
                    </a:solidFill>
                  </a:tcPr>
                </a:tc>
                <a:tc gridSpan="2">
                  <a:txBody>
                    <a:bodyPr/>
                    <a:lstStyle/>
                    <a:p>
                      <a:pPr algn="ctr" fontAlgn="ctr"/>
                      <a:r>
                        <a:rPr lang="en-US" altLang="ja-JP" sz="900" b="1" u="none" strike="noStrike" dirty="0">
                          <a:solidFill>
                            <a:schemeClr val="bg1"/>
                          </a:solidFill>
                          <a:effectLst/>
                          <a:latin typeface="+mn-ea"/>
                          <a:ea typeface="+mn-ea"/>
                        </a:rPr>
                        <a:t>7</a:t>
                      </a:r>
                      <a:r>
                        <a:rPr lang="ja-JP" altLang="en-US" sz="900" b="1" u="none" strike="noStrike" dirty="0">
                          <a:solidFill>
                            <a:schemeClr val="bg1"/>
                          </a:solidFill>
                          <a:effectLst/>
                          <a:latin typeface="+mn-ea"/>
                          <a:ea typeface="+mn-ea"/>
                        </a:rPr>
                        <a:t>月</a:t>
                      </a:r>
                      <a:endParaRPr lang="ja-JP" altLang="en-US" sz="900" b="1" i="0" u="none" strike="noStrike" dirty="0">
                        <a:solidFill>
                          <a:schemeClr val="bg1"/>
                        </a:solidFill>
                        <a:effectLst/>
                        <a:latin typeface="+mn-ea"/>
                        <a:ea typeface="+mn-ea"/>
                      </a:endParaRPr>
                    </a:p>
                  </a:txBody>
                  <a:tcPr marL="0" marR="0" marT="0" marB="0" anchor="ctr">
                    <a:solidFill>
                      <a:schemeClr val="bg1">
                        <a:lumMod val="65000"/>
                      </a:schemeClr>
                    </a:solidFill>
                  </a:tcPr>
                </a:tc>
                <a:tc hMerge="1">
                  <a:txBody>
                    <a:bodyPr/>
                    <a:lstStyle/>
                    <a:p>
                      <a:endParaRPr kumimoji="1" lang="ja-JP" altLang="en-US"/>
                    </a:p>
                  </a:txBody>
                  <a:tcPr/>
                </a:tc>
                <a:tc gridSpan="2">
                  <a:txBody>
                    <a:bodyPr/>
                    <a:lstStyle/>
                    <a:p>
                      <a:pPr algn="ctr" fontAlgn="ctr"/>
                      <a:r>
                        <a:rPr lang="en-US" altLang="ja-JP" sz="900" b="1" u="none" strike="noStrike" dirty="0">
                          <a:solidFill>
                            <a:schemeClr val="bg1"/>
                          </a:solidFill>
                          <a:effectLst/>
                          <a:latin typeface="+mn-ea"/>
                          <a:ea typeface="+mn-ea"/>
                        </a:rPr>
                        <a:t>8</a:t>
                      </a:r>
                      <a:r>
                        <a:rPr lang="ja-JP" altLang="en-US" sz="900" b="1" u="none" strike="noStrike" dirty="0">
                          <a:solidFill>
                            <a:schemeClr val="bg1"/>
                          </a:solidFill>
                          <a:effectLst/>
                          <a:latin typeface="+mn-ea"/>
                          <a:ea typeface="+mn-ea"/>
                        </a:rPr>
                        <a:t>月</a:t>
                      </a:r>
                      <a:endParaRPr lang="ja-JP" altLang="en-US" sz="900" b="1" i="0" u="none" strike="noStrike" dirty="0">
                        <a:solidFill>
                          <a:schemeClr val="bg1"/>
                        </a:solidFill>
                        <a:effectLst/>
                        <a:latin typeface="+mn-ea"/>
                        <a:ea typeface="+mn-ea"/>
                      </a:endParaRPr>
                    </a:p>
                  </a:txBody>
                  <a:tcPr marL="0" marR="0" marT="0" marB="0" anchor="ctr">
                    <a:solidFill>
                      <a:schemeClr val="bg1">
                        <a:lumMod val="65000"/>
                      </a:schemeClr>
                    </a:solidFill>
                  </a:tcPr>
                </a:tc>
                <a:tc hMerge="1">
                  <a:txBody>
                    <a:bodyPr/>
                    <a:lstStyle/>
                    <a:p>
                      <a:endParaRPr kumimoji="1" lang="ja-JP" altLang="en-US"/>
                    </a:p>
                  </a:txBody>
                  <a:tcPr/>
                </a:tc>
                <a:tc gridSpan="2">
                  <a:txBody>
                    <a:bodyPr/>
                    <a:lstStyle/>
                    <a:p>
                      <a:pPr algn="ctr" fontAlgn="ctr"/>
                      <a:r>
                        <a:rPr lang="en-US" altLang="ja-JP" sz="900" b="1" u="none" strike="noStrike" dirty="0">
                          <a:solidFill>
                            <a:schemeClr val="bg1"/>
                          </a:solidFill>
                          <a:effectLst/>
                          <a:latin typeface="+mn-ea"/>
                          <a:ea typeface="+mn-ea"/>
                        </a:rPr>
                        <a:t>9</a:t>
                      </a:r>
                      <a:r>
                        <a:rPr lang="ja-JP" altLang="en-US" sz="900" b="1" u="none" strike="noStrike" dirty="0">
                          <a:solidFill>
                            <a:schemeClr val="bg1"/>
                          </a:solidFill>
                          <a:effectLst/>
                          <a:latin typeface="+mn-ea"/>
                          <a:ea typeface="+mn-ea"/>
                        </a:rPr>
                        <a:t>月</a:t>
                      </a:r>
                      <a:endParaRPr lang="ja-JP" altLang="en-US" sz="900" b="1" i="0" u="none" strike="noStrike" dirty="0">
                        <a:solidFill>
                          <a:schemeClr val="bg1"/>
                        </a:solidFill>
                        <a:effectLst/>
                        <a:latin typeface="+mn-ea"/>
                        <a:ea typeface="+mn-ea"/>
                      </a:endParaRPr>
                    </a:p>
                  </a:txBody>
                  <a:tcPr marL="0" marR="0" marT="0" marB="0" anchor="ctr">
                    <a:solidFill>
                      <a:schemeClr val="bg1">
                        <a:lumMod val="65000"/>
                      </a:schemeClr>
                    </a:solidFill>
                  </a:tcPr>
                </a:tc>
                <a:tc hMerge="1">
                  <a:txBody>
                    <a:bodyPr/>
                    <a:lstStyle/>
                    <a:p>
                      <a:endParaRPr kumimoji="1" lang="ja-JP" altLang="en-US"/>
                    </a:p>
                  </a:txBody>
                  <a:tcPr/>
                </a:tc>
                <a:extLst>
                  <a:ext uri="{0D108BD9-81ED-4DB2-BD59-A6C34878D82A}">
                    <a16:rowId xmlns:a16="http://schemas.microsoft.com/office/drawing/2014/main" val="1173081236"/>
                  </a:ext>
                </a:extLst>
              </a:tr>
              <a:tr h="838750">
                <a:tc>
                  <a:txBody>
                    <a:bodyPr/>
                    <a:lstStyle/>
                    <a:p>
                      <a:pPr algn="ctr" fontAlgn="ctr"/>
                      <a:r>
                        <a:rPr lang="en-US" altLang="ja-JP" sz="800" b="0" i="0" dirty="0">
                          <a:solidFill>
                            <a:srgbClr val="0D0D0D"/>
                          </a:solidFill>
                          <a:effectLst/>
                          <a:latin typeface="+mn-ea"/>
                          <a:ea typeface="+mn-ea"/>
                        </a:rPr>
                        <a:t>2025H2</a:t>
                      </a:r>
                      <a:endParaRPr lang="ja-JP" altLang="en-US" sz="800" b="0" i="0" u="none" strike="noStrike" dirty="0">
                        <a:solidFill>
                          <a:srgbClr val="0D0D0D"/>
                        </a:solidFill>
                        <a:effectLst/>
                        <a:latin typeface="+mn-ea"/>
                        <a:ea typeface="+mn-ea"/>
                      </a:endParaRPr>
                    </a:p>
                  </a:txBody>
                  <a:tcPr marL="0" marR="0" marT="0" marB="0" anchor="ctr">
                    <a:solidFill>
                      <a:schemeClr val="bg1"/>
                    </a:solidFill>
                  </a:tcPr>
                </a:tc>
                <a:tc>
                  <a:txBody>
                    <a:bodyPr/>
                    <a:lstStyle/>
                    <a:p>
                      <a:pPr algn="ctr" fontAlgn="ctr"/>
                      <a:r>
                        <a:rPr lang="ja-JP" altLang="en-US" sz="700" b="1" i="0" u="none" strike="noStrike" dirty="0">
                          <a:solidFill>
                            <a:srgbClr val="0D0D0D"/>
                          </a:solidFill>
                          <a:effectLst/>
                          <a:latin typeface="+mn-ea"/>
                          <a:ea typeface="+mn-ea"/>
                        </a:rPr>
                        <a:t>ブランドパネル　</a:t>
                      </a:r>
                      <a:r>
                        <a:rPr lang="en-US" altLang="ja-JP" sz="700" b="1" i="0" u="none" strike="noStrike" dirty="0">
                          <a:solidFill>
                            <a:srgbClr val="0D0D0D"/>
                          </a:solidFill>
                          <a:effectLst/>
                          <a:latin typeface="+mn-ea"/>
                          <a:ea typeface="+mn-ea"/>
                        </a:rPr>
                        <a:t>MD</a:t>
                      </a:r>
                      <a:r>
                        <a:rPr lang="ja-JP" altLang="en-US" sz="700" b="1" i="0" u="none" strike="noStrike" dirty="0">
                          <a:solidFill>
                            <a:srgbClr val="0D0D0D"/>
                          </a:solidFill>
                          <a:effectLst/>
                          <a:latin typeface="+mn-ea"/>
                          <a:ea typeface="+mn-ea"/>
                        </a:rPr>
                        <a:t>　スクエア</a:t>
                      </a:r>
                    </a:p>
                    <a:p>
                      <a:pPr algn="ctr" fontAlgn="ctr"/>
                      <a:r>
                        <a:rPr lang="ja-JP" altLang="en-US" sz="700" b="1" i="0" u="none" strike="noStrike" dirty="0">
                          <a:solidFill>
                            <a:srgbClr val="0D0D0D"/>
                          </a:solidFill>
                          <a:effectLst/>
                          <a:latin typeface="+mn-ea"/>
                          <a:ea typeface="+mn-ea"/>
                        </a:rPr>
                        <a:t>ブランドパネル　</a:t>
                      </a:r>
                      <a:r>
                        <a:rPr lang="en-US" altLang="ja-JP" sz="700" b="1" i="0" u="none" strike="noStrike" dirty="0">
                          <a:solidFill>
                            <a:srgbClr val="0D0D0D"/>
                          </a:solidFill>
                          <a:effectLst/>
                          <a:latin typeface="+mn-ea"/>
                          <a:ea typeface="+mn-ea"/>
                        </a:rPr>
                        <a:t>SP</a:t>
                      </a:r>
                      <a:r>
                        <a:rPr lang="ja-JP" altLang="en-US" sz="700" b="1" i="0" u="none" strike="noStrike" dirty="0">
                          <a:solidFill>
                            <a:srgbClr val="0D0D0D"/>
                          </a:solidFill>
                          <a:effectLst/>
                          <a:latin typeface="+mn-ea"/>
                          <a:ea typeface="+mn-ea"/>
                        </a:rPr>
                        <a:t>　スクエア</a:t>
                      </a:r>
                      <a:endParaRPr lang="en-US" altLang="ja-JP" sz="700" b="1" i="0" u="none" strike="noStrike" dirty="0">
                        <a:solidFill>
                          <a:srgbClr val="0D0D0D"/>
                        </a:solidFill>
                        <a:effectLst/>
                        <a:latin typeface="+mn-ea"/>
                        <a:ea typeface="+mn-ea"/>
                      </a:endParaRPr>
                    </a:p>
                  </a:txBody>
                  <a:tcPr marL="0" marR="0" marT="0" marB="0" anchor="ctr">
                    <a:solidFill>
                      <a:schemeClr val="bg1"/>
                    </a:solidFill>
                  </a:tcPr>
                </a:tc>
                <a:tc>
                  <a:txBody>
                    <a:bodyPr/>
                    <a:lstStyle/>
                    <a:p>
                      <a:pPr algn="ctr" fontAlgn="ctr"/>
                      <a:r>
                        <a:rPr lang="en-US" altLang="ja-JP" sz="1000" u="none" strike="noStrike" dirty="0">
                          <a:solidFill>
                            <a:srgbClr val="0D0D0D"/>
                          </a:solidFill>
                          <a:effectLst/>
                          <a:latin typeface="+mn-ea"/>
                          <a:ea typeface="+mn-ea"/>
                        </a:rPr>
                        <a:t>2026/3/12</a:t>
                      </a:r>
                      <a:r>
                        <a:rPr lang="ja-JP" altLang="en-US" sz="1000" u="none" strike="noStrike" dirty="0">
                          <a:solidFill>
                            <a:srgbClr val="0D0D0D"/>
                          </a:solidFill>
                          <a:effectLst/>
                          <a:latin typeface="+mn-ea"/>
                          <a:ea typeface="+mn-ea"/>
                        </a:rPr>
                        <a:t>～</a:t>
                      </a:r>
                      <a:r>
                        <a:rPr lang="en-US" altLang="ja-JP" sz="1000" u="none" strike="noStrike" dirty="0">
                          <a:solidFill>
                            <a:srgbClr val="0D0D0D"/>
                          </a:solidFill>
                          <a:effectLst/>
                          <a:latin typeface="+mn-ea"/>
                          <a:ea typeface="+mn-ea"/>
                        </a:rPr>
                        <a:t>2026/4/30</a:t>
                      </a:r>
                      <a:endParaRPr lang="en-US" altLang="ja-JP" sz="1000" b="0" i="0" u="none" strike="noStrike" dirty="0">
                        <a:solidFill>
                          <a:srgbClr val="0D0D0D"/>
                        </a:solidFill>
                        <a:effectLst/>
                        <a:latin typeface="+mn-ea"/>
                        <a:ea typeface="+mn-ea"/>
                      </a:endParaRPr>
                    </a:p>
                  </a:txBody>
                  <a:tcPr marL="0" marR="0" marT="0" marB="0" anchor="ctr">
                    <a:solidFill>
                      <a:schemeClr val="bg1"/>
                    </a:solidFill>
                  </a:tcPr>
                </a:tc>
                <a:tc>
                  <a:txBody>
                    <a:bodyPr/>
                    <a:lstStyle/>
                    <a:p>
                      <a:pPr algn="l" fontAlgn="ctr"/>
                      <a:r>
                        <a:rPr lang="ja-JP" altLang="en-US" sz="1000" u="none" strike="noStrike">
                          <a:effectLst/>
                        </a:rPr>
                        <a:t>　</a:t>
                      </a:r>
                      <a:endParaRPr lang="ja-JP" altLang="en-US" sz="1000" b="0" i="0" u="none" strike="noStrike">
                        <a:solidFill>
                          <a:srgbClr val="000000"/>
                        </a:solidFill>
                        <a:effectLst/>
                        <a:latin typeface="+mn-lt"/>
                        <a:ea typeface="游ゴシック" panose="020B0400000000000000" pitchFamily="50" charset="-128"/>
                      </a:endParaRPr>
                    </a:p>
                  </a:txBody>
                  <a:tcPr marL="0" marR="0" marT="0" marB="0" anchor="ctr">
                    <a:solidFill>
                      <a:schemeClr val="bg1"/>
                    </a:solidFill>
                  </a:tcPr>
                </a:tc>
                <a:tc>
                  <a:txBody>
                    <a:bodyPr/>
                    <a:lstStyle/>
                    <a:p>
                      <a:pPr algn="l" fontAlgn="ctr"/>
                      <a:r>
                        <a:rPr lang="ja-JP" altLang="en-US" sz="1000" u="none" strike="noStrike">
                          <a:effectLst/>
                        </a:rPr>
                        <a:t>　</a:t>
                      </a:r>
                      <a:endParaRPr lang="ja-JP" altLang="en-US" sz="1000" b="0" i="0" u="none" strike="noStrike">
                        <a:solidFill>
                          <a:srgbClr val="000000"/>
                        </a:solidFill>
                        <a:effectLst/>
                        <a:latin typeface="+mn-lt"/>
                        <a:ea typeface="游ゴシック" panose="020B0400000000000000" pitchFamily="50" charset="-128"/>
                      </a:endParaRPr>
                    </a:p>
                  </a:txBody>
                  <a:tcPr marL="0" marR="0" marT="0" marB="0" anchor="ctr">
                    <a:solidFill>
                      <a:schemeClr val="bg1"/>
                    </a:solidFill>
                  </a:tcPr>
                </a:tc>
                <a:tc>
                  <a:txBody>
                    <a:bodyPr/>
                    <a:lstStyle/>
                    <a:p>
                      <a:pPr algn="l" fontAlgn="ctr"/>
                      <a:endParaRPr lang="ja-JP" altLang="en-US" sz="1000" b="0" i="0" u="none" strike="noStrike">
                        <a:solidFill>
                          <a:srgbClr val="000000"/>
                        </a:solidFill>
                        <a:effectLst/>
                        <a:latin typeface="+mn-lt"/>
                        <a:ea typeface="游ゴシック" panose="020B0400000000000000" pitchFamily="50" charset="-128"/>
                      </a:endParaRPr>
                    </a:p>
                  </a:txBody>
                  <a:tcPr marL="0" marR="0" marT="0" marB="0" anchor="ctr">
                    <a:solidFill>
                      <a:schemeClr val="bg1"/>
                    </a:solidFill>
                  </a:tcPr>
                </a:tc>
                <a:tc>
                  <a:txBody>
                    <a:bodyPr/>
                    <a:lstStyle/>
                    <a:p>
                      <a:pPr algn="l" fontAlgn="ctr"/>
                      <a:endParaRPr lang="ja-JP" altLang="en-US" sz="1000" b="0" i="0" u="none" strike="noStrike" dirty="0">
                        <a:solidFill>
                          <a:srgbClr val="000000"/>
                        </a:solidFill>
                        <a:effectLst/>
                        <a:latin typeface="+mn-lt"/>
                        <a:ea typeface="游ゴシック" panose="020B0400000000000000" pitchFamily="50" charset="-128"/>
                      </a:endParaRPr>
                    </a:p>
                  </a:txBody>
                  <a:tcPr marL="0" marR="0" marT="0" marB="0" anchor="ctr">
                    <a:solidFill>
                      <a:schemeClr val="bg1"/>
                    </a:solidFill>
                  </a:tcPr>
                </a:tc>
                <a:tc>
                  <a:txBody>
                    <a:bodyPr/>
                    <a:lstStyle/>
                    <a:p>
                      <a:pPr algn="l" fontAlgn="ctr"/>
                      <a:endParaRPr lang="ja-JP" altLang="en-US" sz="1000" b="0" i="0" u="none" strike="noStrike">
                        <a:solidFill>
                          <a:srgbClr val="000000"/>
                        </a:solidFill>
                        <a:effectLst/>
                        <a:latin typeface="+mn-lt"/>
                        <a:ea typeface="游ゴシック" panose="020B0400000000000000" pitchFamily="50" charset="-128"/>
                      </a:endParaRPr>
                    </a:p>
                  </a:txBody>
                  <a:tcPr marL="0" marR="0" marT="0" marB="0" anchor="ctr">
                    <a:solidFill>
                      <a:schemeClr val="bg1"/>
                    </a:solidFill>
                  </a:tcPr>
                </a:tc>
                <a:tc>
                  <a:txBody>
                    <a:bodyPr/>
                    <a:lstStyle/>
                    <a:p>
                      <a:pPr algn="l" fontAlgn="ctr"/>
                      <a:endParaRPr lang="ja-JP" altLang="en-US" sz="1000" b="0" i="0" u="none" strike="noStrike">
                        <a:solidFill>
                          <a:srgbClr val="000000"/>
                        </a:solidFill>
                        <a:effectLst/>
                        <a:latin typeface="+mn-lt"/>
                        <a:ea typeface="游ゴシック" panose="020B0400000000000000" pitchFamily="50" charset="-128"/>
                      </a:endParaRPr>
                    </a:p>
                  </a:txBody>
                  <a:tcPr marL="0" marR="0" marT="0" marB="0" anchor="ctr">
                    <a:solidFill>
                      <a:schemeClr val="bg1"/>
                    </a:solidFill>
                  </a:tcPr>
                </a:tc>
                <a:tc>
                  <a:txBody>
                    <a:bodyPr/>
                    <a:lstStyle/>
                    <a:p>
                      <a:pPr algn="l" fontAlgn="ctr"/>
                      <a:endParaRPr lang="ja-JP" altLang="en-US" sz="1000" b="0" i="0" u="none" strike="noStrike">
                        <a:solidFill>
                          <a:srgbClr val="000000"/>
                        </a:solidFill>
                        <a:effectLst/>
                        <a:latin typeface="+mn-lt"/>
                        <a:ea typeface="游ゴシック" panose="020B0400000000000000" pitchFamily="50" charset="-128"/>
                      </a:endParaRPr>
                    </a:p>
                  </a:txBody>
                  <a:tcPr marL="0" marR="0" marT="0" marB="0" anchor="ctr">
                    <a:solidFill>
                      <a:schemeClr val="bg1"/>
                    </a:solidFill>
                  </a:tcPr>
                </a:tc>
                <a:tc>
                  <a:txBody>
                    <a:bodyPr/>
                    <a:lstStyle/>
                    <a:p>
                      <a:pPr algn="l" fontAlgn="ctr"/>
                      <a:endParaRPr lang="ja-JP" altLang="en-US" sz="1000" b="0" i="0" u="none" strike="noStrike" dirty="0">
                        <a:solidFill>
                          <a:srgbClr val="000000"/>
                        </a:solidFill>
                        <a:effectLst/>
                        <a:latin typeface="+mn-lt"/>
                        <a:ea typeface="游ゴシック" panose="020B0400000000000000" pitchFamily="50" charset="-128"/>
                      </a:endParaRPr>
                    </a:p>
                  </a:txBody>
                  <a:tcPr marL="0" marR="0" marT="0" marB="0" anchor="ctr">
                    <a:solidFill>
                      <a:schemeClr val="bg1"/>
                    </a:solidFill>
                  </a:tcPr>
                </a:tc>
                <a:tc>
                  <a:txBody>
                    <a:bodyPr/>
                    <a:lstStyle/>
                    <a:p>
                      <a:pPr algn="l" fontAlgn="ctr"/>
                      <a:r>
                        <a:rPr lang="ja-JP" altLang="en-US" sz="1000" u="none" strike="noStrike">
                          <a:effectLst/>
                        </a:rPr>
                        <a:t>　</a:t>
                      </a:r>
                      <a:endParaRPr lang="ja-JP" altLang="en-US" sz="1000" b="0" i="0" u="none" strike="noStrike">
                        <a:solidFill>
                          <a:srgbClr val="000000"/>
                        </a:solidFill>
                        <a:effectLst/>
                        <a:latin typeface="+mn-lt"/>
                        <a:ea typeface="游ゴシック" panose="020B0400000000000000" pitchFamily="50" charset="-128"/>
                      </a:endParaRPr>
                    </a:p>
                  </a:txBody>
                  <a:tcPr marL="0" marR="0" marT="0" marB="0" anchor="ctr">
                    <a:solidFill>
                      <a:schemeClr val="bg1"/>
                    </a:solidFill>
                  </a:tcPr>
                </a:tc>
                <a:tc>
                  <a:txBody>
                    <a:bodyPr/>
                    <a:lstStyle/>
                    <a:p>
                      <a:pPr algn="l" fontAlgn="ctr"/>
                      <a:r>
                        <a:rPr lang="ja-JP" altLang="en-US" sz="1000" u="none" strike="noStrike">
                          <a:effectLst/>
                        </a:rPr>
                        <a:t>　</a:t>
                      </a:r>
                      <a:endParaRPr lang="ja-JP" altLang="en-US" sz="1000" b="0" i="0" u="none" strike="noStrike">
                        <a:solidFill>
                          <a:srgbClr val="000000"/>
                        </a:solidFill>
                        <a:effectLst/>
                        <a:latin typeface="+mn-lt"/>
                        <a:ea typeface="游ゴシック" panose="020B0400000000000000" pitchFamily="50" charset="-128"/>
                      </a:endParaRPr>
                    </a:p>
                  </a:txBody>
                  <a:tcPr marL="0" marR="0" marT="0" marB="0" anchor="ctr">
                    <a:solidFill>
                      <a:schemeClr val="bg1"/>
                    </a:solidFill>
                  </a:tcPr>
                </a:tc>
                <a:tc>
                  <a:txBody>
                    <a:bodyPr/>
                    <a:lstStyle/>
                    <a:p>
                      <a:pPr algn="l" fontAlgn="ctr"/>
                      <a:r>
                        <a:rPr lang="ja-JP" altLang="en-US" sz="1000" u="none" strike="noStrike">
                          <a:effectLst/>
                        </a:rPr>
                        <a:t>　</a:t>
                      </a:r>
                      <a:endParaRPr lang="ja-JP" altLang="en-US" sz="1000" b="0" i="0" u="none" strike="noStrike">
                        <a:solidFill>
                          <a:srgbClr val="000000"/>
                        </a:solidFill>
                        <a:effectLst/>
                        <a:latin typeface="+mn-lt"/>
                        <a:ea typeface="游ゴシック" panose="020B0400000000000000" pitchFamily="50" charset="-128"/>
                      </a:endParaRPr>
                    </a:p>
                  </a:txBody>
                  <a:tcPr marL="0" marR="0" marT="0" marB="0" anchor="ctr">
                    <a:solidFill>
                      <a:schemeClr val="bg1"/>
                    </a:solidFill>
                  </a:tcPr>
                </a:tc>
                <a:tc>
                  <a:txBody>
                    <a:bodyPr/>
                    <a:lstStyle/>
                    <a:p>
                      <a:pPr algn="l" fontAlgn="ctr"/>
                      <a:r>
                        <a:rPr lang="ja-JP" altLang="en-US" sz="1000" u="none" strike="noStrike">
                          <a:effectLst/>
                        </a:rPr>
                        <a:t>　</a:t>
                      </a:r>
                      <a:endParaRPr lang="ja-JP" altLang="en-US" sz="1000" b="0" i="0" u="none" strike="noStrike">
                        <a:solidFill>
                          <a:srgbClr val="000000"/>
                        </a:solidFill>
                        <a:effectLst/>
                        <a:latin typeface="+mn-lt"/>
                        <a:ea typeface="游ゴシック" panose="020B0400000000000000" pitchFamily="50" charset="-128"/>
                      </a:endParaRPr>
                    </a:p>
                  </a:txBody>
                  <a:tcPr marL="0" marR="0" marT="0" marB="0" anchor="ctr">
                    <a:solidFill>
                      <a:schemeClr val="bg1"/>
                    </a:solidFill>
                  </a:tcPr>
                </a:tc>
                <a:tc>
                  <a:txBody>
                    <a:bodyPr/>
                    <a:lstStyle/>
                    <a:p>
                      <a:pPr algn="l" fontAlgn="ctr"/>
                      <a:r>
                        <a:rPr lang="ja-JP" altLang="en-US" sz="1000" u="none" strike="noStrike">
                          <a:effectLst/>
                        </a:rPr>
                        <a:t>　</a:t>
                      </a:r>
                      <a:endParaRPr lang="ja-JP" altLang="en-US" sz="1000" b="0" i="0" u="none" strike="noStrike">
                        <a:solidFill>
                          <a:srgbClr val="000000"/>
                        </a:solidFill>
                        <a:effectLst/>
                        <a:latin typeface="+mn-lt"/>
                        <a:ea typeface="游ゴシック" panose="020B0400000000000000" pitchFamily="50" charset="-128"/>
                      </a:endParaRPr>
                    </a:p>
                  </a:txBody>
                  <a:tcPr marL="0" marR="0" marT="0" marB="0" anchor="ctr">
                    <a:solidFill>
                      <a:schemeClr val="bg1"/>
                    </a:solidFill>
                  </a:tcPr>
                </a:tc>
                <a:tc>
                  <a:txBody>
                    <a:bodyPr/>
                    <a:lstStyle/>
                    <a:p>
                      <a:pPr algn="l" fontAlgn="ctr"/>
                      <a:r>
                        <a:rPr lang="ja-JP" altLang="en-US" sz="1000" u="none" strike="noStrike">
                          <a:effectLst/>
                        </a:rPr>
                        <a:t>　</a:t>
                      </a:r>
                      <a:endParaRPr lang="ja-JP" altLang="en-US" sz="1000" b="0" i="0" u="none" strike="noStrike">
                        <a:solidFill>
                          <a:srgbClr val="000000"/>
                        </a:solidFill>
                        <a:effectLst/>
                        <a:latin typeface="+mn-lt"/>
                        <a:ea typeface="游ゴシック" panose="020B0400000000000000" pitchFamily="50" charset="-128"/>
                      </a:endParaRPr>
                    </a:p>
                  </a:txBody>
                  <a:tcPr marL="0" marR="0" marT="0" marB="0" anchor="ctr">
                    <a:solidFill>
                      <a:schemeClr val="bg1"/>
                    </a:solidFill>
                  </a:tcPr>
                </a:tc>
                <a:extLst>
                  <a:ext uri="{0D108BD9-81ED-4DB2-BD59-A6C34878D82A}">
                    <a16:rowId xmlns:a16="http://schemas.microsoft.com/office/drawing/2014/main" val="3969102058"/>
                  </a:ext>
                </a:extLst>
              </a:tr>
              <a:tr h="1014406">
                <a:tc>
                  <a:txBody>
                    <a:bodyPr/>
                    <a:lstStyle/>
                    <a:p>
                      <a:pPr algn="ctr" fontAlgn="ctr"/>
                      <a:r>
                        <a:rPr lang="en-US" altLang="ja-JP" sz="800" b="0" i="0" dirty="0">
                          <a:solidFill>
                            <a:srgbClr val="0D0D0D"/>
                          </a:solidFill>
                          <a:effectLst/>
                          <a:latin typeface="+mn-ea"/>
                          <a:ea typeface="+mn-ea"/>
                        </a:rPr>
                        <a:t>2026H1</a:t>
                      </a:r>
                      <a:endParaRPr lang="ja-JP" altLang="en-US" sz="800" b="0" i="0" u="none" strike="noStrike" dirty="0">
                        <a:solidFill>
                          <a:srgbClr val="0D0D0D"/>
                        </a:solidFill>
                        <a:effectLst/>
                        <a:latin typeface="+mn-ea"/>
                        <a:ea typeface="+mn-ea"/>
                      </a:endParaRPr>
                    </a:p>
                  </a:txBody>
                  <a:tcPr marL="0" marR="0" marT="0" marB="0" anchor="ctr">
                    <a:solidFill>
                      <a:schemeClr val="bg1"/>
                    </a:solidFill>
                  </a:tcPr>
                </a:tc>
                <a:tc>
                  <a:txBody>
                    <a:bodyPr/>
                    <a:lstStyle/>
                    <a:p>
                      <a:pPr algn="ctr" fontAlgn="ctr"/>
                      <a:r>
                        <a:rPr lang="en-US" altLang="ja-JP" sz="700" b="1" u="none" strike="noStrike" dirty="0">
                          <a:solidFill>
                            <a:srgbClr val="0D0D0D"/>
                          </a:solidFill>
                          <a:effectLst/>
                          <a:latin typeface="+mn-ea"/>
                          <a:ea typeface="+mn-ea"/>
                        </a:rPr>
                        <a:t>Yahoo! JAPAN</a:t>
                      </a:r>
                      <a:r>
                        <a:rPr lang="ja-JP" altLang="en-US" sz="700" b="1" u="none" strike="noStrike" dirty="0">
                          <a:solidFill>
                            <a:srgbClr val="0D0D0D"/>
                          </a:solidFill>
                          <a:effectLst/>
                          <a:latin typeface="+mn-ea"/>
                          <a:ea typeface="+mn-ea"/>
                        </a:rPr>
                        <a:t>トップページ　ブランドパネル　</a:t>
                      </a:r>
                      <a:r>
                        <a:rPr lang="en-US" altLang="ja-JP" sz="700" b="1" u="none" strike="noStrike" dirty="0">
                          <a:solidFill>
                            <a:srgbClr val="0D0D0D"/>
                          </a:solidFill>
                          <a:effectLst/>
                          <a:latin typeface="+mn-ea"/>
                          <a:ea typeface="+mn-ea"/>
                        </a:rPr>
                        <a:t>MD</a:t>
                      </a:r>
                      <a:r>
                        <a:rPr lang="ja-JP" altLang="en-US" sz="700" b="1" u="none" strike="noStrike" dirty="0">
                          <a:solidFill>
                            <a:srgbClr val="0D0D0D"/>
                          </a:solidFill>
                          <a:effectLst/>
                          <a:latin typeface="+mn-ea"/>
                          <a:ea typeface="+mn-ea"/>
                        </a:rPr>
                        <a:t>　スクエア</a:t>
                      </a:r>
                    </a:p>
                    <a:p>
                      <a:pPr algn="ctr" fontAlgn="ctr"/>
                      <a:r>
                        <a:rPr lang="en-US" altLang="ja-JP" sz="700" b="1" u="none" strike="noStrike" dirty="0">
                          <a:solidFill>
                            <a:srgbClr val="0D0D0D"/>
                          </a:solidFill>
                          <a:effectLst/>
                          <a:latin typeface="+mn-ea"/>
                          <a:ea typeface="+mn-ea"/>
                        </a:rPr>
                        <a:t>Yahoo! JAPAN</a:t>
                      </a:r>
                      <a:r>
                        <a:rPr lang="ja-JP" altLang="en-US" sz="700" b="1" u="none" strike="noStrike" dirty="0">
                          <a:solidFill>
                            <a:srgbClr val="0D0D0D"/>
                          </a:solidFill>
                          <a:effectLst/>
                          <a:latin typeface="+mn-ea"/>
                          <a:ea typeface="+mn-ea"/>
                        </a:rPr>
                        <a:t>トップページ　ブランドパネル　</a:t>
                      </a:r>
                      <a:r>
                        <a:rPr lang="en-US" altLang="ja-JP" sz="700" b="1" u="none" strike="noStrike" dirty="0">
                          <a:solidFill>
                            <a:srgbClr val="0D0D0D"/>
                          </a:solidFill>
                          <a:effectLst/>
                          <a:latin typeface="+mn-ea"/>
                          <a:ea typeface="+mn-ea"/>
                        </a:rPr>
                        <a:t>SP</a:t>
                      </a:r>
                      <a:r>
                        <a:rPr lang="ja-JP" altLang="en-US" sz="700" b="1" u="none" strike="noStrike" dirty="0">
                          <a:solidFill>
                            <a:srgbClr val="0D0D0D"/>
                          </a:solidFill>
                          <a:effectLst/>
                          <a:latin typeface="+mn-ea"/>
                          <a:ea typeface="+mn-ea"/>
                        </a:rPr>
                        <a:t>　スクエア</a:t>
                      </a:r>
                    </a:p>
                  </a:txBody>
                  <a:tcPr marL="0" marR="0" marT="0" marB="0" anchor="ctr">
                    <a:solidFill>
                      <a:schemeClr val="bg1"/>
                    </a:solidFill>
                  </a:tcPr>
                </a:tc>
                <a:tc>
                  <a:txBody>
                    <a:bodyPr/>
                    <a:lstStyle/>
                    <a:p>
                      <a:pPr algn="ctr" fontAlgn="ctr"/>
                      <a:r>
                        <a:rPr lang="en-US" altLang="ja-JP" sz="1000" u="none" strike="noStrike" dirty="0">
                          <a:solidFill>
                            <a:srgbClr val="0D0D0D"/>
                          </a:solidFill>
                          <a:effectLst/>
                          <a:latin typeface="+mn-ea"/>
                          <a:ea typeface="+mn-ea"/>
                        </a:rPr>
                        <a:t>2026/4/1</a:t>
                      </a:r>
                      <a:r>
                        <a:rPr lang="ja-JP" altLang="en-US" sz="1000" u="none" strike="noStrike" dirty="0">
                          <a:solidFill>
                            <a:srgbClr val="0D0D0D"/>
                          </a:solidFill>
                          <a:effectLst/>
                          <a:latin typeface="+mn-ea"/>
                          <a:ea typeface="+mn-ea"/>
                        </a:rPr>
                        <a:t>～</a:t>
                      </a:r>
                      <a:r>
                        <a:rPr lang="en-US" altLang="ja-JP" sz="1000" u="none" strike="noStrike" dirty="0">
                          <a:solidFill>
                            <a:srgbClr val="0D0D0D"/>
                          </a:solidFill>
                          <a:effectLst/>
                          <a:latin typeface="+mn-ea"/>
                          <a:ea typeface="+mn-ea"/>
                        </a:rPr>
                        <a:t>2026/9/30</a:t>
                      </a:r>
                      <a:endParaRPr lang="en-US" altLang="ja-JP" sz="1000" b="0" i="0" u="none" strike="noStrike" dirty="0">
                        <a:solidFill>
                          <a:srgbClr val="0D0D0D"/>
                        </a:solidFill>
                        <a:effectLst/>
                        <a:latin typeface="+mn-ea"/>
                        <a:ea typeface="+mn-ea"/>
                      </a:endParaRPr>
                    </a:p>
                  </a:txBody>
                  <a:tcPr marL="0" marR="0" marT="0" marB="0" anchor="ctr">
                    <a:solidFill>
                      <a:schemeClr val="bg1"/>
                    </a:solidFill>
                  </a:tcPr>
                </a:tc>
                <a:tc>
                  <a:txBody>
                    <a:bodyPr/>
                    <a:lstStyle/>
                    <a:p>
                      <a:pPr algn="l" fontAlgn="ctr"/>
                      <a:r>
                        <a:rPr lang="ja-JP" altLang="en-US" sz="1000" u="none" strike="noStrike">
                          <a:effectLst/>
                        </a:rPr>
                        <a:t>　</a:t>
                      </a:r>
                      <a:endParaRPr lang="ja-JP" altLang="en-US" sz="1000" b="0" i="0" u="none" strike="noStrike">
                        <a:solidFill>
                          <a:srgbClr val="000000"/>
                        </a:solidFill>
                        <a:effectLst/>
                        <a:latin typeface="+mn-lt"/>
                        <a:ea typeface="游ゴシック" panose="020B0400000000000000" pitchFamily="50" charset="-128"/>
                      </a:endParaRPr>
                    </a:p>
                  </a:txBody>
                  <a:tcPr marL="0" marR="0" marT="0" marB="0" anchor="ctr">
                    <a:solidFill>
                      <a:schemeClr val="bg1"/>
                    </a:solidFill>
                  </a:tcPr>
                </a:tc>
                <a:tc>
                  <a:txBody>
                    <a:bodyPr/>
                    <a:lstStyle/>
                    <a:p>
                      <a:pPr algn="l" fontAlgn="ctr"/>
                      <a:r>
                        <a:rPr lang="ja-JP" altLang="en-US" sz="1000" u="none" strike="noStrike">
                          <a:effectLst/>
                        </a:rPr>
                        <a:t>　</a:t>
                      </a:r>
                      <a:endParaRPr lang="ja-JP" altLang="en-US" sz="1000" b="0" i="0" u="none" strike="noStrike">
                        <a:solidFill>
                          <a:srgbClr val="000000"/>
                        </a:solidFill>
                        <a:effectLst/>
                        <a:latin typeface="+mn-lt"/>
                        <a:ea typeface="游ゴシック" panose="020B0400000000000000" pitchFamily="50" charset="-128"/>
                      </a:endParaRPr>
                    </a:p>
                  </a:txBody>
                  <a:tcPr marL="0" marR="0" marT="0" marB="0" anchor="ctr">
                    <a:solidFill>
                      <a:schemeClr val="bg1"/>
                    </a:solidFill>
                  </a:tcPr>
                </a:tc>
                <a:tc>
                  <a:txBody>
                    <a:bodyPr/>
                    <a:lstStyle/>
                    <a:p>
                      <a:pPr algn="l" fontAlgn="ctr"/>
                      <a:endParaRPr lang="ja-JP" altLang="en-US" sz="1000" b="0" i="0" u="none" strike="noStrike" dirty="0">
                        <a:solidFill>
                          <a:srgbClr val="000000"/>
                        </a:solidFill>
                        <a:effectLst/>
                        <a:latin typeface="+mn-lt"/>
                        <a:ea typeface="游ゴシック" panose="020B0400000000000000" pitchFamily="50" charset="-128"/>
                      </a:endParaRPr>
                    </a:p>
                  </a:txBody>
                  <a:tcPr marL="0" marR="0" marT="0" marB="0" anchor="ctr">
                    <a:solidFill>
                      <a:schemeClr val="bg1"/>
                    </a:solidFill>
                  </a:tcPr>
                </a:tc>
                <a:tc>
                  <a:txBody>
                    <a:bodyPr/>
                    <a:lstStyle/>
                    <a:p>
                      <a:pPr algn="l" fontAlgn="ctr"/>
                      <a:endParaRPr lang="ja-JP" altLang="en-US" sz="1000" b="0" i="0" u="none" strike="noStrike" dirty="0">
                        <a:solidFill>
                          <a:srgbClr val="000000"/>
                        </a:solidFill>
                        <a:effectLst/>
                        <a:latin typeface="+mn-lt"/>
                        <a:ea typeface="游ゴシック" panose="020B0400000000000000" pitchFamily="50" charset="-128"/>
                      </a:endParaRPr>
                    </a:p>
                  </a:txBody>
                  <a:tcPr marL="0" marR="0" marT="0" marB="0" anchor="ctr">
                    <a:solidFill>
                      <a:schemeClr val="bg1"/>
                    </a:solidFill>
                  </a:tcPr>
                </a:tc>
                <a:tc>
                  <a:txBody>
                    <a:bodyPr/>
                    <a:lstStyle/>
                    <a:p>
                      <a:pPr algn="l" fontAlgn="ctr"/>
                      <a:endParaRPr lang="ja-JP" altLang="en-US" sz="1000" b="0" i="0" u="none" strike="noStrike">
                        <a:solidFill>
                          <a:srgbClr val="000000"/>
                        </a:solidFill>
                        <a:effectLst/>
                        <a:latin typeface="+mn-lt"/>
                        <a:ea typeface="游ゴシック" panose="020B0400000000000000" pitchFamily="50" charset="-128"/>
                      </a:endParaRPr>
                    </a:p>
                  </a:txBody>
                  <a:tcPr marL="0" marR="0" marT="0" marB="0" anchor="ctr">
                    <a:solidFill>
                      <a:schemeClr val="bg1"/>
                    </a:solidFill>
                  </a:tcPr>
                </a:tc>
                <a:tc>
                  <a:txBody>
                    <a:bodyPr/>
                    <a:lstStyle/>
                    <a:p>
                      <a:pPr algn="l" fontAlgn="ctr"/>
                      <a:endParaRPr lang="ja-JP" altLang="en-US" sz="1000" b="0" i="0" u="none" strike="noStrike">
                        <a:solidFill>
                          <a:srgbClr val="000000"/>
                        </a:solidFill>
                        <a:effectLst/>
                        <a:latin typeface="+mn-lt"/>
                        <a:ea typeface="游ゴシック" panose="020B0400000000000000" pitchFamily="50" charset="-128"/>
                      </a:endParaRPr>
                    </a:p>
                  </a:txBody>
                  <a:tcPr marL="0" marR="0" marT="0" marB="0" anchor="ctr">
                    <a:solidFill>
                      <a:schemeClr val="bg1"/>
                    </a:solidFill>
                  </a:tcPr>
                </a:tc>
                <a:tc>
                  <a:txBody>
                    <a:bodyPr/>
                    <a:lstStyle/>
                    <a:p>
                      <a:pPr algn="l" fontAlgn="ctr"/>
                      <a:endParaRPr lang="ja-JP" altLang="en-US" sz="1000" b="0" i="0" u="none" strike="noStrike">
                        <a:solidFill>
                          <a:srgbClr val="000000"/>
                        </a:solidFill>
                        <a:effectLst/>
                        <a:latin typeface="+mn-lt"/>
                        <a:ea typeface="游ゴシック" panose="020B0400000000000000" pitchFamily="50" charset="-128"/>
                      </a:endParaRPr>
                    </a:p>
                  </a:txBody>
                  <a:tcPr marL="0" marR="0" marT="0" marB="0" anchor="ctr">
                    <a:solidFill>
                      <a:schemeClr val="bg1"/>
                    </a:solidFill>
                  </a:tcPr>
                </a:tc>
                <a:tc>
                  <a:txBody>
                    <a:bodyPr/>
                    <a:lstStyle/>
                    <a:p>
                      <a:pPr algn="l" fontAlgn="ctr"/>
                      <a:endParaRPr lang="ja-JP" altLang="en-US" sz="1000" b="0" i="0" u="none" strike="noStrike">
                        <a:solidFill>
                          <a:srgbClr val="000000"/>
                        </a:solidFill>
                        <a:effectLst/>
                        <a:latin typeface="+mn-lt"/>
                        <a:ea typeface="游ゴシック" panose="020B0400000000000000" pitchFamily="50" charset="-128"/>
                      </a:endParaRPr>
                    </a:p>
                  </a:txBody>
                  <a:tcPr marL="0" marR="0" marT="0" marB="0" anchor="ctr">
                    <a:solidFill>
                      <a:schemeClr val="bg1"/>
                    </a:solidFill>
                  </a:tcPr>
                </a:tc>
                <a:tc>
                  <a:txBody>
                    <a:bodyPr/>
                    <a:lstStyle/>
                    <a:p>
                      <a:pPr algn="l" fontAlgn="ctr"/>
                      <a:r>
                        <a:rPr lang="ja-JP" altLang="en-US" sz="1000" u="none" strike="noStrike">
                          <a:effectLst/>
                        </a:rPr>
                        <a:t>　</a:t>
                      </a:r>
                      <a:endParaRPr lang="ja-JP" altLang="en-US" sz="1000" b="0" i="0" u="none" strike="noStrike">
                        <a:solidFill>
                          <a:srgbClr val="000000"/>
                        </a:solidFill>
                        <a:effectLst/>
                        <a:latin typeface="+mn-lt"/>
                        <a:ea typeface="游ゴシック" panose="020B0400000000000000" pitchFamily="50" charset="-128"/>
                      </a:endParaRPr>
                    </a:p>
                  </a:txBody>
                  <a:tcPr marL="0" marR="0" marT="0" marB="0" anchor="ctr">
                    <a:solidFill>
                      <a:schemeClr val="bg1"/>
                    </a:solidFill>
                  </a:tcPr>
                </a:tc>
                <a:tc>
                  <a:txBody>
                    <a:bodyPr/>
                    <a:lstStyle/>
                    <a:p>
                      <a:pPr algn="l" fontAlgn="ctr"/>
                      <a:r>
                        <a:rPr lang="ja-JP" altLang="en-US" sz="1000" u="none" strike="noStrike">
                          <a:effectLst/>
                        </a:rPr>
                        <a:t>　</a:t>
                      </a:r>
                      <a:endParaRPr lang="ja-JP" altLang="en-US" sz="1000" b="0" i="0" u="none" strike="noStrike">
                        <a:solidFill>
                          <a:srgbClr val="000000"/>
                        </a:solidFill>
                        <a:effectLst/>
                        <a:latin typeface="+mn-lt"/>
                        <a:ea typeface="游ゴシック" panose="020B0400000000000000" pitchFamily="50" charset="-128"/>
                      </a:endParaRPr>
                    </a:p>
                  </a:txBody>
                  <a:tcPr marL="0" marR="0" marT="0" marB="0" anchor="ctr">
                    <a:solidFill>
                      <a:schemeClr val="bg1"/>
                    </a:solidFill>
                  </a:tcPr>
                </a:tc>
                <a:tc>
                  <a:txBody>
                    <a:bodyPr/>
                    <a:lstStyle/>
                    <a:p>
                      <a:pPr algn="l" fontAlgn="ctr"/>
                      <a:r>
                        <a:rPr lang="ja-JP" altLang="en-US" sz="1000" u="none" strike="noStrike">
                          <a:effectLst/>
                        </a:rPr>
                        <a:t>　</a:t>
                      </a:r>
                      <a:endParaRPr lang="ja-JP" altLang="en-US" sz="1000" b="0" i="0" u="none" strike="noStrike">
                        <a:solidFill>
                          <a:srgbClr val="000000"/>
                        </a:solidFill>
                        <a:effectLst/>
                        <a:latin typeface="+mn-lt"/>
                        <a:ea typeface="游ゴシック" panose="020B0400000000000000" pitchFamily="50" charset="-128"/>
                      </a:endParaRPr>
                    </a:p>
                  </a:txBody>
                  <a:tcPr marL="0" marR="0" marT="0" marB="0" anchor="ctr">
                    <a:solidFill>
                      <a:schemeClr val="bg1"/>
                    </a:solidFill>
                  </a:tcPr>
                </a:tc>
                <a:tc>
                  <a:txBody>
                    <a:bodyPr/>
                    <a:lstStyle/>
                    <a:p>
                      <a:pPr algn="l" fontAlgn="ctr"/>
                      <a:r>
                        <a:rPr lang="ja-JP" altLang="en-US" sz="1000" u="none" strike="noStrike">
                          <a:effectLst/>
                        </a:rPr>
                        <a:t>　</a:t>
                      </a:r>
                      <a:endParaRPr lang="ja-JP" altLang="en-US" sz="1000" b="0" i="0" u="none" strike="noStrike">
                        <a:solidFill>
                          <a:srgbClr val="000000"/>
                        </a:solidFill>
                        <a:effectLst/>
                        <a:latin typeface="+mn-lt"/>
                        <a:ea typeface="游ゴシック" panose="020B0400000000000000" pitchFamily="50" charset="-128"/>
                      </a:endParaRPr>
                    </a:p>
                  </a:txBody>
                  <a:tcPr marL="0" marR="0" marT="0" marB="0" anchor="ctr">
                    <a:solidFill>
                      <a:schemeClr val="bg1"/>
                    </a:solidFill>
                  </a:tcPr>
                </a:tc>
                <a:tc>
                  <a:txBody>
                    <a:bodyPr/>
                    <a:lstStyle/>
                    <a:p>
                      <a:pPr algn="l" fontAlgn="ctr"/>
                      <a:r>
                        <a:rPr lang="ja-JP" altLang="en-US" sz="1000" u="none" strike="noStrike">
                          <a:effectLst/>
                        </a:rPr>
                        <a:t>　</a:t>
                      </a:r>
                      <a:endParaRPr lang="ja-JP" altLang="en-US" sz="1000" b="0" i="0" u="none" strike="noStrike">
                        <a:solidFill>
                          <a:srgbClr val="000000"/>
                        </a:solidFill>
                        <a:effectLst/>
                        <a:latin typeface="+mn-lt"/>
                        <a:ea typeface="游ゴシック" panose="020B0400000000000000" pitchFamily="50" charset="-128"/>
                      </a:endParaRPr>
                    </a:p>
                  </a:txBody>
                  <a:tcPr marL="0" marR="0" marT="0" marB="0" anchor="ctr">
                    <a:solidFill>
                      <a:schemeClr val="bg1"/>
                    </a:solidFill>
                  </a:tcPr>
                </a:tc>
                <a:tc>
                  <a:txBody>
                    <a:bodyPr/>
                    <a:lstStyle/>
                    <a:p>
                      <a:pPr algn="l" fontAlgn="ctr"/>
                      <a:r>
                        <a:rPr lang="ja-JP" altLang="en-US" sz="1000" u="none" strike="noStrike" dirty="0">
                          <a:effectLst/>
                        </a:rPr>
                        <a:t>　</a:t>
                      </a:r>
                      <a:endParaRPr lang="ja-JP" altLang="en-US" sz="1000" b="0" i="0" u="none" strike="noStrike" dirty="0">
                        <a:solidFill>
                          <a:srgbClr val="000000"/>
                        </a:solidFill>
                        <a:effectLst/>
                        <a:latin typeface="+mn-lt"/>
                        <a:ea typeface="游ゴシック" panose="020B0400000000000000" pitchFamily="50" charset="-128"/>
                      </a:endParaRPr>
                    </a:p>
                  </a:txBody>
                  <a:tcPr marL="0" marR="0" marT="0" marB="0" anchor="ctr">
                    <a:solidFill>
                      <a:schemeClr val="bg1"/>
                    </a:solidFill>
                  </a:tcPr>
                </a:tc>
                <a:extLst>
                  <a:ext uri="{0D108BD9-81ED-4DB2-BD59-A6C34878D82A}">
                    <a16:rowId xmlns:a16="http://schemas.microsoft.com/office/drawing/2014/main" val="424783587"/>
                  </a:ext>
                </a:extLst>
              </a:tr>
            </a:tbl>
          </a:graphicData>
        </a:graphic>
      </p:graphicFrame>
      <p:sp>
        <p:nvSpPr>
          <p:cNvPr id="14" name="角丸四角形 14">
            <a:extLst>
              <a:ext uri="{FF2B5EF4-FFF2-40B4-BE49-F238E27FC236}">
                <a16:creationId xmlns:a16="http://schemas.microsoft.com/office/drawing/2014/main" id="{5E06AEFE-1BD1-BA91-C861-6F67BB7E6BAD}"/>
              </a:ext>
            </a:extLst>
          </p:cNvPr>
          <p:cNvSpPr/>
          <p:nvPr/>
        </p:nvSpPr>
        <p:spPr>
          <a:xfrm>
            <a:off x="5984258" y="3901008"/>
            <a:ext cx="1211201" cy="329585"/>
          </a:xfrm>
          <a:prstGeom prst="roundRect">
            <a:avLst>
              <a:gd name="adj" fmla="val 50000"/>
            </a:avLst>
          </a:prstGeom>
          <a:solidFill>
            <a:srgbClr val="9999B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solidFill>
                <a:schemeClr val="tx1"/>
              </a:solidFill>
            </a:endParaRPr>
          </a:p>
        </p:txBody>
      </p:sp>
      <p:sp>
        <p:nvSpPr>
          <p:cNvPr id="19" name="テキスト ボックス 18">
            <a:extLst>
              <a:ext uri="{FF2B5EF4-FFF2-40B4-BE49-F238E27FC236}">
                <a16:creationId xmlns:a16="http://schemas.microsoft.com/office/drawing/2014/main" id="{AFF4EC42-6876-A1DC-2023-6E80F0B66BAA}"/>
              </a:ext>
            </a:extLst>
          </p:cNvPr>
          <p:cNvSpPr txBox="1"/>
          <p:nvPr/>
        </p:nvSpPr>
        <p:spPr>
          <a:xfrm>
            <a:off x="5949552" y="3943244"/>
            <a:ext cx="588292" cy="253916"/>
          </a:xfrm>
          <a:prstGeom prst="rect">
            <a:avLst/>
          </a:prstGeom>
          <a:noFill/>
        </p:spPr>
        <p:txBody>
          <a:bodyPr wrap="square" rtlCol="0">
            <a:spAutoFit/>
          </a:bodyPr>
          <a:lstStyle/>
          <a:p>
            <a:pPr algn="l"/>
            <a:r>
              <a:rPr kumimoji="1" lang="en-US" altLang="ja-JP" sz="1050" dirty="0"/>
              <a:t>3/12</a:t>
            </a:r>
            <a:endParaRPr kumimoji="1" lang="ja-JP" altLang="en-US" sz="1050" dirty="0"/>
          </a:p>
        </p:txBody>
      </p:sp>
      <p:sp>
        <p:nvSpPr>
          <p:cNvPr id="21" name="テキスト ボックス 20">
            <a:extLst>
              <a:ext uri="{FF2B5EF4-FFF2-40B4-BE49-F238E27FC236}">
                <a16:creationId xmlns:a16="http://schemas.microsoft.com/office/drawing/2014/main" id="{C20D196A-D8D3-97A4-546C-E8D7F42D9BAC}"/>
              </a:ext>
            </a:extLst>
          </p:cNvPr>
          <p:cNvSpPr txBox="1"/>
          <p:nvPr/>
        </p:nvSpPr>
        <p:spPr>
          <a:xfrm>
            <a:off x="6760103" y="3948206"/>
            <a:ext cx="504056" cy="253916"/>
          </a:xfrm>
          <a:prstGeom prst="rect">
            <a:avLst/>
          </a:prstGeom>
          <a:noFill/>
        </p:spPr>
        <p:txBody>
          <a:bodyPr wrap="square" rtlCol="0">
            <a:spAutoFit/>
          </a:bodyPr>
          <a:lstStyle/>
          <a:p>
            <a:pPr algn="l"/>
            <a:r>
              <a:rPr kumimoji="1" lang="en-US" altLang="ja-JP" sz="1050" dirty="0"/>
              <a:t>4/30</a:t>
            </a:r>
            <a:endParaRPr kumimoji="1" lang="ja-JP" altLang="en-US" sz="1050" dirty="0"/>
          </a:p>
        </p:txBody>
      </p:sp>
      <p:sp>
        <p:nvSpPr>
          <p:cNvPr id="53" name="角丸四角形 19">
            <a:extLst>
              <a:ext uri="{FF2B5EF4-FFF2-40B4-BE49-F238E27FC236}">
                <a16:creationId xmlns:a16="http://schemas.microsoft.com/office/drawing/2014/main" id="{FD79150B-D0F1-7AA7-5C40-0BCA3C62FC26}"/>
              </a:ext>
            </a:extLst>
          </p:cNvPr>
          <p:cNvSpPr/>
          <p:nvPr/>
        </p:nvSpPr>
        <p:spPr>
          <a:xfrm>
            <a:off x="6498769" y="4810280"/>
            <a:ext cx="5001130" cy="340747"/>
          </a:xfrm>
          <a:prstGeom prst="roundRect">
            <a:avLst>
              <a:gd name="adj" fmla="val 50000"/>
            </a:avLst>
          </a:prstGeom>
          <a:solidFill>
            <a:srgbClr val="9999B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solidFill>
                <a:schemeClr val="tx1"/>
              </a:solidFill>
            </a:endParaRPr>
          </a:p>
        </p:txBody>
      </p:sp>
      <p:sp>
        <p:nvSpPr>
          <p:cNvPr id="54" name="テキスト ボックス 53">
            <a:extLst>
              <a:ext uri="{FF2B5EF4-FFF2-40B4-BE49-F238E27FC236}">
                <a16:creationId xmlns:a16="http://schemas.microsoft.com/office/drawing/2014/main" id="{C712A36E-C218-329A-BA4C-C4D0C0A95737}"/>
              </a:ext>
            </a:extLst>
          </p:cNvPr>
          <p:cNvSpPr txBox="1"/>
          <p:nvPr/>
        </p:nvSpPr>
        <p:spPr>
          <a:xfrm>
            <a:off x="6498769" y="4830660"/>
            <a:ext cx="676986" cy="253916"/>
          </a:xfrm>
          <a:prstGeom prst="rect">
            <a:avLst/>
          </a:prstGeom>
          <a:noFill/>
        </p:spPr>
        <p:txBody>
          <a:bodyPr wrap="square" rtlCol="0">
            <a:spAutoFit/>
          </a:bodyPr>
          <a:lstStyle/>
          <a:p>
            <a:pPr algn="l"/>
            <a:r>
              <a:rPr kumimoji="1" lang="en-US" altLang="ja-JP" sz="1050" dirty="0"/>
              <a:t>4/</a:t>
            </a:r>
            <a:r>
              <a:rPr lang="en-US" altLang="ja-JP" sz="1050" dirty="0"/>
              <a:t>1</a:t>
            </a:r>
            <a:endParaRPr kumimoji="1" lang="ja-JP" altLang="en-US" sz="1050" dirty="0"/>
          </a:p>
        </p:txBody>
      </p:sp>
      <p:sp>
        <p:nvSpPr>
          <p:cNvPr id="55" name="テキスト ボックス 54">
            <a:extLst>
              <a:ext uri="{FF2B5EF4-FFF2-40B4-BE49-F238E27FC236}">
                <a16:creationId xmlns:a16="http://schemas.microsoft.com/office/drawing/2014/main" id="{4CD77A63-2B6E-D6B1-3E48-A7731A019D3E}"/>
              </a:ext>
            </a:extLst>
          </p:cNvPr>
          <p:cNvSpPr txBox="1"/>
          <p:nvPr/>
        </p:nvSpPr>
        <p:spPr>
          <a:xfrm>
            <a:off x="10992497" y="4831924"/>
            <a:ext cx="676986" cy="253916"/>
          </a:xfrm>
          <a:prstGeom prst="rect">
            <a:avLst/>
          </a:prstGeom>
          <a:noFill/>
        </p:spPr>
        <p:txBody>
          <a:bodyPr wrap="square" rtlCol="0">
            <a:spAutoFit/>
          </a:bodyPr>
          <a:lstStyle/>
          <a:p>
            <a:pPr algn="l"/>
            <a:r>
              <a:rPr kumimoji="1" lang="en-US" altLang="ja-JP" sz="1050" dirty="0"/>
              <a:t>9/30</a:t>
            </a:r>
            <a:endParaRPr kumimoji="1" lang="ja-JP" altLang="en-US" sz="1050" dirty="0"/>
          </a:p>
        </p:txBody>
      </p:sp>
      <p:sp>
        <p:nvSpPr>
          <p:cNvPr id="4" name="1 つの角を丸めた四角形 11">
            <a:extLst>
              <a:ext uri="{FF2B5EF4-FFF2-40B4-BE49-F238E27FC236}">
                <a16:creationId xmlns:a16="http://schemas.microsoft.com/office/drawing/2014/main" id="{6EF8C4A2-7751-934F-098A-4D32AC975074}"/>
              </a:ext>
            </a:extLst>
          </p:cNvPr>
          <p:cNvSpPr/>
          <p:nvPr/>
        </p:nvSpPr>
        <p:spPr>
          <a:xfrm>
            <a:off x="482716" y="5788771"/>
            <a:ext cx="11029245" cy="580897"/>
          </a:xfrm>
          <a:prstGeom prst="round1Rect">
            <a:avLst/>
          </a:prstGeom>
          <a:solidFill>
            <a:srgbClr val="00003E">
              <a:alpha val="10196"/>
            </a:srgb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8000" tIns="36000" rIns="0" bIns="0" numCol="1" spcCol="0" rtlCol="0" fromWordArt="0" anchor="ctr" anchorCtr="0" forceAA="0" compatLnSpc="1">
            <a:prstTxWarp prst="textNoShape">
              <a:avLst/>
            </a:prstTxWarp>
            <a:noAutofit/>
          </a:bodyPr>
          <a:lstStyle/>
          <a:p>
            <a:pPr lvl="0">
              <a:defRPr/>
            </a:pPr>
            <a:r>
              <a:rPr lang="ja-JP" altLang="en-US" sz="1600" dirty="0">
                <a:solidFill>
                  <a:schemeClr val="accent6">
                    <a:lumMod val="10000"/>
                  </a:schemeClr>
                </a:solidFill>
              </a:rPr>
              <a:t>　広告管理ツールからの</a:t>
            </a:r>
            <a:r>
              <a:rPr lang="ja-JP" altLang="en-US" sz="1600" dirty="0">
                <a:solidFill>
                  <a:srgbClr val="002AFF"/>
                </a:solidFill>
              </a:rPr>
              <a:t>商品在庫確認は、</a:t>
            </a:r>
            <a:r>
              <a:rPr lang="en-US" altLang="ja-JP" sz="1600" b="1" dirty="0">
                <a:solidFill>
                  <a:srgbClr val="002AFF"/>
                </a:solidFill>
              </a:rPr>
              <a:t>3</a:t>
            </a:r>
            <a:r>
              <a:rPr lang="ja-JP" altLang="en-US" sz="1600" b="1" dirty="0">
                <a:solidFill>
                  <a:srgbClr val="002AFF"/>
                </a:solidFill>
              </a:rPr>
              <a:t>月</a:t>
            </a:r>
            <a:r>
              <a:rPr lang="en-US" altLang="ja-JP" sz="1600" b="1" dirty="0">
                <a:solidFill>
                  <a:srgbClr val="002AFF"/>
                </a:solidFill>
              </a:rPr>
              <a:t>10</a:t>
            </a:r>
            <a:r>
              <a:rPr lang="ja-JP" altLang="en-US" sz="1600" b="1" dirty="0">
                <a:solidFill>
                  <a:srgbClr val="002AFF"/>
                </a:solidFill>
              </a:rPr>
              <a:t>日（火）より可能</a:t>
            </a:r>
            <a:r>
              <a:rPr lang="ja-JP" altLang="en-US" sz="1600" dirty="0">
                <a:solidFill>
                  <a:schemeClr val="accent6">
                    <a:lumMod val="10000"/>
                  </a:schemeClr>
                </a:solidFill>
              </a:rPr>
              <a:t>となります。</a:t>
            </a:r>
          </a:p>
          <a:p>
            <a:pPr lvl="0">
              <a:defRPr/>
            </a:pPr>
            <a:r>
              <a:rPr lang="ja-JP" altLang="en-US" sz="1600" dirty="0">
                <a:solidFill>
                  <a:schemeClr val="accent6">
                    <a:lumMod val="10000"/>
                  </a:schemeClr>
                </a:solidFill>
              </a:rPr>
              <a:t>　</a:t>
            </a:r>
            <a:r>
              <a:rPr lang="en-US" altLang="ja-JP" sz="1600" dirty="0">
                <a:solidFill>
                  <a:schemeClr val="accent6">
                    <a:lumMod val="10000"/>
                  </a:schemeClr>
                </a:solidFill>
              </a:rPr>
              <a:t>3</a:t>
            </a:r>
            <a:r>
              <a:rPr lang="ja-JP" altLang="en-US" sz="1600" dirty="0">
                <a:solidFill>
                  <a:schemeClr val="accent6">
                    <a:lumMod val="10000"/>
                  </a:schemeClr>
                </a:solidFill>
              </a:rPr>
              <a:t>月</a:t>
            </a:r>
            <a:r>
              <a:rPr lang="en-US" altLang="ja-JP" sz="1600" dirty="0">
                <a:solidFill>
                  <a:schemeClr val="accent6">
                    <a:lumMod val="10000"/>
                  </a:schemeClr>
                </a:solidFill>
              </a:rPr>
              <a:t>9</a:t>
            </a:r>
            <a:r>
              <a:rPr lang="ja-JP" altLang="en-US" sz="1600" dirty="0">
                <a:solidFill>
                  <a:schemeClr val="accent6">
                    <a:lumMod val="10000"/>
                  </a:schemeClr>
                </a:solidFill>
              </a:rPr>
              <a:t>日（月）以前は正しい在庫数をご確認いただけませんので、あらかじめご了承ください。</a:t>
            </a:r>
            <a:endParaRPr kumimoji="1" lang="ja-JP" altLang="en-US" sz="1600" b="1" i="0" u="none" strike="noStrike" kern="1200" cap="none" spc="0" normalizeH="0" baseline="0" noProof="0" dirty="0">
              <a:ln>
                <a:noFill/>
              </a:ln>
              <a:solidFill>
                <a:schemeClr val="accent6">
                  <a:lumMod val="10000"/>
                </a:schemeClr>
              </a:solidFill>
              <a:effectLst/>
              <a:uLnTx/>
              <a:uFillTx/>
              <a:latin typeface="Meiryo" panose="020B0604030504040204" pitchFamily="34" charset="-128"/>
              <a:ea typeface="Meiryo" panose="020B0604030504040204" pitchFamily="34" charset="-128"/>
            </a:endParaRPr>
          </a:p>
        </p:txBody>
      </p:sp>
      <p:pic>
        <p:nvPicPr>
          <p:cNvPr id="6" name="図プレースホルダー 10" descr="アイコン&#10;&#10;自動的に生成された説明">
            <a:extLst>
              <a:ext uri="{FF2B5EF4-FFF2-40B4-BE49-F238E27FC236}">
                <a16:creationId xmlns:a16="http://schemas.microsoft.com/office/drawing/2014/main" id="{B10BE943-EFB0-39A6-FF7F-382FF77F2690}"/>
              </a:ext>
            </a:extLst>
          </p:cNvPr>
          <p:cNvPicPr>
            <a:picLocks noChangeAspect="1"/>
          </p:cNvPicPr>
          <p:nvPr/>
        </p:nvPicPr>
        <p:blipFill>
          <a:blip r:embed="rId3" cstate="print">
            <a:duotone>
              <a:schemeClr val="accent1">
                <a:shade val="45000"/>
                <a:satMod val="135000"/>
              </a:schemeClr>
              <a:prstClr val="white"/>
            </a:duotone>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rcRect t="3900" b="3900"/>
          <a:stretch/>
        </p:blipFill>
        <p:spPr>
          <a:xfrm>
            <a:off x="595671" y="5858509"/>
            <a:ext cx="552033" cy="511159"/>
          </a:xfrm>
          <a:prstGeom prst="rect">
            <a:avLst/>
          </a:prstGeom>
        </p:spPr>
      </p:pic>
    </p:spTree>
    <p:extLst>
      <p:ext uri="{BB962C8B-B14F-4D97-AF65-F5344CB8AC3E}">
        <p14:creationId xmlns:p14="http://schemas.microsoft.com/office/powerpoint/2010/main" val="9429910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71B379-B7C3-C662-85F5-28D3F6CB8F65}"/>
            </a:ext>
          </a:extLst>
        </p:cNvPr>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61F1F439-316F-C51E-E417-93F266FB0B0A}"/>
              </a:ext>
            </a:extLst>
          </p:cNvPr>
          <p:cNvSpPr>
            <a:spLocks noGrp="1"/>
          </p:cNvSpPr>
          <p:nvPr>
            <p:ph type="body" sz="quarter" idx="19"/>
          </p:nvPr>
        </p:nvSpPr>
        <p:spPr/>
        <p:txBody>
          <a:bodyPr/>
          <a:lstStyle/>
          <a:p>
            <a:r>
              <a:rPr lang="ja-JP" altLang="en-US" dirty="0"/>
              <a:t>商品スペック</a:t>
            </a:r>
            <a:endParaRPr kumimoji="1" lang="ja-JP" altLang="en-US" dirty="0"/>
          </a:p>
        </p:txBody>
      </p:sp>
      <p:sp>
        <p:nvSpPr>
          <p:cNvPr id="8" name="テキスト プレースホルダー 7">
            <a:extLst>
              <a:ext uri="{FF2B5EF4-FFF2-40B4-BE49-F238E27FC236}">
                <a16:creationId xmlns:a16="http://schemas.microsoft.com/office/drawing/2014/main" id="{FE69C2E0-C32E-FD04-F975-121BD3AD0951}"/>
              </a:ext>
            </a:extLst>
          </p:cNvPr>
          <p:cNvSpPr>
            <a:spLocks noGrp="1"/>
          </p:cNvSpPr>
          <p:nvPr>
            <p:ph type="body" sz="quarter" idx="20"/>
          </p:nvPr>
        </p:nvSpPr>
        <p:spPr/>
        <p:txBody>
          <a:bodyPr/>
          <a:lstStyle/>
          <a:p>
            <a:r>
              <a:rPr lang="en-US" altLang="ja-JP"/>
              <a:t>02</a:t>
            </a:r>
            <a:endParaRPr lang="ja-JP" altLang="en-US"/>
          </a:p>
        </p:txBody>
      </p:sp>
      <p:pic>
        <p:nvPicPr>
          <p:cNvPr id="7" name="図プレースホルダー 9" descr="アイコン&#10;&#10;自動的に生成された説明">
            <a:extLst>
              <a:ext uri="{FF2B5EF4-FFF2-40B4-BE49-F238E27FC236}">
                <a16:creationId xmlns:a16="http://schemas.microsoft.com/office/drawing/2014/main" id="{9D8706D8-12D4-D54D-6658-B4BAA5A5B115}"/>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a:xfrm>
            <a:off x="5302859" y="3110988"/>
            <a:ext cx="1586282" cy="1464484"/>
          </a:xfrm>
        </p:spPr>
      </p:pic>
    </p:spTree>
    <p:extLst>
      <p:ext uri="{BB962C8B-B14F-4D97-AF65-F5344CB8AC3E}">
        <p14:creationId xmlns:p14="http://schemas.microsoft.com/office/powerpoint/2010/main" val="4625950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8233F11F-CD18-2F7E-F1B7-265A8FF53190}"/>
              </a:ext>
            </a:extLst>
          </p:cNvPr>
          <p:cNvSpPr>
            <a:spLocks noGrp="1"/>
          </p:cNvSpPr>
          <p:nvPr>
            <p:ph type="body" sz="quarter" idx="12"/>
          </p:nvPr>
        </p:nvSpPr>
        <p:spPr/>
        <p:txBody>
          <a:bodyPr/>
          <a:lstStyle/>
          <a:p>
            <a:pPr marL="0" indent="0" algn="ctr">
              <a:buNone/>
            </a:pPr>
            <a:r>
              <a:rPr lang="ja-JP" altLang="en-US"/>
              <a:t>商品スペック</a:t>
            </a:r>
          </a:p>
        </p:txBody>
      </p:sp>
      <p:pic>
        <p:nvPicPr>
          <p:cNvPr id="13" name="図プレースホルダー 12" descr="アイコン&#10;&#10;自動的に生成された説明">
            <a:extLst>
              <a:ext uri="{FF2B5EF4-FFF2-40B4-BE49-F238E27FC236}">
                <a16:creationId xmlns:a16="http://schemas.microsoft.com/office/drawing/2014/main" id="{9C170B1A-18AB-BD9F-9567-74FC723E55D9}"/>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C755DDC7-1962-58DA-7155-F708E48B2473}"/>
              </a:ext>
            </a:extLst>
          </p:cNvPr>
          <p:cNvSpPr>
            <a:spLocks noGrp="1"/>
          </p:cNvSpPr>
          <p:nvPr>
            <p:ph type="body" sz="quarter" idx="10"/>
          </p:nvPr>
        </p:nvSpPr>
        <p:spPr/>
        <p:txBody>
          <a:bodyPr/>
          <a:lstStyle/>
          <a:p>
            <a:r>
              <a:rPr kumimoji="1" lang="ja-JP" altLang="en-US"/>
              <a:t>商品一覧</a:t>
            </a:r>
          </a:p>
        </p:txBody>
      </p:sp>
      <p:sp>
        <p:nvSpPr>
          <p:cNvPr id="16" name="テキスト ボックス 15">
            <a:extLst>
              <a:ext uri="{FF2B5EF4-FFF2-40B4-BE49-F238E27FC236}">
                <a16:creationId xmlns:a16="http://schemas.microsoft.com/office/drawing/2014/main" id="{1AE2F7EE-83F3-556C-6619-9F651F868918}"/>
              </a:ext>
            </a:extLst>
          </p:cNvPr>
          <p:cNvSpPr txBox="1"/>
          <p:nvPr/>
        </p:nvSpPr>
        <p:spPr>
          <a:xfrm>
            <a:off x="595671" y="825645"/>
            <a:ext cx="9577064" cy="276999"/>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この資料に掲載している商品一覧</a:t>
            </a:r>
            <a:endParaRPr kumimoji="1" lang="en-US" altLang="ja-JP" sz="1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endParaRPr>
          </a:p>
        </p:txBody>
      </p:sp>
      <p:pic>
        <p:nvPicPr>
          <p:cNvPr id="9" name="図 8">
            <a:extLst>
              <a:ext uri="{FF2B5EF4-FFF2-40B4-BE49-F238E27FC236}">
                <a16:creationId xmlns:a16="http://schemas.microsoft.com/office/drawing/2014/main" id="{5DFA1CF1-3600-272E-CFFB-3B7C0D6C9AEA}"/>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59191" y="2073788"/>
            <a:ext cx="288000" cy="520176"/>
          </a:xfrm>
          <a:prstGeom prst="rect">
            <a:avLst/>
          </a:prstGeom>
        </p:spPr>
      </p:pic>
      <p:pic>
        <p:nvPicPr>
          <p:cNvPr id="10" name="図 9">
            <a:extLst>
              <a:ext uri="{FF2B5EF4-FFF2-40B4-BE49-F238E27FC236}">
                <a16:creationId xmlns:a16="http://schemas.microsoft.com/office/drawing/2014/main" id="{5165D292-75BB-186A-8FE9-3C76BB52DB4E}"/>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980036" y="3129267"/>
            <a:ext cx="575621" cy="475831"/>
          </a:xfrm>
          <a:prstGeom prst="rect">
            <a:avLst/>
          </a:prstGeom>
        </p:spPr>
      </p:pic>
      <p:graphicFrame>
        <p:nvGraphicFramePr>
          <p:cNvPr id="11" name="表 4">
            <a:extLst>
              <a:ext uri="{FF2B5EF4-FFF2-40B4-BE49-F238E27FC236}">
                <a16:creationId xmlns:a16="http://schemas.microsoft.com/office/drawing/2014/main" id="{11EF4012-7799-AF42-01E6-A92171F43247}"/>
              </a:ext>
            </a:extLst>
          </p:cNvPr>
          <p:cNvGraphicFramePr>
            <a:graphicFrameLocks noGrp="1"/>
          </p:cNvGraphicFramePr>
          <p:nvPr>
            <p:extLst>
              <p:ext uri="{D42A27DB-BD31-4B8C-83A1-F6EECF244321}">
                <p14:modId xmlns:p14="http://schemas.microsoft.com/office/powerpoint/2010/main" val="1628452706"/>
              </p:ext>
            </p:extLst>
          </p:nvPr>
        </p:nvGraphicFramePr>
        <p:xfrm>
          <a:off x="555390" y="1427559"/>
          <a:ext cx="11233150" cy="2476458"/>
        </p:xfrm>
        <a:graphic>
          <a:graphicData uri="http://schemas.openxmlformats.org/drawingml/2006/table">
            <a:tbl>
              <a:tblPr firstRow="1" bandRow="1">
                <a:tableStyleId>{21E4AEA4-8DFA-4A89-87EB-49C32662AFE0}</a:tableStyleId>
              </a:tblPr>
              <a:tblGrid>
                <a:gridCol w="2393084">
                  <a:extLst>
                    <a:ext uri="{9D8B030D-6E8A-4147-A177-3AD203B41FA5}">
                      <a16:colId xmlns:a16="http://schemas.microsoft.com/office/drawing/2014/main" val="984914608"/>
                    </a:ext>
                  </a:extLst>
                </a:gridCol>
                <a:gridCol w="6899203">
                  <a:extLst>
                    <a:ext uri="{9D8B030D-6E8A-4147-A177-3AD203B41FA5}">
                      <a16:colId xmlns:a16="http://schemas.microsoft.com/office/drawing/2014/main" val="606051176"/>
                    </a:ext>
                  </a:extLst>
                </a:gridCol>
                <a:gridCol w="1940863">
                  <a:extLst>
                    <a:ext uri="{9D8B030D-6E8A-4147-A177-3AD203B41FA5}">
                      <a16:colId xmlns:a16="http://schemas.microsoft.com/office/drawing/2014/main" val="3805149580"/>
                    </a:ext>
                  </a:extLst>
                </a:gridCol>
              </a:tblGrid>
              <a:tr h="537246">
                <a:tc gridSpan="2">
                  <a:txBody>
                    <a:bodyPr/>
                    <a:lstStyle/>
                    <a:p>
                      <a:pPr algn="ctr"/>
                      <a:r>
                        <a:rPr kumimoji="1" lang="ja-JP" altLang="en-US" sz="1000" b="1" i="0" spc="300" dirty="0">
                          <a:solidFill>
                            <a:schemeClr val="bg1"/>
                          </a:solidFill>
                          <a:latin typeface="Meiryo" panose="020B0604030504040204" pitchFamily="34" charset="-128"/>
                          <a:ea typeface="Meiryo" panose="020B0604030504040204" pitchFamily="34" charset="-128"/>
                        </a:rPr>
                        <a:t>通常商品</a:t>
                      </a:r>
                    </a:p>
                  </a:txBody>
                  <a:tcPr marL="0" marR="0" anchor="ctr">
                    <a:lnR w="38100" cap="flat" cmpd="sng" algn="ctr">
                      <a:solidFill>
                        <a:schemeClr val="bg1"/>
                      </a:solidFill>
                      <a:prstDash val="solid"/>
                      <a:round/>
                      <a:headEnd type="none" w="med" len="med"/>
                      <a:tailEnd type="none" w="med" len="med"/>
                    </a:lnR>
                    <a:solidFill>
                      <a:srgbClr val="00003E"/>
                    </a:solidFill>
                  </a:tcPr>
                </a:tc>
                <a:tc hMerge="1">
                  <a:txBody>
                    <a:bodyPr/>
                    <a:lstStyle/>
                    <a:p>
                      <a:pPr algn="ctr"/>
                      <a:r>
                        <a:rPr kumimoji="1" lang="ja-JP" altLang="en-US" sz="1600" b="1" i="0">
                          <a:solidFill>
                            <a:schemeClr val="accent3"/>
                          </a:solidFill>
                          <a:latin typeface="Yu Gothic" panose="020B0400000000000000" pitchFamily="34" charset="-128"/>
                          <a:ea typeface="Yu Gothic" panose="020B0400000000000000" pitchFamily="34" charset="-128"/>
                        </a:rPr>
                        <a:t>商品区分</a:t>
                      </a:r>
                    </a:p>
                  </a:txBody>
                  <a:tcPr anchor="ctr">
                    <a:lnL w="38100" cap="flat" cmpd="sng" algn="ctr">
                      <a:solidFill>
                        <a:schemeClr val="bg1"/>
                      </a:solidFill>
                      <a:prstDash val="solid"/>
                      <a:round/>
                      <a:headEnd type="none" w="med" len="med"/>
                      <a:tailEnd type="none" w="med" len="med"/>
                    </a:lnL>
                    <a:lnB w="38100" cap="flat" cmpd="sng" algn="ctr">
                      <a:solidFill>
                        <a:schemeClr val="bg1"/>
                      </a:solidFill>
                      <a:prstDash val="solid"/>
                      <a:round/>
                      <a:headEnd type="none" w="med" len="med"/>
                      <a:tailEnd type="none" w="med" len="med"/>
                    </a:lnB>
                  </a:tcPr>
                </a:tc>
                <a:tc>
                  <a:txBody>
                    <a:bodyPr/>
                    <a:lstStyle/>
                    <a:p>
                      <a:pPr algn="ctr"/>
                      <a:r>
                        <a:rPr kumimoji="1" lang="ja-JP" altLang="en-US" sz="1000" b="1" spc="300" dirty="0">
                          <a:solidFill>
                            <a:schemeClr val="bg1"/>
                          </a:solidFill>
                          <a:latin typeface="Meiryo" panose="020B0604030504040204" pitchFamily="34" charset="-128"/>
                          <a:ea typeface="Meiryo" panose="020B0604030504040204" pitchFamily="34" charset="-128"/>
                        </a:rPr>
                        <a:t>ページ数</a:t>
                      </a:r>
                      <a:endParaRPr kumimoji="1" lang="ja-JP" altLang="en-US" sz="1000" b="1" i="0" spc="300" dirty="0">
                        <a:solidFill>
                          <a:schemeClr val="bg1"/>
                        </a:solidFill>
                        <a:latin typeface="Meiryo" panose="020B0604030504040204" pitchFamily="34" charset="-128"/>
                        <a:ea typeface="Meiryo" panose="020B0604030504040204" pitchFamily="34" charset="-128"/>
                      </a:endParaRPr>
                    </a:p>
                  </a:txBody>
                  <a:tcPr anchor="ctr">
                    <a:lnL w="38100" cap="flat" cmpd="sng" algn="ctr">
                      <a:solidFill>
                        <a:schemeClr val="bg1"/>
                      </a:solidFill>
                      <a:prstDash val="solid"/>
                      <a:round/>
                      <a:headEnd type="none" w="med" len="med"/>
                      <a:tailEnd type="none" w="med" len="med"/>
                    </a:lnL>
                    <a:lnB w="38100" cap="flat" cmpd="sng" algn="ctr">
                      <a:solidFill>
                        <a:schemeClr val="bg1"/>
                      </a:solidFill>
                      <a:prstDash val="solid"/>
                      <a:round/>
                      <a:headEnd type="none" w="med" len="med"/>
                      <a:tailEnd type="none" w="med" len="med"/>
                    </a:lnB>
                    <a:solidFill>
                      <a:srgbClr val="00003E"/>
                    </a:solidFill>
                  </a:tcPr>
                </a:tc>
                <a:extLst>
                  <a:ext uri="{0D108BD9-81ED-4DB2-BD59-A6C34878D82A}">
                    <a16:rowId xmlns:a16="http://schemas.microsoft.com/office/drawing/2014/main" val="1317350027"/>
                  </a:ext>
                </a:extLst>
              </a:tr>
              <a:tr h="470617">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00" b="1" dirty="0">
                        <a:solidFill>
                          <a:schemeClr val="bg1"/>
                        </a:solidFill>
                      </a:endParaRPr>
                    </a:p>
                  </a:txBody>
                  <a:tcPr marL="1007999" marR="0" marT="0" marB="0" anchor="ctr">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solidFill>
                      <a:srgbClr val="00003E">
                        <a:alpha val="60000"/>
                      </a:srgbClr>
                    </a:solidFill>
                  </a:tcPr>
                </a:tc>
                <a:tc>
                  <a:txBody>
                    <a:bodyPr/>
                    <a:lstStyle/>
                    <a:p>
                      <a:r>
                        <a:rPr kumimoji="1" lang="ja-JP" altLang="en-US" sz="1050" b="1" i="0" dirty="0">
                          <a:solidFill>
                            <a:srgbClr val="0D0D0D"/>
                          </a:solidFill>
                          <a:latin typeface="Meiryo" panose="020B0604030504040204" pitchFamily="34" charset="-128"/>
                          <a:ea typeface="Meiryo" panose="020B0604030504040204" pitchFamily="34" charset="-128"/>
                        </a:rPr>
                        <a:t>ブランドパネル　</a:t>
                      </a:r>
                      <a:r>
                        <a:rPr kumimoji="1" lang="en-US" altLang="ja-JP" sz="1050" b="1" i="0" dirty="0">
                          <a:solidFill>
                            <a:srgbClr val="0D0D0D"/>
                          </a:solidFill>
                          <a:latin typeface="Meiryo" panose="020B0604030504040204" pitchFamily="34" charset="-128"/>
                          <a:ea typeface="Meiryo" panose="020B0604030504040204" pitchFamily="34" charset="-128"/>
                        </a:rPr>
                        <a:t>MD</a:t>
                      </a:r>
                      <a:r>
                        <a:rPr kumimoji="1" lang="ja-JP" altLang="en-US" sz="1050" b="1" i="0" dirty="0">
                          <a:solidFill>
                            <a:srgbClr val="0D0D0D"/>
                          </a:solidFill>
                          <a:latin typeface="Meiryo" panose="020B0604030504040204" pitchFamily="34" charset="-128"/>
                          <a:ea typeface="Meiryo" panose="020B0604030504040204" pitchFamily="34" charset="-128"/>
                        </a:rPr>
                        <a:t>　スクエア</a:t>
                      </a:r>
                      <a:endParaRPr kumimoji="1" lang="en-US" altLang="ja-JP" sz="1050" b="1" i="0" dirty="0">
                        <a:solidFill>
                          <a:srgbClr val="0D0D0D"/>
                        </a:solidFill>
                        <a:latin typeface="Meiryo" panose="020B0604030504040204" pitchFamily="34" charset="-128"/>
                        <a:ea typeface="Meiryo" panose="020B0604030504040204" pitchFamily="34" charset="-128"/>
                      </a:endParaRPr>
                    </a:p>
                    <a:p>
                      <a:r>
                        <a:rPr kumimoji="1" lang="zh-TW" altLang="en-US" sz="1050" b="1" i="0" dirty="0">
                          <a:solidFill>
                            <a:srgbClr val="0D0D0D"/>
                          </a:solidFill>
                          <a:latin typeface="Meiryo" panose="020B0604030504040204" pitchFamily="34" charset="-128"/>
                          <a:ea typeface="Meiryo" panose="020B0604030504040204" pitchFamily="34" charset="-128"/>
                        </a:rPr>
                        <a:t>掲載期間：</a:t>
                      </a:r>
                      <a:r>
                        <a:rPr kumimoji="1" lang="en-US" altLang="zh-TW" sz="1050" b="1" i="0" dirty="0">
                          <a:solidFill>
                            <a:srgbClr val="0D0D0D"/>
                          </a:solidFill>
                          <a:latin typeface="Meiryo" panose="020B0604030504040204" pitchFamily="34" charset="-128"/>
                          <a:ea typeface="Meiryo" panose="020B0604030504040204" pitchFamily="34" charset="-128"/>
                        </a:rPr>
                        <a:t>2026</a:t>
                      </a:r>
                      <a:r>
                        <a:rPr kumimoji="1" lang="zh-TW" altLang="en-US" sz="1050" b="1" i="0" dirty="0">
                          <a:solidFill>
                            <a:srgbClr val="0D0D0D"/>
                          </a:solidFill>
                          <a:latin typeface="Meiryo" panose="020B0604030504040204" pitchFamily="34" charset="-128"/>
                          <a:ea typeface="Meiryo" panose="020B0604030504040204" pitchFamily="34" charset="-128"/>
                        </a:rPr>
                        <a:t>年</a:t>
                      </a:r>
                      <a:r>
                        <a:rPr kumimoji="1" lang="en-US" altLang="zh-TW" sz="1050" b="1" i="0" dirty="0">
                          <a:solidFill>
                            <a:srgbClr val="0D0D0D"/>
                          </a:solidFill>
                          <a:latin typeface="Meiryo" panose="020B0604030504040204" pitchFamily="34" charset="-128"/>
                          <a:ea typeface="Meiryo" panose="020B0604030504040204" pitchFamily="34" charset="-128"/>
                        </a:rPr>
                        <a:t>3</a:t>
                      </a:r>
                      <a:r>
                        <a:rPr kumimoji="1" lang="zh-TW" altLang="en-US" sz="1050" b="1" i="0" dirty="0">
                          <a:solidFill>
                            <a:srgbClr val="0D0D0D"/>
                          </a:solidFill>
                          <a:latin typeface="Meiryo" panose="020B0604030504040204" pitchFamily="34" charset="-128"/>
                          <a:ea typeface="Meiryo" panose="020B0604030504040204" pitchFamily="34" charset="-128"/>
                        </a:rPr>
                        <a:t>月</a:t>
                      </a:r>
                      <a:r>
                        <a:rPr kumimoji="1" lang="en-US" altLang="zh-TW" sz="1050" b="1" i="0" dirty="0">
                          <a:solidFill>
                            <a:srgbClr val="0D0D0D"/>
                          </a:solidFill>
                          <a:latin typeface="Meiryo" panose="020B0604030504040204" pitchFamily="34" charset="-128"/>
                          <a:ea typeface="Meiryo" panose="020B0604030504040204" pitchFamily="34" charset="-128"/>
                        </a:rPr>
                        <a:t>12</a:t>
                      </a:r>
                      <a:r>
                        <a:rPr kumimoji="1" lang="zh-TW" altLang="en-US" sz="1050" b="1" i="0" dirty="0">
                          <a:solidFill>
                            <a:srgbClr val="0D0D0D"/>
                          </a:solidFill>
                          <a:latin typeface="Meiryo" panose="020B0604030504040204" pitchFamily="34" charset="-128"/>
                          <a:ea typeface="Meiryo" panose="020B0604030504040204" pitchFamily="34" charset="-128"/>
                        </a:rPr>
                        <a:t>日～</a:t>
                      </a:r>
                      <a:r>
                        <a:rPr kumimoji="1" lang="en-US" altLang="zh-TW" sz="1050" b="1" i="0" dirty="0">
                          <a:solidFill>
                            <a:srgbClr val="0D0D0D"/>
                          </a:solidFill>
                          <a:latin typeface="Meiryo" panose="020B0604030504040204" pitchFamily="34" charset="-128"/>
                          <a:ea typeface="Meiryo" panose="020B0604030504040204" pitchFamily="34" charset="-128"/>
                        </a:rPr>
                        <a:t>2026</a:t>
                      </a:r>
                      <a:r>
                        <a:rPr kumimoji="1" lang="zh-TW" altLang="en-US" sz="1050" b="1" i="0" dirty="0">
                          <a:solidFill>
                            <a:srgbClr val="0D0D0D"/>
                          </a:solidFill>
                          <a:latin typeface="Meiryo" panose="020B0604030504040204" pitchFamily="34" charset="-128"/>
                          <a:ea typeface="Meiryo" panose="020B0604030504040204" pitchFamily="34" charset="-128"/>
                        </a:rPr>
                        <a:t>年</a:t>
                      </a:r>
                      <a:r>
                        <a:rPr kumimoji="1" lang="en-US" altLang="zh-TW" sz="1050" b="1" i="0" dirty="0">
                          <a:solidFill>
                            <a:srgbClr val="0D0D0D"/>
                          </a:solidFill>
                          <a:latin typeface="Meiryo" panose="020B0604030504040204" pitchFamily="34" charset="-128"/>
                          <a:ea typeface="Meiryo" panose="020B0604030504040204" pitchFamily="34" charset="-128"/>
                        </a:rPr>
                        <a:t>4</a:t>
                      </a:r>
                      <a:r>
                        <a:rPr kumimoji="1" lang="zh-TW" altLang="en-US" sz="1050" b="1" i="0" dirty="0">
                          <a:solidFill>
                            <a:srgbClr val="0D0D0D"/>
                          </a:solidFill>
                          <a:latin typeface="Meiryo" panose="020B0604030504040204" pitchFamily="34" charset="-128"/>
                          <a:ea typeface="Meiryo" panose="020B0604030504040204" pitchFamily="34" charset="-128"/>
                        </a:rPr>
                        <a:t>月</a:t>
                      </a:r>
                      <a:r>
                        <a:rPr kumimoji="1" lang="en-US" altLang="zh-TW" sz="1050" b="1" i="0" dirty="0">
                          <a:solidFill>
                            <a:srgbClr val="0D0D0D"/>
                          </a:solidFill>
                          <a:latin typeface="Meiryo" panose="020B0604030504040204" pitchFamily="34" charset="-128"/>
                          <a:ea typeface="Meiryo" panose="020B0604030504040204" pitchFamily="34" charset="-128"/>
                        </a:rPr>
                        <a:t>30</a:t>
                      </a:r>
                      <a:r>
                        <a:rPr kumimoji="1" lang="zh-TW" altLang="en-US" sz="1050" b="1" i="0" dirty="0">
                          <a:solidFill>
                            <a:srgbClr val="0D0D0D"/>
                          </a:solidFill>
                          <a:latin typeface="Meiryo" panose="020B0604030504040204" pitchFamily="34" charset="-128"/>
                          <a:ea typeface="Meiryo" panose="020B0604030504040204" pitchFamily="34" charset="-128"/>
                        </a:rPr>
                        <a:t>日</a:t>
                      </a:r>
                    </a:p>
                  </a:txBody>
                  <a:tcPr marL="14400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003E">
                        <a:alpha val="10196"/>
                      </a:srgbClr>
                    </a:solidFill>
                  </a:tcPr>
                </a:tc>
                <a:tc>
                  <a:txBody>
                    <a:bodyPr/>
                    <a:lstStyle/>
                    <a:p>
                      <a:pPr algn="ctr"/>
                      <a:r>
                        <a:rPr kumimoji="1" lang="en-US" altLang="ja-JP" sz="1050" b="0" i="0" dirty="0">
                          <a:solidFill>
                            <a:srgbClr val="0D0D0D"/>
                          </a:solidFill>
                          <a:latin typeface="Meiryo" panose="020B0604030504040204" pitchFamily="34" charset="-128"/>
                          <a:ea typeface="Meiryo" panose="020B0604030504040204" pitchFamily="34" charset="-128"/>
                        </a:rPr>
                        <a:t>P.10</a:t>
                      </a:r>
                    </a:p>
                  </a:txBody>
                  <a:tcPr marL="144000"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003E">
                        <a:alpha val="10196"/>
                      </a:srgbClr>
                    </a:solidFill>
                  </a:tcPr>
                </a:tc>
                <a:extLst>
                  <a:ext uri="{0D108BD9-81ED-4DB2-BD59-A6C34878D82A}">
                    <a16:rowId xmlns:a16="http://schemas.microsoft.com/office/drawing/2014/main" val="1021320354"/>
                  </a:ext>
                </a:extLst>
              </a:tr>
              <a:tr h="470617">
                <a:tc v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i="0" dirty="0">
                          <a:solidFill>
                            <a:srgbClr val="0D0D0D"/>
                          </a:solidFill>
                          <a:latin typeface="Meiryo" panose="020B0604030504040204" pitchFamily="34" charset="-128"/>
                          <a:ea typeface="Meiryo" panose="020B0604030504040204" pitchFamily="34" charset="-128"/>
                        </a:rPr>
                        <a:t>Yahoo! JAPAN</a:t>
                      </a:r>
                      <a:r>
                        <a:rPr kumimoji="1" lang="ja-JP" altLang="en-US" sz="1050" b="1" i="0" dirty="0">
                          <a:solidFill>
                            <a:srgbClr val="0D0D0D"/>
                          </a:solidFill>
                          <a:latin typeface="Meiryo" panose="020B0604030504040204" pitchFamily="34" charset="-128"/>
                          <a:ea typeface="Meiryo" panose="020B0604030504040204" pitchFamily="34" charset="-128"/>
                        </a:rPr>
                        <a:t>トップページ　ブランドパネル　</a:t>
                      </a:r>
                      <a:r>
                        <a:rPr kumimoji="1" lang="en-US" altLang="ja-JP" sz="1050" b="1" i="0" dirty="0">
                          <a:solidFill>
                            <a:srgbClr val="0D0D0D"/>
                          </a:solidFill>
                          <a:latin typeface="Meiryo" panose="020B0604030504040204" pitchFamily="34" charset="-128"/>
                          <a:ea typeface="Meiryo" panose="020B0604030504040204" pitchFamily="34" charset="-128"/>
                        </a:rPr>
                        <a:t>MD</a:t>
                      </a:r>
                      <a:r>
                        <a:rPr kumimoji="1" lang="ja-JP" altLang="en-US" sz="1050" b="1" i="0" dirty="0">
                          <a:solidFill>
                            <a:srgbClr val="0D0D0D"/>
                          </a:solidFill>
                          <a:latin typeface="Meiryo" panose="020B0604030504040204" pitchFamily="34" charset="-128"/>
                          <a:ea typeface="Meiryo" panose="020B0604030504040204" pitchFamily="34" charset="-128"/>
                        </a:rPr>
                        <a:t>　スクエア</a:t>
                      </a:r>
                      <a:endParaRPr kumimoji="1" lang="en-US" altLang="ja-JP" sz="1050" b="1" i="0" dirty="0">
                        <a:solidFill>
                          <a:srgbClr val="0D0D0D"/>
                        </a:solidFill>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zh-TW" altLang="en-US" sz="1050" b="1" i="0" dirty="0">
                          <a:solidFill>
                            <a:srgbClr val="0D0D0D"/>
                          </a:solidFill>
                          <a:latin typeface="Meiryo" panose="020B0604030504040204" pitchFamily="34" charset="-128"/>
                          <a:ea typeface="Meiryo" panose="020B0604030504040204" pitchFamily="34" charset="-128"/>
                        </a:rPr>
                        <a:t>掲載期間：</a:t>
                      </a:r>
                      <a:r>
                        <a:rPr kumimoji="1" lang="en-US" altLang="zh-TW" sz="1050" b="1" i="0" dirty="0">
                          <a:solidFill>
                            <a:srgbClr val="0D0D0D"/>
                          </a:solidFill>
                          <a:latin typeface="Meiryo" panose="020B0604030504040204" pitchFamily="34" charset="-128"/>
                          <a:ea typeface="Meiryo" panose="020B0604030504040204" pitchFamily="34" charset="-128"/>
                        </a:rPr>
                        <a:t>2026</a:t>
                      </a:r>
                      <a:r>
                        <a:rPr kumimoji="1" lang="zh-TW" altLang="en-US" sz="1050" b="1" i="0" dirty="0">
                          <a:solidFill>
                            <a:srgbClr val="0D0D0D"/>
                          </a:solidFill>
                          <a:latin typeface="Meiryo" panose="020B0604030504040204" pitchFamily="34" charset="-128"/>
                          <a:ea typeface="Meiryo" panose="020B0604030504040204" pitchFamily="34" charset="-128"/>
                        </a:rPr>
                        <a:t>年</a:t>
                      </a:r>
                      <a:r>
                        <a:rPr kumimoji="1" lang="en-US" altLang="zh-TW" sz="1050" b="1" i="0" dirty="0">
                          <a:solidFill>
                            <a:srgbClr val="0D0D0D"/>
                          </a:solidFill>
                          <a:latin typeface="Meiryo" panose="020B0604030504040204" pitchFamily="34" charset="-128"/>
                          <a:ea typeface="Meiryo" panose="020B0604030504040204" pitchFamily="34" charset="-128"/>
                        </a:rPr>
                        <a:t>4</a:t>
                      </a:r>
                      <a:r>
                        <a:rPr kumimoji="1" lang="zh-TW" altLang="en-US" sz="1050" b="1" i="0" dirty="0">
                          <a:solidFill>
                            <a:srgbClr val="0D0D0D"/>
                          </a:solidFill>
                          <a:latin typeface="Meiryo" panose="020B0604030504040204" pitchFamily="34" charset="-128"/>
                          <a:ea typeface="Meiryo" panose="020B0604030504040204" pitchFamily="34" charset="-128"/>
                        </a:rPr>
                        <a:t>月</a:t>
                      </a:r>
                      <a:r>
                        <a:rPr kumimoji="1" lang="en-US" altLang="zh-TW" sz="1050" b="1" i="0" dirty="0">
                          <a:solidFill>
                            <a:srgbClr val="0D0D0D"/>
                          </a:solidFill>
                          <a:latin typeface="Meiryo" panose="020B0604030504040204" pitchFamily="34" charset="-128"/>
                          <a:ea typeface="Meiryo" panose="020B0604030504040204" pitchFamily="34" charset="-128"/>
                        </a:rPr>
                        <a:t>1</a:t>
                      </a:r>
                      <a:r>
                        <a:rPr kumimoji="1" lang="zh-TW" altLang="en-US" sz="1050" b="1" i="0" dirty="0">
                          <a:solidFill>
                            <a:srgbClr val="0D0D0D"/>
                          </a:solidFill>
                          <a:latin typeface="Meiryo" panose="020B0604030504040204" pitchFamily="34" charset="-128"/>
                          <a:ea typeface="Meiryo" panose="020B0604030504040204" pitchFamily="34" charset="-128"/>
                        </a:rPr>
                        <a:t>日～</a:t>
                      </a:r>
                      <a:r>
                        <a:rPr kumimoji="1" lang="en-US" altLang="zh-TW" sz="1050" b="1" i="0" dirty="0">
                          <a:solidFill>
                            <a:srgbClr val="0D0D0D"/>
                          </a:solidFill>
                          <a:latin typeface="Meiryo" panose="020B0604030504040204" pitchFamily="34" charset="-128"/>
                          <a:ea typeface="Meiryo" panose="020B0604030504040204" pitchFamily="34" charset="-128"/>
                        </a:rPr>
                        <a:t>2026</a:t>
                      </a:r>
                      <a:r>
                        <a:rPr kumimoji="1" lang="zh-TW" altLang="en-US" sz="1050" b="1" i="0" dirty="0">
                          <a:solidFill>
                            <a:srgbClr val="0D0D0D"/>
                          </a:solidFill>
                          <a:latin typeface="Meiryo" panose="020B0604030504040204" pitchFamily="34" charset="-128"/>
                          <a:ea typeface="Meiryo" panose="020B0604030504040204" pitchFamily="34" charset="-128"/>
                        </a:rPr>
                        <a:t>年</a:t>
                      </a:r>
                      <a:r>
                        <a:rPr kumimoji="1" lang="en-US" altLang="zh-TW" sz="1050" b="1" i="0" dirty="0">
                          <a:solidFill>
                            <a:srgbClr val="0D0D0D"/>
                          </a:solidFill>
                          <a:latin typeface="Meiryo" panose="020B0604030504040204" pitchFamily="34" charset="-128"/>
                          <a:ea typeface="Meiryo" panose="020B0604030504040204" pitchFamily="34" charset="-128"/>
                        </a:rPr>
                        <a:t>9</a:t>
                      </a:r>
                      <a:r>
                        <a:rPr kumimoji="1" lang="zh-TW" altLang="en-US" sz="1050" b="1" i="0" dirty="0">
                          <a:solidFill>
                            <a:srgbClr val="0D0D0D"/>
                          </a:solidFill>
                          <a:latin typeface="Meiryo" panose="020B0604030504040204" pitchFamily="34" charset="-128"/>
                          <a:ea typeface="Meiryo" panose="020B0604030504040204" pitchFamily="34" charset="-128"/>
                        </a:rPr>
                        <a:t>月</a:t>
                      </a:r>
                      <a:r>
                        <a:rPr kumimoji="1" lang="en-US" altLang="zh-TW" sz="1050" b="1" i="0" dirty="0">
                          <a:solidFill>
                            <a:srgbClr val="0D0D0D"/>
                          </a:solidFill>
                          <a:latin typeface="Meiryo" panose="020B0604030504040204" pitchFamily="34" charset="-128"/>
                          <a:ea typeface="Meiryo" panose="020B0604030504040204" pitchFamily="34" charset="-128"/>
                        </a:rPr>
                        <a:t>30</a:t>
                      </a:r>
                      <a:r>
                        <a:rPr kumimoji="1" lang="zh-TW" altLang="en-US" sz="1050" b="1" i="0" dirty="0">
                          <a:solidFill>
                            <a:srgbClr val="0D0D0D"/>
                          </a:solidFill>
                          <a:latin typeface="Meiryo" panose="020B0604030504040204" pitchFamily="34" charset="-128"/>
                          <a:ea typeface="Meiryo" panose="020B0604030504040204" pitchFamily="34" charset="-128"/>
                        </a:rPr>
                        <a:t>日</a:t>
                      </a:r>
                    </a:p>
                  </a:txBody>
                  <a:tcPr marL="14400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003E">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dirty="0">
                          <a:solidFill>
                            <a:srgbClr val="0D0D0D"/>
                          </a:solidFill>
                          <a:latin typeface="Meiryo" panose="020B0604030504040204" pitchFamily="34" charset="-128"/>
                          <a:ea typeface="Meiryo" panose="020B0604030504040204" pitchFamily="34" charset="-128"/>
                        </a:rPr>
                        <a:t>P.12</a:t>
                      </a:r>
                    </a:p>
                  </a:txBody>
                  <a:tcPr marL="144000"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003E">
                        <a:alpha val="10196"/>
                      </a:srgbClr>
                    </a:solidFill>
                  </a:tcPr>
                </a:tc>
                <a:extLst>
                  <a:ext uri="{0D108BD9-81ED-4DB2-BD59-A6C34878D82A}">
                    <a16:rowId xmlns:a16="http://schemas.microsoft.com/office/drawing/2014/main" val="2776569724"/>
                  </a:ext>
                </a:extLst>
              </a:tr>
              <a:tr h="498989">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00" b="1" dirty="0">
                        <a:solidFill>
                          <a:schemeClr val="bg1"/>
                        </a:solidFill>
                      </a:endParaRPr>
                    </a:p>
                  </a:txBody>
                  <a:tcPr marL="1368000" marR="0" marT="216000" marB="144000"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003E">
                        <a:alpha val="60000"/>
                      </a:srgbClr>
                    </a:solidFill>
                  </a:tcPr>
                </a:tc>
                <a:tc>
                  <a:txBody>
                    <a:bodyPr/>
                    <a:lstStyle/>
                    <a:p>
                      <a:r>
                        <a:rPr kumimoji="1" lang="ja-JP" altLang="en-US" sz="1050" b="1" i="0" dirty="0">
                          <a:solidFill>
                            <a:srgbClr val="0D0D0D"/>
                          </a:solidFill>
                          <a:latin typeface="Meiryo" panose="020B0604030504040204" pitchFamily="34" charset="-128"/>
                          <a:ea typeface="Meiryo" panose="020B0604030504040204" pitchFamily="34" charset="-128"/>
                        </a:rPr>
                        <a:t>ブランドパネル　</a:t>
                      </a:r>
                      <a:r>
                        <a:rPr kumimoji="1" lang="en-US" altLang="ja-JP" sz="1050" b="1" i="0" dirty="0">
                          <a:solidFill>
                            <a:srgbClr val="0D0D0D"/>
                          </a:solidFill>
                          <a:latin typeface="Meiryo" panose="020B0604030504040204" pitchFamily="34" charset="-128"/>
                          <a:ea typeface="Meiryo" panose="020B0604030504040204" pitchFamily="34" charset="-128"/>
                        </a:rPr>
                        <a:t>SP</a:t>
                      </a:r>
                      <a:r>
                        <a:rPr kumimoji="1" lang="ja-JP" altLang="en-US" sz="1050" b="1" i="0" dirty="0">
                          <a:solidFill>
                            <a:srgbClr val="0D0D0D"/>
                          </a:solidFill>
                          <a:latin typeface="Meiryo" panose="020B0604030504040204" pitchFamily="34" charset="-128"/>
                          <a:ea typeface="Meiryo" panose="020B0604030504040204" pitchFamily="34" charset="-128"/>
                        </a:rPr>
                        <a:t>　スクエア</a:t>
                      </a:r>
                      <a:endParaRPr kumimoji="1" lang="en-US" altLang="ja-JP" sz="1050" b="1" i="0" dirty="0">
                        <a:solidFill>
                          <a:srgbClr val="0D0D0D"/>
                        </a:solidFill>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zh-TW" altLang="en-US" sz="1050" b="1" i="0" dirty="0">
                          <a:solidFill>
                            <a:srgbClr val="0D0D0D"/>
                          </a:solidFill>
                          <a:latin typeface="Meiryo" panose="020B0604030504040204" pitchFamily="34" charset="-128"/>
                          <a:ea typeface="Meiryo" panose="020B0604030504040204" pitchFamily="34" charset="-128"/>
                        </a:rPr>
                        <a:t>掲載期間：</a:t>
                      </a:r>
                      <a:r>
                        <a:rPr kumimoji="1" lang="en-US" altLang="zh-TW" sz="1050" b="1" i="0" dirty="0">
                          <a:solidFill>
                            <a:srgbClr val="0D0D0D"/>
                          </a:solidFill>
                          <a:latin typeface="Meiryo" panose="020B0604030504040204" pitchFamily="34" charset="-128"/>
                          <a:ea typeface="Meiryo" panose="020B0604030504040204" pitchFamily="34" charset="-128"/>
                        </a:rPr>
                        <a:t>2026</a:t>
                      </a:r>
                      <a:r>
                        <a:rPr kumimoji="1" lang="zh-TW" altLang="en-US" sz="1050" b="1" i="0" dirty="0">
                          <a:solidFill>
                            <a:srgbClr val="0D0D0D"/>
                          </a:solidFill>
                          <a:latin typeface="Meiryo" panose="020B0604030504040204" pitchFamily="34" charset="-128"/>
                          <a:ea typeface="Meiryo" panose="020B0604030504040204" pitchFamily="34" charset="-128"/>
                        </a:rPr>
                        <a:t>年</a:t>
                      </a:r>
                      <a:r>
                        <a:rPr kumimoji="1" lang="en-US" altLang="zh-TW" sz="1050" b="1" i="0" dirty="0">
                          <a:solidFill>
                            <a:srgbClr val="0D0D0D"/>
                          </a:solidFill>
                          <a:latin typeface="Meiryo" panose="020B0604030504040204" pitchFamily="34" charset="-128"/>
                          <a:ea typeface="Meiryo" panose="020B0604030504040204" pitchFamily="34" charset="-128"/>
                        </a:rPr>
                        <a:t>3</a:t>
                      </a:r>
                      <a:r>
                        <a:rPr kumimoji="1" lang="zh-TW" altLang="en-US" sz="1050" b="1" i="0" dirty="0">
                          <a:solidFill>
                            <a:srgbClr val="0D0D0D"/>
                          </a:solidFill>
                          <a:latin typeface="Meiryo" panose="020B0604030504040204" pitchFamily="34" charset="-128"/>
                          <a:ea typeface="Meiryo" panose="020B0604030504040204" pitchFamily="34" charset="-128"/>
                        </a:rPr>
                        <a:t>月</a:t>
                      </a:r>
                      <a:r>
                        <a:rPr kumimoji="1" lang="en-US" altLang="zh-TW" sz="1050" b="1" i="0" dirty="0">
                          <a:solidFill>
                            <a:srgbClr val="0D0D0D"/>
                          </a:solidFill>
                          <a:latin typeface="Meiryo" panose="020B0604030504040204" pitchFamily="34" charset="-128"/>
                          <a:ea typeface="Meiryo" panose="020B0604030504040204" pitchFamily="34" charset="-128"/>
                        </a:rPr>
                        <a:t>12</a:t>
                      </a:r>
                      <a:r>
                        <a:rPr kumimoji="1" lang="zh-TW" altLang="en-US" sz="1050" b="1" i="0" dirty="0">
                          <a:solidFill>
                            <a:srgbClr val="0D0D0D"/>
                          </a:solidFill>
                          <a:latin typeface="Meiryo" panose="020B0604030504040204" pitchFamily="34" charset="-128"/>
                          <a:ea typeface="Meiryo" panose="020B0604030504040204" pitchFamily="34" charset="-128"/>
                        </a:rPr>
                        <a:t>日～</a:t>
                      </a:r>
                      <a:r>
                        <a:rPr kumimoji="1" lang="en-US" altLang="zh-TW" sz="1050" b="1" i="0" dirty="0">
                          <a:solidFill>
                            <a:srgbClr val="0D0D0D"/>
                          </a:solidFill>
                          <a:latin typeface="Meiryo" panose="020B0604030504040204" pitchFamily="34" charset="-128"/>
                          <a:ea typeface="Meiryo" panose="020B0604030504040204" pitchFamily="34" charset="-128"/>
                        </a:rPr>
                        <a:t>2026</a:t>
                      </a:r>
                      <a:r>
                        <a:rPr kumimoji="1" lang="zh-TW" altLang="en-US" sz="1050" b="1" i="0" dirty="0">
                          <a:solidFill>
                            <a:srgbClr val="0D0D0D"/>
                          </a:solidFill>
                          <a:latin typeface="Meiryo" panose="020B0604030504040204" pitchFamily="34" charset="-128"/>
                          <a:ea typeface="Meiryo" panose="020B0604030504040204" pitchFamily="34" charset="-128"/>
                        </a:rPr>
                        <a:t>年</a:t>
                      </a:r>
                      <a:r>
                        <a:rPr kumimoji="1" lang="en-US" altLang="zh-TW" sz="1050" b="1" i="0" dirty="0">
                          <a:solidFill>
                            <a:srgbClr val="0D0D0D"/>
                          </a:solidFill>
                          <a:latin typeface="Meiryo" panose="020B0604030504040204" pitchFamily="34" charset="-128"/>
                          <a:ea typeface="Meiryo" panose="020B0604030504040204" pitchFamily="34" charset="-128"/>
                        </a:rPr>
                        <a:t>4</a:t>
                      </a:r>
                      <a:r>
                        <a:rPr kumimoji="1" lang="zh-TW" altLang="en-US" sz="1050" b="1" i="0" dirty="0">
                          <a:solidFill>
                            <a:srgbClr val="0D0D0D"/>
                          </a:solidFill>
                          <a:latin typeface="Meiryo" panose="020B0604030504040204" pitchFamily="34" charset="-128"/>
                          <a:ea typeface="Meiryo" panose="020B0604030504040204" pitchFamily="34" charset="-128"/>
                        </a:rPr>
                        <a:t>月</a:t>
                      </a:r>
                      <a:r>
                        <a:rPr kumimoji="1" lang="en-US" altLang="zh-TW" sz="1050" b="1" i="0" dirty="0">
                          <a:solidFill>
                            <a:srgbClr val="0D0D0D"/>
                          </a:solidFill>
                          <a:latin typeface="Meiryo" panose="020B0604030504040204" pitchFamily="34" charset="-128"/>
                          <a:ea typeface="Meiryo" panose="020B0604030504040204" pitchFamily="34" charset="-128"/>
                        </a:rPr>
                        <a:t>30</a:t>
                      </a:r>
                      <a:r>
                        <a:rPr kumimoji="1" lang="zh-TW" altLang="en-US" sz="1050" b="1" i="0" dirty="0">
                          <a:solidFill>
                            <a:srgbClr val="0D0D0D"/>
                          </a:solidFill>
                          <a:latin typeface="Meiryo" panose="020B0604030504040204" pitchFamily="34" charset="-128"/>
                          <a:ea typeface="Meiryo" panose="020B0604030504040204" pitchFamily="34" charset="-128"/>
                        </a:rPr>
                        <a:t>日</a:t>
                      </a:r>
                    </a:p>
                  </a:txBody>
                  <a:tcPr marL="14400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003E">
                        <a:alpha val="10196"/>
                      </a:srgb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P.15</a:t>
                      </a:r>
                      <a:endParaRPr kumimoji="1" lang="ja-JP" altLang="en-US" sz="105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44000"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003E">
                        <a:alpha val="10196"/>
                      </a:srgbClr>
                    </a:solidFill>
                  </a:tcPr>
                </a:tc>
                <a:extLst>
                  <a:ext uri="{0D108BD9-81ED-4DB2-BD59-A6C34878D82A}">
                    <a16:rowId xmlns:a16="http://schemas.microsoft.com/office/drawing/2014/main" val="3601395483"/>
                  </a:ext>
                </a:extLst>
              </a:tr>
              <a:tr h="498989">
                <a:tc v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i="0" dirty="0">
                          <a:solidFill>
                            <a:srgbClr val="0D0D0D"/>
                          </a:solidFill>
                          <a:latin typeface="Meiryo" panose="020B0604030504040204" pitchFamily="34" charset="-128"/>
                          <a:ea typeface="Meiryo" panose="020B0604030504040204" pitchFamily="34" charset="-128"/>
                        </a:rPr>
                        <a:t>Yahoo! JAPAN</a:t>
                      </a:r>
                      <a:r>
                        <a:rPr kumimoji="1" lang="ja-JP" altLang="en-US" sz="1050" b="1" i="0" dirty="0">
                          <a:solidFill>
                            <a:srgbClr val="0D0D0D"/>
                          </a:solidFill>
                          <a:latin typeface="Meiryo" panose="020B0604030504040204" pitchFamily="34" charset="-128"/>
                          <a:ea typeface="Meiryo" panose="020B0604030504040204" pitchFamily="34" charset="-128"/>
                        </a:rPr>
                        <a:t>トップページ　ブランドパネル　</a:t>
                      </a:r>
                      <a:r>
                        <a:rPr kumimoji="1" lang="en-US" altLang="ja-JP" sz="1050" b="1" i="0" dirty="0">
                          <a:solidFill>
                            <a:srgbClr val="0D0D0D"/>
                          </a:solidFill>
                          <a:latin typeface="Meiryo" panose="020B0604030504040204" pitchFamily="34" charset="-128"/>
                          <a:ea typeface="Meiryo" panose="020B0604030504040204" pitchFamily="34" charset="-128"/>
                        </a:rPr>
                        <a:t>SP</a:t>
                      </a:r>
                      <a:r>
                        <a:rPr kumimoji="1" lang="ja-JP" altLang="en-US" sz="1050" b="1" i="0" dirty="0">
                          <a:solidFill>
                            <a:srgbClr val="0D0D0D"/>
                          </a:solidFill>
                          <a:latin typeface="Meiryo" panose="020B0604030504040204" pitchFamily="34" charset="-128"/>
                          <a:ea typeface="Meiryo" panose="020B0604030504040204" pitchFamily="34" charset="-128"/>
                        </a:rPr>
                        <a:t>　スクエア</a:t>
                      </a:r>
                      <a:endParaRPr kumimoji="1" lang="en-US" altLang="ja-JP" sz="1050" b="1" i="0" dirty="0">
                        <a:solidFill>
                          <a:srgbClr val="0D0D0D"/>
                        </a:solidFill>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zh-TW" altLang="en-US" sz="1050" b="1" i="0" dirty="0">
                          <a:solidFill>
                            <a:srgbClr val="0D0D0D"/>
                          </a:solidFill>
                          <a:latin typeface="Meiryo" panose="020B0604030504040204" pitchFamily="34" charset="-128"/>
                          <a:ea typeface="Meiryo" panose="020B0604030504040204" pitchFamily="34" charset="-128"/>
                        </a:rPr>
                        <a:t>掲載期間：</a:t>
                      </a:r>
                      <a:r>
                        <a:rPr kumimoji="1" lang="en-US" altLang="zh-TW" sz="1050" b="1" i="0" dirty="0">
                          <a:solidFill>
                            <a:srgbClr val="0D0D0D"/>
                          </a:solidFill>
                          <a:latin typeface="Meiryo" panose="020B0604030504040204" pitchFamily="34" charset="-128"/>
                          <a:ea typeface="Meiryo" panose="020B0604030504040204" pitchFamily="34" charset="-128"/>
                        </a:rPr>
                        <a:t>2026</a:t>
                      </a:r>
                      <a:r>
                        <a:rPr kumimoji="1" lang="zh-TW" altLang="en-US" sz="1050" b="1" i="0" dirty="0">
                          <a:solidFill>
                            <a:srgbClr val="0D0D0D"/>
                          </a:solidFill>
                          <a:latin typeface="Meiryo" panose="020B0604030504040204" pitchFamily="34" charset="-128"/>
                          <a:ea typeface="Meiryo" panose="020B0604030504040204" pitchFamily="34" charset="-128"/>
                        </a:rPr>
                        <a:t>年</a:t>
                      </a:r>
                      <a:r>
                        <a:rPr kumimoji="1" lang="en-US" altLang="zh-TW" sz="1050" b="1" i="0" dirty="0">
                          <a:solidFill>
                            <a:srgbClr val="0D0D0D"/>
                          </a:solidFill>
                          <a:latin typeface="Meiryo" panose="020B0604030504040204" pitchFamily="34" charset="-128"/>
                          <a:ea typeface="Meiryo" panose="020B0604030504040204" pitchFamily="34" charset="-128"/>
                        </a:rPr>
                        <a:t>4</a:t>
                      </a:r>
                      <a:r>
                        <a:rPr kumimoji="1" lang="zh-TW" altLang="en-US" sz="1050" b="1" i="0" dirty="0">
                          <a:solidFill>
                            <a:srgbClr val="0D0D0D"/>
                          </a:solidFill>
                          <a:latin typeface="Meiryo" panose="020B0604030504040204" pitchFamily="34" charset="-128"/>
                          <a:ea typeface="Meiryo" panose="020B0604030504040204" pitchFamily="34" charset="-128"/>
                        </a:rPr>
                        <a:t>月</a:t>
                      </a:r>
                      <a:r>
                        <a:rPr kumimoji="1" lang="en-US" altLang="zh-TW" sz="1050" b="1" i="0" dirty="0">
                          <a:solidFill>
                            <a:srgbClr val="0D0D0D"/>
                          </a:solidFill>
                          <a:latin typeface="Meiryo" panose="020B0604030504040204" pitchFamily="34" charset="-128"/>
                          <a:ea typeface="Meiryo" panose="020B0604030504040204" pitchFamily="34" charset="-128"/>
                        </a:rPr>
                        <a:t>1</a:t>
                      </a:r>
                      <a:r>
                        <a:rPr kumimoji="1" lang="zh-TW" altLang="en-US" sz="1050" b="1" i="0" dirty="0">
                          <a:solidFill>
                            <a:srgbClr val="0D0D0D"/>
                          </a:solidFill>
                          <a:latin typeface="Meiryo" panose="020B0604030504040204" pitchFamily="34" charset="-128"/>
                          <a:ea typeface="Meiryo" panose="020B0604030504040204" pitchFamily="34" charset="-128"/>
                        </a:rPr>
                        <a:t>日～</a:t>
                      </a:r>
                      <a:r>
                        <a:rPr kumimoji="1" lang="en-US" altLang="zh-TW" sz="1050" b="1" i="0" dirty="0">
                          <a:solidFill>
                            <a:srgbClr val="0D0D0D"/>
                          </a:solidFill>
                          <a:latin typeface="Meiryo" panose="020B0604030504040204" pitchFamily="34" charset="-128"/>
                          <a:ea typeface="Meiryo" panose="020B0604030504040204" pitchFamily="34" charset="-128"/>
                        </a:rPr>
                        <a:t>2026</a:t>
                      </a:r>
                      <a:r>
                        <a:rPr kumimoji="1" lang="zh-TW" altLang="en-US" sz="1050" b="1" i="0" dirty="0">
                          <a:solidFill>
                            <a:srgbClr val="0D0D0D"/>
                          </a:solidFill>
                          <a:latin typeface="Meiryo" panose="020B0604030504040204" pitchFamily="34" charset="-128"/>
                          <a:ea typeface="Meiryo" panose="020B0604030504040204" pitchFamily="34" charset="-128"/>
                        </a:rPr>
                        <a:t>年</a:t>
                      </a:r>
                      <a:r>
                        <a:rPr kumimoji="1" lang="en-US" altLang="zh-TW" sz="1050" b="1" i="0" dirty="0">
                          <a:solidFill>
                            <a:srgbClr val="0D0D0D"/>
                          </a:solidFill>
                          <a:latin typeface="Meiryo" panose="020B0604030504040204" pitchFamily="34" charset="-128"/>
                          <a:ea typeface="Meiryo" panose="020B0604030504040204" pitchFamily="34" charset="-128"/>
                        </a:rPr>
                        <a:t>9</a:t>
                      </a:r>
                      <a:r>
                        <a:rPr kumimoji="1" lang="zh-TW" altLang="en-US" sz="1050" b="1" i="0" dirty="0">
                          <a:solidFill>
                            <a:srgbClr val="0D0D0D"/>
                          </a:solidFill>
                          <a:latin typeface="Meiryo" panose="020B0604030504040204" pitchFamily="34" charset="-128"/>
                          <a:ea typeface="Meiryo" panose="020B0604030504040204" pitchFamily="34" charset="-128"/>
                        </a:rPr>
                        <a:t>月</a:t>
                      </a:r>
                      <a:r>
                        <a:rPr kumimoji="1" lang="en-US" altLang="zh-TW" sz="1050" b="1" i="0" dirty="0">
                          <a:solidFill>
                            <a:srgbClr val="0D0D0D"/>
                          </a:solidFill>
                          <a:latin typeface="Meiryo" panose="020B0604030504040204" pitchFamily="34" charset="-128"/>
                          <a:ea typeface="Meiryo" panose="020B0604030504040204" pitchFamily="34" charset="-128"/>
                        </a:rPr>
                        <a:t>30</a:t>
                      </a:r>
                      <a:r>
                        <a:rPr kumimoji="1" lang="zh-TW" altLang="en-US" sz="1050" b="1" i="0" dirty="0">
                          <a:solidFill>
                            <a:srgbClr val="0D0D0D"/>
                          </a:solidFill>
                          <a:latin typeface="Meiryo" panose="020B0604030504040204" pitchFamily="34" charset="-128"/>
                          <a:ea typeface="Meiryo" panose="020B0604030504040204" pitchFamily="34" charset="-128"/>
                        </a:rPr>
                        <a:t>日</a:t>
                      </a:r>
                    </a:p>
                  </a:txBody>
                  <a:tcPr marL="14400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003E">
                        <a:alpha val="10196"/>
                      </a:srgb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P.17</a:t>
                      </a:r>
                      <a:endParaRPr kumimoji="1" lang="ja-JP" altLang="en-US" sz="105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44000"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003E">
                        <a:alpha val="10196"/>
                      </a:srgbClr>
                    </a:solidFill>
                  </a:tcPr>
                </a:tc>
                <a:extLst>
                  <a:ext uri="{0D108BD9-81ED-4DB2-BD59-A6C34878D82A}">
                    <a16:rowId xmlns:a16="http://schemas.microsoft.com/office/drawing/2014/main" val="3530576191"/>
                  </a:ext>
                </a:extLst>
              </a:tr>
            </a:tbl>
          </a:graphicData>
        </a:graphic>
      </p:graphicFrame>
      <p:sp>
        <p:nvSpPr>
          <p:cNvPr id="20" name="テキスト ボックス 19">
            <a:extLst>
              <a:ext uri="{FF2B5EF4-FFF2-40B4-BE49-F238E27FC236}">
                <a16:creationId xmlns:a16="http://schemas.microsoft.com/office/drawing/2014/main" id="{82FC917B-B8FF-C2AA-813B-BA20EA4FBD98}"/>
              </a:ext>
            </a:extLst>
          </p:cNvPr>
          <p:cNvSpPr txBox="1"/>
          <p:nvPr/>
        </p:nvSpPr>
        <p:spPr>
          <a:xfrm>
            <a:off x="1675303" y="2227401"/>
            <a:ext cx="1225550" cy="246221"/>
          </a:xfrm>
          <a:prstGeom prst="rect">
            <a:avLst/>
          </a:prstGeom>
          <a:noFill/>
        </p:spPr>
        <p:txBody>
          <a:bodyPr wrap="square" rtlCol="0">
            <a:spAutoFit/>
          </a:bodyPr>
          <a:lstStyle/>
          <a:p>
            <a:r>
              <a:rPr lang="ja-JP" altLang="en-US" sz="1000" b="1" dirty="0">
                <a:solidFill>
                  <a:schemeClr val="bg1"/>
                </a:solidFill>
              </a:rPr>
              <a:t>マルチデバイス</a:t>
            </a:r>
            <a:endParaRPr kumimoji="1" lang="ja-JP" altLang="en-US" sz="1000" b="1" dirty="0">
              <a:solidFill>
                <a:schemeClr val="bg1"/>
              </a:solidFill>
            </a:endParaRPr>
          </a:p>
        </p:txBody>
      </p:sp>
      <p:pic>
        <p:nvPicPr>
          <p:cNvPr id="22" name="図 21">
            <a:extLst>
              <a:ext uri="{FF2B5EF4-FFF2-40B4-BE49-F238E27FC236}">
                <a16:creationId xmlns:a16="http://schemas.microsoft.com/office/drawing/2014/main" id="{115D59A6-FECD-3D07-E4F2-0F1EF900C62A}"/>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807282" y="2179895"/>
            <a:ext cx="576000" cy="433107"/>
          </a:xfrm>
          <a:prstGeom prst="rect">
            <a:avLst/>
          </a:prstGeom>
        </p:spPr>
      </p:pic>
      <p:sp>
        <p:nvSpPr>
          <p:cNvPr id="25" name="テキスト ボックス 24">
            <a:extLst>
              <a:ext uri="{FF2B5EF4-FFF2-40B4-BE49-F238E27FC236}">
                <a16:creationId xmlns:a16="http://schemas.microsoft.com/office/drawing/2014/main" id="{900FD5B7-CB7A-F4C6-7438-B309D3675F3B}"/>
              </a:ext>
            </a:extLst>
          </p:cNvPr>
          <p:cNvSpPr txBox="1"/>
          <p:nvPr/>
        </p:nvSpPr>
        <p:spPr>
          <a:xfrm>
            <a:off x="1610904" y="3242486"/>
            <a:ext cx="1225550" cy="246221"/>
          </a:xfrm>
          <a:prstGeom prst="rect">
            <a:avLst/>
          </a:prstGeom>
          <a:noFill/>
        </p:spPr>
        <p:txBody>
          <a:bodyPr wrap="square" rtlCol="0">
            <a:spAutoFit/>
          </a:bodyPr>
          <a:lstStyle/>
          <a:p>
            <a:r>
              <a:rPr lang="ja-JP" altLang="en-US" sz="1000" b="1" dirty="0">
                <a:solidFill>
                  <a:schemeClr val="bg1"/>
                </a:solidFill>
              </a:rPr>
              <a:t>スマートフォン</a:t>
            </a:r>
            <a:endParaRPr kumimoji="1" lang="ja-JP" altLang="en-US" sz="1000" b="1" dirty="0">
              <a:solidFill>
                <a:schemeClr val="bg1"/>
              </a:solidFill>
            </a:endParaRPr>
          </a:p>
        </p:txBody>
      </p:sp>
      <p:pic>
        <p:nvPicPr>
          <p:cNvPr id="26" name="図 25">
            <a:extLst>
              <a:ext uri="{FF2B5EF4-FFF2-40B4-BE49-F238E27FC236}">
                <a16:creationId xmlns:a16="http://schemas.microsoft.com/office/drawing/2014/main" id="{886A0B03-432E-4B30-2C8E-F391DFA23198}"/>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92503" y="3094387"/>
            <a:ext cx="360312" cy="650784"/>
          </a:xfrm>
          <a:prstGeom prst="rect">
            <a:avLst/>
          </a:prstGeom>
        </p:spPr>
      </p:pic>
    </p:spTree>
    <p:extLst>
      <p:ext uri="{BB962C8B-B14F-4D97-AF65-F5344CB8AC3E}">
        <p14:creationId xmlns:p14="http://schemas.microsoft.com/office/powerpoint/2010/main" val="1846275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F23D14-E27E-401B-BE89-BA20B5D47C59}"/>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EB86CF47-BB94-137E-1639-90303FC7D1C0}"/>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7C843D19-3276-0834-4C8E-B095B9A5CB15}"/>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6" name="角丸四角形 3">
            <a:extLst>
              <a:ext uri="{FF2B5EF4-FFF2-40B4-BE49-F238E27FC236}">
                <a16:creationId xmlns:a16="http://schemas.microsoft.com/office/drawing/2014/main" id="{4898613D-5625-17ED-DDDE-7DA0E4DD57AA}"/>
              </a:ext>
            </a:extLst>
          </p:cNvPr>
          <p:cNvSpPr/>
          <p:nvPr/>
        </p:nvSpPr>
        <p:spPr>
          <a:xfrm>
            <a:off x="1817843" y="186644"/>
            <a:ext cx="1474299"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48"/>
                </a:solidFill>
                <a:effectLst/>
                <a:uLnTx/>
                <a:uFillTx/>
                <a:latin typeface="Meiryo" panose="020B0604030504040204" pitchFamily="34" charset="-128"/>
                <a:ea typeface="Meiryo" panose="020B0604030504040204" pitchFamily="34" charset="-128"/>
              </a:rPr>
              <a:t>挙動説明</a:t>
            </a:r>
          </a:p>
        </p:txBody>
      </p:sp>
      <p:sp>
        <p:nvSpPr>
          <p:cNvPr id="7" name="テキスト プレースホルダー 21">
            <a:extLst>
              <a:ext uri="{FF2B5EF4-FFF2-40B4-BE49-F238E27FC236}">
                <a16:creationId xmlns:a16="http://schemas.microsoft.com/office/drawing/2014/main" id="{C934C27F-965C-E0B8-47DE-8C51821153E6}"/>
              </a:ext>
            </a:extLst>
          </p:cNvPr>
          <p:cNvSpPr>
            <a:spLocks noGrp="1"/>
          </p:cNvSpPr>
          <p:nvPr>
            <p:ph type="body" sz="quarter" idx="10"/>
          </p:nvPr>
        </p:nvSpPr>
        <p:spPr>
          <a:xfrm>
            <a:off x="3383211" y="279947"/>
            <a:ext cx="5089438" cy="338956"/>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a:ln>
                  <a:noFill/>
                </a:ln>
                <a:solidFill>
                  <a:srgbClr val="000048"/>
                </a:solidFill>
                <a:effectLst/>
                <a:uLnTx/>
                <a:uFillTx/>
                <a:latin typeface="Meiryo" panose="020B0604030504040204" pitchFamily="34" charset="-128"/>
                <a:ea typeface="Meiryo" panose="020B0604030504040204" pitchFamily="34" charset="-128"/>
              </a:rPr>
              <a:t>スマートフォン動画広告タップ後の挙動</a:t>
            </a:r>
          </a:p>
        </p:txBody>
      </p:sp>
      <p:sp>
        <p:nvSpPr>
          <p:cNvPr id="9" name="片側の 2 つの角を丸めた四角形 18">
            <a:extLst>
              <a:ext uri="{FF2B5EF4-FFF2-40B4-BE49-F238E27FC236}">
                <a16:creationId xmlns:a16="http://schemas.microsoft.com/office/drawing/2014/main" id="{5932CAC8-5B89-8F33-3982-A286C96B2016}"/>
              </a:ext>
            </a:extLst>
          </p:cNvPr>
          <p:cNvSpPr/>
          <p:nvPr/>
        </p:nvSpPr>
        <p:spPr>
          <a:xfrm>
            <a:off x="499024" y="1551272"/>
            <a:ext cx="5452347" cy="595851"/>
          </a:xfrm>
          <a:prstGeom prst="round2SameRect">
            <a:avLst>
              <a:gd name="adj1" fmla="val 20214"/>
              <a:gd name="adj2" fmla="val 0"/>
            </a:avLst>
          </a:prstGeom>
          <a:solidFill>
            <a:srgbClr val="000048"/>
          </a:solidFill>
          <a:ln w="25400" cap="flat" cmpd="sng" algn="ctr">
            <a:noFill/>
            <a:prstDash val="solid"/>
          </a:ln>
          <a:effectLst/>
        </p:spPr>
        <p:txBody>
          <a:bodyPr t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rPr>
              <a:t>動画をフルスクリーンで再生する</a:t>
            </a:r>
            <a:r>
              <a:rPr kumimoji="0" lang="en-US" altLang="ja-JP" sz="1600" b="1"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rPr>
              <a:t> (for view)</a:t>
            </a:r>
          </a:p>
        </p:txBody>
      </p:sp>
      <p:sp>
        <p:nvSpPr>
          <p:cNvPr id="10" name="片側の 2 つの角を丸めた四角形 19">
            <a:extLst>
              <a:ext uri="{FF2B5EF4-FFF2-40B4-BE49-F238E27FC236}">
                <a16:creationId xmlns:a16="http://schemas.microsoft.com/office/drawing/2014/main" id="{29F53F03-4E4B-E355-E616-26E627DA2D68}"/>
              </a:ext>
            </a:extLst>
          </p:cNvPr>
          <p:cNvSpPr/>
          <p:nvPr/>
        </p:nvSpPr>
        <p:spPr>
          <a:xfrm>
            <a:off x="499191" y="1551272"/>
            <a:ext cx="5452347" cy="4274776"/>
          </a:xfrm>
          <a:prstGeom prst="round2SameRect">
            <a:avLst>
              <a:gd name="adj1" fmla="val 4527"/>
              <a:gd name="adj2" fmla="val 0"/>
            </a:avLst>
          </a:prstGeom>
          <a:noFill/>
          <a:ln w="3175" cap="flat" cmpd="sng" algn="ctr">
            <a:solidFill>
              <a:srgbClr val="00003E"/>
            </a:solidFill>
            <a:prstDash val="solid"/>
          </a:ln>
          <a:effectLst/>
        </p:spPr>
        <p:txBody>
          <a:bodyPr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ja-JP" sz="2000" i="0" u="none" strike="noStrike" kern="0" cap="none" spc="0" normalizeH="0" baseline="0" noProof="0">
              <a:ln>
                <a:noFill/>
              </a:ln>
              <a:solidFill>
                <a:srgbClr val="FFFFFF"/>
              </a:solidFill>
              <a:effectLst/>
              <a:uLnTx/>
              <a:uFillTx/>
              <a:latin typeface="メイリオ"/>
              <a:ea typeface="メイリオ"/>
              <a:cs typeface="+mn-cs"/>
            </a:endParaRPr>
          </a:p>
        </p:txBody>
      </p:sp>
      <p:grpSp>
        <p:nvGrpSpPr>
          <p:cNvPr id="13" name="グループ化 12">
            <a:extLst>
              <a:ext uri="{FF2B5EF4-FFF2-40B4-BE49-F238E27FC236}">
                <a16:creationId xmlns:a16="http://schemas.microsoft.com/office/drawing/2014/main" id="{46E6BF04-ED9A-99CE-650A-C53467C998E5}"/>
              </a:ext>
            </a:extLst>
          </p:cNvPr>
          <p:cNvGrpSpPr/>
          <p:nvPr/>
        </p:nvGrpSpPr>
        <p:grpSpPr>
          <a:xfrm>
            <a:off x="919365" y="2436232"/>
            <a:ext cx="1384006" cy="3002489"/>
            <a:chOff x="513033" y="432674"/>
            <a:chExt cx="2115990" cy="4304579"/>
          </a:xfrm>
        </p:grpSpPr>
        <p:grpSp>
          <p:nvGrpSpPr>
            <p:cNvPr id="14" name="グループ化 13">
              <a:extLst>
                <a:ext uri="{FF2B5EF4-FFF2-40B4-BE49-F238E27FC236}">
                  <a16:creationId xmlns:a16="http://schemas.microsoft.com/office/drawing/2014/main" id="{F4DE5ED1-3CC5-10B0-BEA2-6182A66352D1}"/>
                </a:ext>
              </a:extLst>
            </p:cNvPr>
            <p:cNvGrpSpPr/>
            <p:nvPr/>
          </p:nvGrpSpPr>
          <p:grpSpPr>
            <a:xfrm>
              <a:off x="513033" y="432674"/>
              <a:ext cx="2115990" cy="4304579"/>
              <a:chOff x="513033" y="446485"/>
              <a:chExt cx="2115990" cy="4304579"/>
            </a:xfrm>
          </p:grpSpPr>
          <p:pic>
            <p:nvPicPr>
              <p:cNvPr id="17" name="図 16">
                <a:extLst>
                  <a:ext uri="{FF2B5EF4-FFF2-40B4-BE49-F238E27FC236}">
                    <a16:creationId xmlns:a16="http://schemas.microsoft.com/office/drawing/2014/main" id="{AD5C2335-35B6-537E-946A-00DF7A10CEAB}"/>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b="2970"/>
              <a:stretch/>
            </p:blipFill>
            <p:spPr>
              <a:xfrm>
                <a:off x="513033" y="446485"/>
                <a:ext cx="2115990" cy="4304579"/>
              </a:xfrm>
              <a:prstGeom prst="rect">
                <a:avLst/>
              </a:prstGeom>
            </p:spPr>
          </p:pic>
          <p:pic>
            <p:nvPicPr>
              <p:cNvPr id="18" name="図 17">
                <a:extLst>
                  <a:ext uri="{FF2B5EF4-FFF2-40B4-BE49-F238E27FC236}">
                    <a16:creationId xmlns:a16="http://schemas.microsoft.com/office/drawing/2014/main" id="{0AED0CED-E5D2-61BC-85B5-B57D21735345}"/>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t="1" b="-4405"/>
              <a:stretch/>
            </p:blipFill>
            <p:spPr>
              <a:xfrm>
                <a:off x="655969" y="568890"/>
                <a:ext cx="1844989" cy="4182174"/>
              </a:xfrm>
              <a:prstGeom prst="rect">
                <a:avLst/>
              </a:prstGeom>
            </p:spPr>
          </p:pic>
          <p:pic>
            <p:nvPicPr>
              <p:cNvPr id="19" name="図 18">
                <a:extLst>
                  <a:ext uri="{FF2B5EF4-FFF2-40B4-BE49-F238E27FC236}">
                    <a16:creationId xmlns:a16="http://schemas.microsoft.com/office/drawing/2014/main" id="{0C642DB0-43FE-C90E-BC5C-01C70EC829F0}"/>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031300" y="567291"/>
                <a:ext cx="1079455" cy="148426"/>
              </a:xfrm>
              <a:prstGeom prst="rect">
                <a:avLst/>
              </a:prstGeom>
            </p:spPr>
          </p:pic>
        </p:grpSp>
        <p:pic>
          <p:nvPicPr>
            <p:cNvPr id="15" name="図 14">
              <a:extLst>
                <a:ext uri="{FF2B5EF4-FFF2-40B4-BE49-F238E27FC236}">
                  <a16:creationId xmlns:a16="http://schemas.microsoft.com/office/drawing/2014/main" id="{6C0DB40F-5ED7-027C-1EC5-F4CB32F6CFD7}"/>
                </a:ext>
              </a:extLst>
            </p:cNvPr>
            <p:cNvPicPr>
              <a:picLocks noChangeAspect="1"/>
            </p:cNvPicPr>
            <p:nvPr/>
          </p:nvPicPr>
          <p:blipFill rotWithShape="1">
            <a:blip r:embed="rId6">
              <a:extLst>
                <a:ext uri="{28A0092B-C50C-407E-A947-70E740481C1C}">
                  <a14:useLocalDpi xmlns:a14="http://schemas.microsoft.com/office/drawing/2010/main"/>
                </a:ext>
              </a:extLst>
            </a:blip>
            <a:srcRect l="1704" t="-603" r="3086"/>
            <a:stretch/>
          </p:blipFill>
          <p:spPr>
            <a:xfrm>
              <a:off x="654267" y="1182203"/>
              <a:ext cx="1843200" cy="1050673"/>
            </a:xfrm>
            <a:prstGeom prst="rect">
              <a:avLst/>
            </a:prstGeom>
          </p:spPr>
        </p:pic>
      </p:grpSp>
      <p:sp>
        <p:nvSpPr>
          <p:cNvPr id="20" name="テキスト ボックス 19">
            <a:extLst>
              <a:ext uri="{FF2B5EF4-FFF2-40B4-BE49-F238E27FC236}">
                <a16:creationId xmlns:a16="http://schemas.microsoft.com/office/drawing/2014/main" id="{FE29547F-C74B-D4A0-6BE0-C329BAE63C7E}"/>
              </a:ext>
            </a:extLst>
          </p:cNvPr>
          <p:cNvSpPr txBox="1"/>
          <p:nvPr/>
        </p:nvSpPr>
        <p:spPr>
          <a:xfrm>
            <a:off x="3608248" y="3367146"/>
            <a:ext cx="2009132" cy="954107"/>
          </a:xfrm>
          <a:prstGeom prst="rect">
            <a:avLst/>
          </a:prstGeom>
          <a:noFill/>
        </p:spPr>
        <p:txBody>
          <a:bodyPr wrap="square" rtlCol="0">
            <a:spAutoFit/>
          </a:bodyPr>
          <a:lstStyle/>
          <a:p>
            <a:pPr algn="l"/>
            <a:r>
              <a:rPr kumimoji="1" lang="ja-JP" altLang="en-US" sz="1400"/>
              <a:t>バナーをタップすると</a:t>
            </a:r>
            <a:endParaRPr kumimoji="1" lang="en-US" altLang="ja-JP" sz="1400"/>
          </a:p>
          <a:p>
            <a:pPr algn="l"/>
            <a:r>
              <a:rPr lang="ja-JP" altLang="en-US" sz="1400"/>
              <a:t>フルスクリーンの動画プレイヤーで動画が再生される</a:t>
            </a:r>
            <a:endParaRPr kumimoji="1" lang="ja-JP" altLang="en-US" sz="1400"/>
          </a:p>
        </p:txBody>
      </p:sp>
      <p:pic>
        <p:nvPicPr>
          <p:cNvPr id="12" name="図 11">
            <a:extLst>
              <a:ext uri="{FF2B5EF4-FFF2-40B4-BE49-F238E27FC236}">
                <a16:creationId xmlns:a16="http://schemas.microsoft.com/office/drawing/2014/main" id="{AE8EF33B-FA0F-EF3E-337C-E1F4AF76FDF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994122" y="2648674"/>
            <a:ext cx="1454011" cy="2917108"/>
          </a:xfrm>
          <a:prstGeom prst="rect">
            <a:avLst/>
          </a:prstGeom>
        </p:spPr>
      </p:pic>
      <p:sp>
        <p:nvSpPr>
          <p:cNvPr id="21" name="片側の 2 つの角を丸めた四角形 20">
            <a:extLst>
              <a:ext uri="{FF2B5EF4-FFF2-40B4-BE49-F238E27FC236}">
                <a16:creationId xmlns:a16="http://schemas.microsoft.com/office/drawing/2014/main" id="{FA1E702C-760C-C512-9F4A-F26EFC58425E}"/>
              </a:ext>
            </a:extLst>
          </p:cNvPr>
          <p:cNvSpPr/>
          <p:nvPr/>
        </p:nvSpPr>
        <p:spPr>
          <a:xfrm>
            <a:off x="6268314" y="1551272"/>
            <a:ext cx="5452514" cy="595851"/>
          </a:xfrm>
          <a:prstGeom prst="round2SameRect">
            <a:avLst>
              <a:gd name="adj1" fmla="val 20214"/>
              <a:gd name="adj2" fmla="val 0"/>
            </a:avLst>
          </a:prstGeom>
          <a:solidFill>
            <a:srgbClr val="000048"/>
          </a:solidFill>
          <a:ln w="25400" cap="flat" cmpd="sng" algn="ctr">
            <a:solidFill>
              <a:schemeClr val="accent1"/>
            </a:solidFill>
            <a:prstDash val="solid"/>
          </a:ln>
          <a:effectLst/>
        </p:spPr>
        <p:txBody>
          <a:bodyPr t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rPr>
              <a:t>ランディングページを表示する（</a:t>
            </a:r>
            <a:r>
              <a:rPr kumimoji="0" lang="en-US" altLang="ja-JP" sz="1600" b="1"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rPr>
              <a:t>for click</a:t>
            </a:r>
            <a:r>
              <a:rPr kumimoji="0" lang="ja-JP" altLang="en-US" sz="1600" b="1"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rPr>
              <a:t>）</a:t>
            </a:r>
            <a:endParaRPr kumimoji="0" lang="en-US" altLang="ja-JP" sz="1600" b="1"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endParaRPr>
          </a:p>
        </p:txBody>
      </p:sp>
      <p:sp>
        <p:nvSpPr>
          <p:cNvPr id="22" name="片側の 2 つの角を丸めた四角形 19">
            <a:extLst>
              <a:ext uri="{FF2B5EF4-FFF2-40B4-BE49-F238E27FC236}">
                <a16:creationId xmlns:a16="http://schemas.microsoft.com/office/drawing/2014/main" id="{718871CD-9CD7-89DA-8430-02D7F7C49114}"/>
              </a:ext>
            </a:extLst>
          </p:cNvPr>
          <p:cNvSpPr/>
          <p:nvPr/>
        </p:nvSpPr>
        <p:spPr>
          <a:xfrm>
            <a:off x="6268314" y="1551272"/>
            <a:ext cx="5452514" cy="4274776"/>
          </a:xfrm>
          <a:prstGeom prst="round2SameRect">
            <a:avLst>
              <a:gd name="adj1" fmla="val 4527"/>
              <a:gd name="adj2" fmla="val 0"/>
            </a:avLst>
          </a:prstGeom>
          <a:noFill/>
          <a:ln w="3175" cap="flat" cmpd="sng" algn="ctr">
            <a:solidFill>
              <a:srgbClr val="00003E"/>
            </a:solidFill>
            <a:prstDash val="solid"/>
          </a:ln>
          <a:effectLst/>
        </p:spPr>
        <p:txBody>
          <a:bodyPr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ja-JP" sz="2000" i="0" u="none" strike="noStrike" kern="0" cap="none" spc="0" normalizeH="0" baseline="0" noProof="0">
              <a:ln>
                <a:noFill/>
              </a:ln>
              <a:solidFill>
                <a:srgbClr val="FFFFFF"/>
              </a:solidFill>
              <a:effectLst/>
              <a:uLnTx/>
              <a:uFillTx/>
              <a:latin typeface="メイリオ"/>
              <a:ea typeface="メイリオ"/>
              <a:cs typeface="+mn-cs"/>
            </a:endParaRPr>
          </a:p>
        </p:txBody>
      </p:sp>
      <p:grpSp>
        <p:nvGrpSpPr>
          <p:cNvPr id="23" name="グループ化 22">
            <a:extLst>
              <a:ext uri="{FF2B5EF4-FFF2-40B4-BE49-F238E27FC236}">
                <a16:creationId xmlns:a16="http://schemas.microsoft.com/office/drawing/2014/main" id="{968D4A46-F452-BBB7-DB83-C615ACB20BF3}"/>
              </a:ext>
            </a:extLst>
          </p:cNvPr>
          <p:cNvGrpSpPr/>
          <p:nvPr/>
        </p:nvGrpSpPr>
        <p:grpSpPr>
          <a:xfrm>
            <a:off x="6670887" y="2477916"/>
            <a:ext cx="1384006" cy="3002489"/>
            <a:chOff x="513033" y="432674"/>
            <a:chExt cx="2115990" cy="4304579"/>
          </a:xfrm>
        </p:grpSpPr>
        <p:grpSp>
          <p:nvGrpSpPr>
            <p:cNvPr id="24" name="グループ化 23">
              <a:extLst>
                <a:ext uri="{FF2B5EF4-FFF2-40B4-BE49-F238E27FC236}">
                  <a16:creationId xmlns:a16="http://schemas.microsoft.com/office/drawing/2014/main" id="{8DFEAD64-9CFA-5252-AFAF-39B8923F2FEE}"/>
                </a:ext>
              </a:extLst>
            </p:cNvPr>
            <p:cNvGrpSpPr/>
            <p:nvPr/>
          </p:nvGrpSpPr>
          <p:grpSpPr>
            <a:xfrm>
              <a:off x="513033" y="432674"/>
              <a:ext cx="2115990" cy="4304579"/>
              <a:chOff x="513033" y="446485"/>
              <a:chExt cx="2115990" cy="4304579"/>
            </a:xfrm>
          </p:grpSpPr>
          <p:pic>
            <p:nvPicPr>
              <p:cNvPr id="26" name="図 25">
                <a:extLst>
                  <a:ext uri="{FF2B5EF4-FFF2-40B4-BE49-F238E27FC236}">
                    <a16:creationId xmlns:a16="http://schemas.microsoft.com/office/drawing/2014/main" id="{673C6EBC-616B-D808-F37E-37F12560D2ED}"/>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b="2970"/>
              <a:stretch/>
            </p:blipFill>
            <p:spPr>
              <a:xfrm>
                <a:off x="513033" y="446485"/>
                <a:ext cx="2115990" cy="4304579"/>
              </a:xfrm>
              <a:prstGeom prst="rect">
                <a:avLst/>
              </a:prstGeom>
            </p:spPr>
          </p:pic>
          <p:pic>
            <p:nvPicPr>
              <p:cNvPr id="27" name="図 26">
                <a:extLst>
                  <a:ext uri="{FF2B5EF4-FFF2-40B4-BE49-F238E27FC236}">
                    <a16:creationId xmlns:a16="http://schemas.microsoft.com/office/drawing/2014/main" id="{282A511F-EC86-1C7A-4698-3356AC176522}"/>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t="1" b="-4405"/>
              <a:stretch/>
            </p:blipFill>
            <p:spPr>
              <a:xfrm>
                <a:off x="655969" y="568890"/>
                <a:ext cx="1844989" cy="4182174"/>
              </a:xfrm>
              <a:prstGeom prst="rect">
                <a:avLst/>
              </a:prstGeom>
            </p:spPr>
          </p:pic>
          <p:pic>
            <p:nvPicPr>
              <p:cNvPr id="28" name="図 27">
                <a:extLst>
                  <a:ext uri="{FF2B5EF4-FFF2-40B4-BE49-F238E27FC236}">
                    <a16:creationId xmlns:a16="http://schemas.microsoft.com/office/drawing/2014/main" id="{EE638725-69F2-E309-0870-25FEF1659B34}"/>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031300" y="567291"/>
                <a:ext cx="1079455" cy="148426"/>
              </a:xfrm>
              <a:prstGeom prst="rect">
                <a:avLst/>
              </a:prstGeom>
            </p:spPr>
          </p:pic>
        </p:grpSp>
        <p:pic>
          <p:nvPicPr>
            <p:cNvPr id="25" name="図 24">
              <a:extLst>
                <a:ext uri="{FF2B5EF4-FFF2-40B4-BE49-F238E27FC236}">
                  <a16:creationId xmlns:a16="http://schemas.microsoft.com/office/drawing/2014/main" id="{C01E1515-9961-7370-F40C-1278FCFEC6D0}"/>
                </a:ext>
              </a:extLst>
            </p:cNvPr>
            <p:cNvPicPr>
              <a:picLocks noChangeAspect="1"/>
            </p:cNvPicPr>
            <p:nvPr/>
          </p:nvPicPr>
          <p:blipFill rotWithShape="1">
            <a:blip r:embed="rId6">
              <a:extLst>
                <a:ext uri="{28A0092B-C50C-407E-A947-70E740481C1C}">
                  <a14:useLocalDpi xmlns:a14="http://schemas.microsoft.com/office/drawing/2010/main"/>
                </a:ext>
              </a:extLst>
            </a:blip>
            <a:srcRect l="1704" t="-603" r="3086"/>
            <a:stretch/>
          </p:blipFill>
          <p:spPr>
            <a:xfrm>
              <a:off x="654267" y="1182203"/>
              <a:ext cx="1843200" cy="1050673"/>
            </a:xfrm>
            <a:prstGeom prst="rect">
              <a:avLst/>
            </a:prstGeom>
          </p:spPr>
        </p:pic>
      </p:grpSp>
      <p:pic>
        <p:nvPicPr>
          <p:cNvPr id="29" name="図 28">
            <a:extLst>
              <a:ext uri="{FF2B5EF4-FFF2-40B4-BE49-F238E27FC236}">
                <a16:creationId xmlns:a16="http://schemas.microsoft.com/office/drawing/2014/main" id="{FA992355-99C1-01F1-F80D-4ED30AD4445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745644" y="2648674"/>
            <a:ext cx="1454011" cy="2917110"/>
          </a:xfrm>
          <a:prstGeom prst="rect">
            <a:avLst/>
          </a:prstGeom>
        </p:spPr>
      </p:pic>
      <p:sp>
        <p:nvSpPr>
          <p:cNvPr id="30" name="テキスト ボックス 29">
            <a:extLst>
              <a:ext uri="{FF2B5EF4-FFF2-40B4-BE49-F238E27FC236}">
                <a16:creationId xmlns:a16="http://schemas.microsoft.com/office/drawing/2014/main" id="{A248FD83-6653-902B-AC68-3386A9204461}"/>
              </a:ext>
            </a:extLst>
          </p:cNvPr>
          <p:cNvSpPr txBox="1"/>
          <p:nvPr/>
        </p:nvSpPr>
        <p:spPr>
          <a:xfrm>
            <a:off x="9428621" y="3367147"/>
            <a:ext cx="2125781" cy="954107"/>
          </a:xfrm>
          <a:prstGeom prst="rect">
            <a:avLst/>
          </a:prstGeom>
          <a:noFill/>
        </p:spPr>
        <p:txBody>
          <a:bodyPr wrap="square" rtlCol="0">
            <a:spAutoFit/>
          </a:bodyPr>
          <a:lstStyle/>
          <a:p>
            <a:pPr algn="l"/>
            <a:r>
              <a:rPr kumimoji="1" lang="ja-JP" altLang="en-US" sz="1400"/>
              <a:t>バナーをタップすると</a:t>
            </a:r>
            <a:endParaRPr kumimoji="1" lang="en-US" altLang="ja-JP" sz="1400"/>
          </a:p>
          <a:p>
            <a:pPr algn="l"/>
            <a:r>
              <a:rPr kumimoji="1" lang="ja-JP" altLang="en-US" sz="1400"/>
              <a:t>再生している動画の下にランディングページが表示される</a:t>
            </a:r>
            <a:endParaRPr kumimoji="1" lang="en-US" altLang="ja-JP" sz="1400"/>
          </a:p>
        </p:txBody>
      </p:sp>
      <p:sp>
        <p:nvSpPr>
          <p:cNvPr id="31" name="正方形/長方形 30">
            <a:extLst>
              <a:ext uri="{FF2B5EF4-FFF2-40B4-BE49-F238E27FC236}">
                <a16:creationId xmlns:a16="http://schemas.microsoft.com/office/drawing/2014/main" id="{C6783A95-7B3C-4678-94AE-DD787014697F}"/>
              </a:ext>
            </a:extLst>
          </p:cNvPr>
          <p:cNvSpPr/>
          <p:nvPr/>
        </p:nvSpPr>
        <p:spPr>
          <a:xfrm>
            <a:off x="8054893" y="5996806"/>
            <a:ext cx="3577903" cy="276999"/>
          </a:xfrm>
          <a:prstGeom prst="rect">
            <a:avLst/>
          </a:prstGeom>
        </p:spPr>
        <p:txBody>
          <a:bodyPr wrap="none" lIns="0" tIns="0" rIns="0" bIns="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コンテンツページは予告なく変更されることがあります。</a:t>
            </a:r>
            <a:endPar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endParaRPr>
          </a:p>
          <a:p>
            <a:pPr lvl="0">
              <a:defRPr/>
            </a:pPr>
            <a:r>
              <a:rPr lang="en-US" altLang="ja-JP" sz="900">
                <a:solidFill>
                  <a:srgbClr val="0D0D0D"/>
                </a:solidFill>
                <a:latin typeface="Meiryo" panose="020B0604030504040204" pitchFamily="34" charset="-128"/>
                <a:ea typeface="Meiryo" panose="020B0604030504040204" pitchFamily="34" charset="-128"/>
              </a:rPr>
              <a:t>※</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追従バナー画像はタップするとランディングページに遷移します。</a:t>
            </a:r>
          </a:p>
        </p:txBody>
      </p:sp>
    </p:spTree>
    <p:extLst>
      <p:ext uri="{BB962C8B-B14F-4D97-AF65-F5344CB8AC3E}">
        <p14:creationId xmlns:p14="http://schemas.microsoft.com/office/powerpoint/2010/main" val="12240962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37BBB2-87BD-EE5A-E25F-C87533EB38B4}"/>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01A2E254-F89B-6208-6253-E0BE9B4D2F7F}"/>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5A86BE7E-975F-4441-BD3F-EF4727BE54EF}"/>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7" name="角丸四角形 3">
            <a:extLst>
              <a:ext uri="{FF2B5EF4-FFF2-40B4-BE49-F238E27FC236}">
                <a16:creationId xmlns:a16="http://schemas.microsoft.com/office/drawing/2014/main" id="{5E7F4DCF-9052-0D72-2002-403C554F6C15}"/>
              </a:ext>
            </a:extLst>
          </p:cNvPr>
          <p:cNvSpPr/>
          <p:nvPr/>
        </p:nvSpPr>
        <p:spPr>
          <a:xfrm>
            <a:off x="1817843" y="186644"/>
            <a:ext cx="1474299"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商品イメージ</a:t>
            </a:r>
          </a:p>
        </p:txBody>
      </p:sp>
      <p:sp>
        <p:nvSpPr>
          <p:cNvPr id="16" name="正方形/長方形 15">
            <a:extLst>
              <a:ext uri="{FF2B5EF4-FFF2-40B4-BE49-F238E27FC236}">
                <a16:creationId xmlns:a16="http://schemas.microsoft.com/office/drawing/2014/main" id="{0186DE01-B5C3-6009-2966-A90D034EA8A0}"/>
              </a:ext>
            </a:extLst>
          </p:cNvPr>
          <p:cNvSpPr/>
          <p:nvPr/>
        </p:nvSpPr>
        <p:spPr>
          <a:xfrm>
            <a:off x="8724201" y="6356518"/>
            <a:ext cx="3152589" cy="138499"/>
          </a:xfrm>
          <a:prstGeom prst="rect">
            <a:avLst/>
          </a:prstGeom>
        </p:spPr>
        <p:txBody>
          <a:bodyPr wrap="none" lIns="0" tIns="0" rIns="0" bIns="0">
            <a:spAutoFit/>
          </a:bodyPr>
          <a:lstStyle/>
          <a:p>
            <a:pPr algn="r" eaLnBrk="1" fontAlgn="auto" hangingPunct="1">
              <a:spcBef>
                <a:spcPts val="0"/>
              </a:spcBef>
              <a:spcAft>
                <a:spcPts val="0"/>
              </a:spcAft>
              <a:defRPr/>
            </a:pPr>
            <a:r>
              <a:rPr lang="en-US" altLang="ja-JP" sz="900">
                <a:solidFill>
                  <a:srgbClr val="0D0D0D"/>
                </a:solidFill>
                <a:latin typeface="Meiryo" panose="020B0604030504040204" pitchFamily="34" charset="-128"/>
                <a:ea typeface="Meiryo" panose="020B0604030504040204" pitchFamily="34" charset="-128"/>
              </a:rPr>
              <a:t>※</a:t>
            </a:r>
            <a:r>
              <a:rPr lang="ja-JP" altLang="en-US" sz="900">
                <a:solidFill>
                  <a:srgbClr val="0D0D0D"/>
                </a:solidFill>
                <a:latin typeface="Meiryo" panose="020B0604030504040204" pitchFamily="34" charset="-128"/>
                <a:ea typeface="Meiryo" panose="020B0604030504040204" pitchFamily="34" charset="-128"/>
              </a:rPr>
              <a:t>コンテンツページは予告なく変更されることがあります。</a:t>
            </a:r>
          </a:p>
        </p:txBody>
      </p:sp>
      <p:sp>
        <p:nvSpPr>
          <p:cNvPr id="4" name="角丸四角形 45">
            <a:extLst>
              <a:ext uri="{FF2B5EF4-FFF2-40B4-BE49-F238E27FC236}">
                <a16:creationId xmlns:a16="http://schemas.microsoft.com/office/drawing/2014/main" id="{507C4D07-F56D-2D9C-8CF7-BA6ED449ACFB}"/>
              </a:ext>
            </a:extLst>
          </p:cNvPr>
          <p:cNvSpPr/>
          <p:nvPr/>
        </p:nvSpPr>
        <p:spPr>
          <a:xfrm>
            <a:off x="6011541" y="1277013"/>
            <a:ext cx="4093247" cy="431435"/>
          </a:xfrm>
          <a:prstGeom prst="roundRect">
            <a:avLst>
              <a:gd name="adj" fmla="val 50000"/>
            </a:avLst>
          </a:prstGeom>
          <a:solidFill>
            <a:srgbClr val="000048"/>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600" normalizeH="0" baseline="0" noProof="0">
                <a:ln>
                  <a:noFill/>
                </a:ln>
                <a:solidFill>
                  <a:srgbClr val="FFFFFF"/>
                </a:solidFill>
                <a:effectLst/>
                <a:uLnTx/>
                <a:uFillTx/>
                <a:latin typeface="Meiryo" panose="020B0604030504040204" pitchFamily="34" charset="-128"/>
                <a:ea typeface="Meiryo" panose="020B0604030504040204" pitchFamily="34" charset="-128"/>
              </a:rPr>
              <a:t>PC</a:t>
            </a:r>
            <a:endParaRPr kumimoji="1" lang="ja-JP" altLang="en-US" sz="1400" b="1" i="0" u="none" strike="noStrike" kern="1200" cap="none" spc="600" normalizeH="0" baseline="0" noProof="0">
              <a:ln>
                <a:noFill/>
              </a:ln>
              <a:solidFill>
                <a:srgbClr val="FFFFFF"/>
              </a:solidFill>
              <a:effectLst/>
              <a:uLnTx/>
              <a:uFillTx/>
              <a:latin typeface="Meiryo" panose="020B0604030504040204" pitchFamily="34" charset="-128"/>
              <a:ea typeface="Meiryo" panose="020B0604030504040204" pitchFamily="34" charset="-128"/>
            </a:endParaRPr>
          </a:p>
        </p:txBody>
      </p:sp>
      <p:sp>
        <p:nvSpPr>
          <p:cNvPr id="46" name="角丸四角形 46">
            <a:extLst>
              <a:ext uri="{FF2B5EF4-FFF2-40B4-BE49-F238E27FC236}">
                <a16:creationId xmlns:a16="http://schemas.microsoft.com/office/drawing/2014/main" id="{7A7132D0-E57B-F898-66FD-7899E1645E52}"/>
              </a:ext>
            </a:extLst>
          </p:cNvPr>
          <p:cNvSpPr/>
          <p:nvPr/>
        </p:nvSpPr>
        <p:spPr>
          <a:xfrm>
            <a:off x="2461260" y="5582440"/>
            <a:ext cx="1309162" cy="293865"/>
          </a:xfrm>
          <a:prstGeom prst="roundRect">
            <a:avLst>
              <a:gd name="adj" fmla="val 50000"/>
            </a:avLst>
          </a:prstGeom>
          <a:solidFill>
            <a:schemeClr val="bg1"/>
          </a:solidFill>
          <a:ln w="12700">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normalizeH="0" baseline="0" noProof="0">
                <a:ln>
                  <a:noFill/>
                </a:ln>
                <a:solidFill>
                  <a:srgbClr val="0D0D0D"/>
                </a:solidFill>
                <a:effectLst/>
                <a:uLnTx/>
                <a:uFillTx/>
                <a:latin typeface="Meiryo" panose="020B0604030504040204" pitchFamily="34" charset="-128"/>
                <a:ea typeface="Meiryo" panose="020B0604030504040204" pitchFamily="34" charset="-128"/>
              </a:rPr>
              <a:t>WEB</a:t>
            </a:r>
            <a:endParaRPr kumimoji="1" lang="ja-JP" altLang="en-US" sz="1400" b="1" i="0" u="none" strike="noStrike" kern="1200" cap="none" normalizeH="0" baseline="0" noProof="0">
              <a:ln>
                <a:noFill/>
              </a:ln>
              <a:solidFill>
                <a:srgbClr val="0D0D0D"/>
              </a:solidFill>
              <a:effectLst/>
              <a:uLnTx/>
              <a:uFillTx/>
              <a:latin typeface="Meiryo" panose="020B0604030504040204" pitchFamily="34" charset="-128"/>
              <a:ea typeface="Meiryo" panose="020B0604030504040204" pitchFamily="34" charset="-128"/>
            </a:endParaRPr>
          </a:p>
        </p:txBody>
      </p:sp>
      <p:sp>
        <p:nvSpPr>
          <p:cNvPr id="47" name="角丸四角形 47">
            <a:extLst>
              <a:ext uri="{FF2B5EF4-FFF2-40B4-BE49-F238E27FC236}">
                <a16:creationId xmlns:a16="http://schemas.microsoft.com/office/drawing/2014/main" id="{D528D18C-9C12-237B-282B-FE825F829EDD}"/>
              </a:ext>
            </a:extLst>
          </p:cNvPr>
          <p:cNvSpPr/>
          <p:nvPr/>
        </p:nvSpPr>
        <p:spPr>
          <a:xfrm>
            <a:off x="3929474" y="5571140"/>
            <a:ext cx="1317610" cy="293865"/>
          </a:xfrm>
          <a:prstGeom prst="roundRect">
            <a:avLst>
              <a:gd name="adj" fmla="val 50000"/>
            </a:avLst>
          </a:prstGeom>
          <a:solidFill>
            <a:schemeClr val="bg1"/>
          </a:solidFill>
          <a:ln w="12700">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normalizeH="0" baseline="0" noProof="0">
                <a:ln>
                  <a:noFill/>
                </a:ln>
                <a:solidFill>
                  <a:srgbClr val="0D0D0D"/>
                </a:solidFill>
                <a:effectLst/>
                <a:uLnTx/>
                <a:uFillTx/>
                <a:latin typeface="Meiryo" panose="020B0604030504040204" pitchFamily="34" charset="-128"/>
                <a:ea typeface="Meiryo" panose="020B0604030504040204" pitchFamily="34" charset="-128"/>
              </a:rPr>
              <a:t>APP</a:t>
            </a:r>
            <a:endParaRPr kumimoji="1" lang="ja-JP" altLang="en-US" sz="1400" b="1" i="0" u="none" strike="noStrike" kern="1200" cap="none" normalizeH="0" baseline="0" noProof="0">
              <a:ln>
                <a:noFill/>
              </a:ln>
              <a:solidFill>
                <a:srgbClr val="0D0D0D"/>
              </a:solidFill>
              <a:effectLst/>
              <a:uLnTx/>
              <a:uFillTx/>
              <a:latin typeface="Meiryo" panose="020B0604030504040204" pitchFamily="34" charset="-128"/>
              <a:ea typeface="Meiryo" panose="020B0604030504040204" pitchFamily="34" charset="-128"/>
            </a:endParaRPr>
          </a:p>
        </p:txBody>
      </p:sp>
      <p:sp>
        <p:nvSpPr>
          <p:cNvPr id="54" name="テキスト ボックス 53">
            <a:extLst>
              <a:ext uri="{FF2B5EF4-FFF2-40B4-BE49-F238E27FC236}">
                <a16:creationId xmlns:a16="http://schemas.microsoft.com/office/drawing/2014/main" id="{AEFA9704-F390-AC82-73C3-83FD1A896520}"/>
              </a:ext>
            </a:extLst>
          </p:cNvPr>
          <p:cNvSpPr txBox="1"/>
          <p:nvPr/>
        </p:nvSpPr>
        <p:spPr>
          <a:xfrm>
            <a:off x="623154" y="5990974"/>
            <a:ext cx="8989036" cy="417807"/>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ja-JP" altLang="en-US" sz="900" b="0" i="0" u="none" strike="noStrike" kern="0" cap="none" spc="0" normalizeH="0" baseline="0" noProof="0" dirty="0">
                <a:ln>
                  <a:noFill/>
                </a:ln>
                <a:solidFill>
                  <a:srgbClr val="0D0D0D"/>
                </a:solidFill>
                <a:effectLst/>
                <a:uLnTx/>
                <a:uFillTx/>
                <a:latin typeface="Meiryo"/>
                <a:ea typeface="Meiryo"/>
              </a:rPr>
              <a:t>・フォーマット別ガイド</a:t>
            </a:r>
            <a:r>
              <a:rPr kumimoji="0" lang="en-US" altLang="ja-JP" sz="900" b="0" i="0" u="none" strike="noStrike" kern="0" cap="none" spc="0" normalizeH="0" baseline="0" noProof="0" dirty="0">
                <a:ln>
                  <a:noFill/>
                </a:ln>
                <a:solidFill>
                  <a:srgbClr val="0D0D0D"/>
                </a:solidFill>
                <a:effectLst/>
                <a:uLnTx/>
                <a:uFillTx/>
                <a:latin typeface="Meiryo"/>
                <a:ea typeface="Meiryo"/>
              </a:rPr>
              <a:t>:</a:t>
            </a:r>
            <a:r>
              <a:rPr kumimoji="0" lang="ja-JP" altLang="en-US" sz="900" b="0" i="0" u="none" strike="noStrike" kern="0" cap="none" spc="0" normalizeH="0" baseline="0" noProof="0" dirty="0">
                <a:ln>
                  <a:noFill/>
                </a:ln>
                <a:solidFill>
                  <a:srgbClr val="0D0D0D"/>
                </a:solidFill>
                <a:effectLst/>
                <a:uLnTx/>
                <a:uFillTx/>
                <a:latin typeface="Meiryo"/>
                <a:ea typeface="Meiryo"/>
              </a:rPr>
              <a:t> </a:t>
            </a:r>
            <a:r>
              <a:rPr kumimoji="0" lang="en-US" altLang="ja-JP" sz="900" b="0" i="0" u="none" strike="noStrike" kern="0" cap="none" spc="0" normalizeH="0" baseline="0" noProof="0" dirty="0">
                <a:ln>
                  <a:noFill/>
                </a:ln>
                <a:solidFill>
                  <a:srgbClr val="000000"/>
                </a:solidFill>
                <a:effectLst/>
                <a:uLnTx/>
                <a:uFillTx/>
                <a:latin typeface="Meiryo"/>
                <a:ea typeface="Meiryo"/>
                <a:hlinkClick r:id="rId3">
                  <a:extLst>
                    <a:ext uri="{A12FA001-AC4F-418D-AE19-62706E023703}">
                      <ahyp:hlinkClr xmlns:ahyp="http://schemas.microsoft.com/office/drawing/2018/hyperlinkcolor" val="tx"/>
                    </a:ext>
                  </a:extLst>
                </a:hlinkClick>
              </a:rPr>
              <a:t>https://s.yimg.jp/dl/displayads-guarantee/formatguide.zip</a:t>
            </a:r>
            <a:endParaRPr kumimoji="0" lang="en-US" altLang="ja-JP" sz="900" b="0" i="0" u="none" strike="noStrike" kern="0" cap="none" spc="0" normalizeH="0" baseline="0" noProof="0" dirty="0">
              <a:ln>
                <a:noFill/>
              </a:ln>
              <a:solidFill>
                <a:srgbClr val="000000"/>
              </a:solidFill>
              <a:effectLst/>
              <a:uLnTx/>
              <a:uFillTx/>
              <a:latin typeface="Meiryo"/>
              <a:ea typeface="Meiryo"/>
            </a:endParaRP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ja-JP" altLang="en-US" sz="900" b="0" i="0" u="none" strike="noStrike" kern="0" cap="none" spc="0" normalizeH="0" baseline="0" noProof="0" dirty="0">
                <a:ln>
                  <a:noFill/>
                </a:ln>
                <a:solidFill>
                  <a:srgbClr val="0D0D0D"/>
                </a:solidFill>
                <a:effectLst/>
                <a:uLnTx/>
                <a:uFillTx/>
                <a:latin typeface="Meiryo"/>
                <a:ea typeface="Meiryo"/>
              </a:rPr>
              <a:t>・入稿規定（</a:t>
            </a:r>
            <a:r>
              <a:rPr kumimoji="0" lang="en-US" altLang="ja-JP" sz="900" b="0" i="0" u="none" strike="noStrike" kern="0" cap="none" spc="0" normalizeH="0" baseline="0" noProof="0" dirty="0">
                <a:ln>
                  <a:noFill/>
                </a:ln>
                <a:solidFill>
                  <a:srgbClr val="0D0D0D"/>
                </a:solidFill>
                <a:effectLst/>
                <a:uLnTx/>
                <a:uFillTx/>
                <a:latin typeface="Meiryo"/>
                <a:ea typeface="Meiryo"/>
              </a:rPr>
              <a:t>web</a:t>
            </a:r>
            <a:r>
              <a:rPr kumimoji="0" lang="ja-JP" altLang="en-US" sz="900" b="0" i="0" u="none" strike="noStrike" kern="0" cap="none" spc="0" normalizeH="0" baseline="0" noProof="0" dirty="0">
                <a:ln>
                  <a:noFill/>
                </a:ln>
                <a:solidFill>
                  <a:srgbClr val="0D0D0D"/>
                </a:solidFill>
                <a:effectLst/>
                <a:uLnTx/>
                <a:uFillTx/>
                <a:latin typeface="Meiryo"/>
                <a:ea typeface="Meiryo"/>
              </a:rPr>
              <a:t>）：</a:t>
            </a:r>
            <a:r>
              <a:rPr kumimoji="0" lang="ja-JP" altLang="en-US" sz="900" kern="0" dirty="0">
                <a:solidFill>
                  <a:srgbClr val="0D0D0D"/>
                </a:solidFill>
                <a:latin typeface="Meiryo"/>
                <a:ea typeface="Meiryo"/>
                <a:cs typeface="+mn-lt"/>
                <a:hlinkClick r:id="rId4"/>
              </a:rPr>
              <a:t>https://ads-help.yahoo-net.jp/s/article/H000044930?language=ja</a:t>
            </a:r>
            <a:endParaRPr lang="en-US" altLang="en-US" sz="900" b="0" i="0" u="none" strike="noStrike" cap="none" spc="0" normalizeH="0" baseline="0" noProof="0" dirty="0">
              <a:ln>
                <a:noFill/>
              </a:ln>
              <a:solidFill>
                <a:srgbClr val="000000"/>
              </a:solidFill>
              <a:effectLst/>
              <a:uLnTx/>
              <a:uFillTx/>
              <a:latin typeface="Meiryo"/>
              <a:ea typeface="Meiryo"/>
            </a:endParaRPr>
          </a:p>
        </p:txBody>
      </p:sp>
      <p:sp>
        <p:nvSpPr>
          <p:cNvPr id="15" name="テキスト ボックス 14">
            <a:extLst>
              <a:ext uri="{FF2B5EF4-FFF2-40B4-BE49-F238E27FC236}">
                <a16:creationId xmlns:a16="http://schemas.microsoft.com/office/drawing/2014/main" id="{4654DE19-A457-CF09-3C46-E372C0DCCE52}"/>
              </a:ext>
            </a:extLst>
          </p:cNvPr>
          <p:cNvSpPr txBox="1"/>
          <p:nvPr/>
        </p:nvSpPr>
        <p:spPr>
          <a:xfrm>
            <a:off x="2357886" y="2550785"/>
            <a:ext cx="3162837" cy="461665"/>
          </a:xfrm>
          <a:prstGeom prst="rect">
            <a:avLst/>
          </a:prstGeom>
          <a:noFill/>
        </p:spPr>
        <p:txBody>
          <a:bodyPr wrap="square" lIns="0" tIns="0" rIns="0" bIns="0" rtlCol="0" anchor="t">
            <a:spAutoFit/>
          </a:bodyPr>
          <a:lstStyle/>
          <a:p>
            <a:pPr>
              <a:defRPr/>
            </a:pPr>
            <a:r>
              <a:rPr lang="en-US" altLang="ja-JP" sz="1000" dirty="0">
                <a:solidFill>
                  <a:srgbClr val="002AFF"/>
                </a:solidFill>
                <a:latin typeface="Meiryo"/>
                <a:ea typeface="Meiryo"/>
              </a:rPr>
              <a:t>※ </a:t>
            </a:r>
            <a:r>
              <a:rPr lang="ja-JP" altLang="en-US" sz="1000" dirty="0">
                <a:solidFill>
                  <a:srgbClr val="002AFF"/>
                </a:solidFill>
                <a:latin typeface="Meiryo"/>
                <a:ea typeface="Meiryo"/>
              </a:rPr>
              <a:t>タップ後の挙動は「スマートフォン動画広告タップ後の挙動」のページをご参照ください。</a:t>
            </a:r>
          </a:p>
          <a:p>
            <a:pPr lvl="0">
              <a:defRPr/>
            </a:pPr>
            <a:endParaRPr lang="ja-JP" altLang="en-US" sz="1000" dirty="0">
              <a:solidFill>
                <a:srgbClr val="002AFF"/>
              </a:solidFill>
              <a:latin typeface="Meiryo" panose="020B0604030504040204" pitchFamily="34" charset="-128"/>
              <a:ea typeface="Meiryo" panose="020B0604030504040204" pitchFamily="34" charset="-128"/>
            </a:endParaRPr>
          </a:p>
        </p:txBody>
      </p:sp>
      <p:sp>
        <p:nvSpPr>
          <p:cNvPr id="14" name="テキスト プレースホルダー 35">
            <a:extLst>
              <a:ext uri="{FF2B5EF4-FFF2-40B4-BE49-F238E27FC236}">
                <a16:creationId xmlns:a16="http://schemas.microsoft.com/office/drawing/2014/main" id="{55C7D9AA-C904-D64E-D2EF-989C66C916B2}"/>
              </a:ext>
            </a:extLst>
          </p:cNvPr>
          <p:cNvSpPr txBox="1">
            <a:spLocks noGrp="1"/>
          </p:cNvSpPr>
          <p:nvPr>
            <p:ph type="body" sz="quarter" idx="10"/>
          </p:nvPr>
        </p:nvSpPr>
        <p:spPr>
          <a:xfrm>
            <a:off x="3539672" y="145683"/>
            <a:ext cx="6017986" cy="577827"/>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600" dirty="0">
                <a:solidFill>
                  <a:srgbClr val="000048"/>
                </a:solidFill>
                <a:latin typeface="Meiryo" panose="020B0604030504040204" pitchFamily="34" charset="-128"/>
                <a:ea typeface="Meiryo" panose="020B0604030504040204" pitchFamily="34" charset="-128"/>
              </a:rPr>
              <a:t>ブランドパネル　</a:t>
            </a:r>
            <a:r>
              <a:rPr lang="en-US" altLang="ja-JP" sz="1600" dirty="0">
                <a:solidFill>
                  <a:srgbClr val="000048"/>
                </a:solidFill>
                <a:latin typeface="Meiryo" panose="020B0604030504040204" pitchFamily="34" charset="-128"/>
                <a:ea typeface="Meiryo" panose="020B0604030504040204" pitchFamily="34" charset="-128"/>
              </a:rPr>
              <a:t>MD</a:t>
            </a:r>
            <a:r>
              <a:rPr lang="ja-JP" altLang="en-US" sz="1600" dirty="0">
                <a:solidFill>
                  <a:srgbClr val="000048"/>
                </a:solidFill>
                <a:latin typeface="Meiryo" panose="020B0604030504040204" pitchFamily="34" charset="-128"/>
                <a:ea typeface="Meiryo" panose="020B0604030504040204" pitchFamily="34" charset="-128"/>
              </a:rPr>
              <a:t>　スクエア</a:t>
            </a:r>
            <a:endParaRPr lang="en-US" altLang="ja-JP" sz="1600" dirty="0">
              <a:solidFill>
                <a:srgbClr val="000048"/>
              </a:solidFill>
              <a:latin typeface="Meiryo" panose="020B0604030504040204" pitchFamily="34" charset="-128"/>
              <a:ea typeface="Meiryo" panose="020B0604030504040204" pitchFamily="34" charset="-128"/>
            </a:endParaRPr>
          </a:p>
          <a:p>
            <a:pPr marL="0" indent="0">
              <a:buNone/>
            </a:pPr>
            <a:r>
              <a:rPr lang="en-US" altLang="ja-JP" sz="1600" dirty="0">
                <a:solidFill>
                  <a:srgbClr val="000048"/>
                </a:solidFill>
                <a:latin typeface="Meiryo" panose="020B0604030504040204" pitchFamily="34" charset="-128"/>
                <a:ea typeface="Meiryo" panose="020B0604030504040204" pitchFamily="34" charset="-128"/>
              </a:rPr>
              <a:t>Yahoo! JAPAN</a:t>
            </a:r>
            <a:r>
              <a:rPr lang="ja-JP" altLang="en-US" sz="1600" dirty="0">
                <a:solidFill>
                  <a:srgbClr val="000048"/>
                </a:solidFill>
                <a:latin typeface="Meiryo" panose="020B0604030504040204" pitchFamily="34" charset="-128"/>
                <a:ea typeface="Meiryo" panose="020B0604030504040204" pitchFamily="34" charset="-128"/>
              </a:rPr>
              <a:t>トップページ　ブランドパネル　</a:t>
            </a:r>
            <a:r>
              <a:rPr lang="en-US" altLang="ja-JP" sz="1600" dirty="0">
                <a:solidFill>
                  <a:srgbClr val="000048"/>
                </a:solidFill>
                <a:latin typeface="Meiryo" panose="020B0604030504040204" pitchFamily="34" charset="-128"/>
                <a:ea typeface="Meiryo" panose="020B0604030504040204" pitchFamily="34" charset="-128"/>
              </a:rPr>
              <a:t>MD</a:t>
            </a:r>
            <a:r>
              <a:rPr lang="ja-JP" altLang="en-US" sz="1600" dirty="0">
                <a:solidFill>
                  <a:srgbClr val="000048"/>
                </a:solidFill>
                <a:latin typeface="Meiryo" panose="020B0604030504040204" pitchFamily="34" charset="-128"/>
                <a:ea typeface="Meiryo" panose="020B0604030504040204" pitchFamily="34" charset="-128"/>
              </a:rPr>
              <a:t>　スクエア</a:t>
            </a:r>
            <a:endParaRPr lang="en-US" altLang="ja-JP" sz="1600" dirty="0">
              <a:solidFill>
                <a:srgbClr val="000048"/>
              </a:solidFill>
              <a:latin typeface="Meiryo" panose="020B0604030504040204" pitchFamily="34" charset="-128"/>
              <a:ea typeface="Meiryo" panose="020B0604030504040204" pitchFamily="34" charset="-128"/>
            </a:endParaRPr>
          </a:p>
        </p:txBody>
      </p:sp>
      <p:pic>
        <p:nvPicPr>
          <p:cNvPr id="18" name="図 17">
            <a:extLst>
              <a:ext uri="{FF2B5EF4-FFF2-40B4-BE49-F238E27FC236}">
                <a16:creationId xmlns:a16="http://schemas.microsoft.com/office/drawing/2014/main" id="{78E047E9-643E-6F77-C551-9C18203A0448}"/>
              </a:ext>
            </a:extLst>
          </p:cNvPr>
          <p:cNvPicPr>
            <a:picLocks noChangeAspect="1"/>
          </p:cNvPicPr>
          <p:nvPr/>
        </p:nvPicPr>
        <p:blipFill rotWithShape="1">
          <a:blip r:embed="rId5">
            <a:extLst>
              <a:ext uri="{28A0092B-C50C-407E-A947-70E740481C1C}">
                <a14:useLocalDpi xmlns:a14="http://schemas.microsoft.com/office/drawing/2010/main"/>
              </a:ext>
            </a:extLst>
          </a:blip>
          <a:srcRect t="15" b="15"/>
          <a:stretch/>
        </p:blipFill>
        <p:spPr>
          <a:xfrm>
            <a:off x="5837354" y="2861391"/>
            <a:ext cx="4659354" cy="2615641"/>
          </a:xfrm>
          <a:prstGeom prst="rect">
            <a:avLst/>
          </a:prstGeom>
        </p:spPr>
      </p:pic>
      <p:sp>
        <p:nvSpPr>
          <p:cNvPr id="20" name="角丸四角形 27">
            <a:extLst>
              <a:ext uri="{FF2B5EF4-FFF2-40B4-BE49-F238E27FC236}">
                <a16:creationId xmlns:a16="http://schemas.microsoft.com/office/drawing/2014/main" id="{847AA87F-71BB-7FA6-5780-7F76B7D37484}"/>
              </a:ext>
            </a:extLst>
          </p:cNvPr>
          <p:cNvSpPr/>
          <p:nvPr/>
        </p:nvSpPr>
        <p:spPr>
          <a:xfrm>
            <a:off x="6326469" y="1791849"/>
            <a:ext cx="3585600" cy="692904"/>
          </a:xfrm>
          <a:prstGeom prst="roundRect">
            <a:avLst>
              <a:gd name="adj" fmla="val 8489"/>
            </a:avLst>
          </a:prstGeom>
          <a:solidFill>
            <a:srgbClr val="00003E">
              <a:alpha val="4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680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ja-JP" altLang="en-US" sz="1200" b="1" dirty="0">
                <a:solidFill>
                  <a:schemeClr val="bg1"/>
                </a:solidFill>
                <a:latin typeface="Meiryo" panose="020B0604030504040204" pitchFamily="34" charset="-128"/>
                <a:ea typeface="Meiryo" panose="020B0604030504040204" pitchFamily="34" charset="-128"/>
              </a:rPr>
              <a:t>バナー</a:t>
            </a:r>
            <a:r>
              <a:rPr lang="en-US" altLang="ja-JP" sz="1200" b="1" dirty="0">
                <a:solidFill>
                  <a:schemeClr val="bg1"/>
                </a:solidFill>
                <a:latin typeface="Meiryo" panose="020B0604030504040204" pitchFamily="34" charset="-128"/>
                <a:ea typeface="Meiryo" panose="020B0604030504040204" pitchFamily="34" charset="-128"/>
              </a:rPr>
              <a:t>/</a:t>
            </a:r>
            <a:r>
              <a:rPr lang="ja-JP" altLang="en-US" sz="1200" b="1" dirty="0">
                <a:solidFill>
                  <a:schemeClr val="bg1"/>
                </a:solidFill>
                <a:latin typeface="Meiryo" panose="020B0604030504040204" pitchFamily="34" charset="-128"/>
                <a:ea typeface="Meiryo" panose="020B0604030504040204" pitchFamily="34" charset="-128"/>
              </a:rPr>
              <a:t>画像</a:t>
            </a:r>
            <a:r>
              <a:rPr lang="en-US" altLang="ja-JP" sz="1200" b="1" dirty="0">
                <a:solidFill>
                  <a:schemeClr val="bg1"/>
                </a:solidFill>
                <a:latin typeface="Meiryo" panose="020B0604030504040204" pitchFamily="34" charset="-128"/>
                <a:ea typeface="Meiryo" panose="020B0604030504040204" pitchFamily="34" charset="-128"/>
              </a:rPr>
              <a:t>/1</a:t>
            </a:r>
            <a:r>
              <a:rPr lang="ja-JP" altLang="en-US" sz="1200" b="1" dirty="0">
                <a:solidFill>
                  <a:schemeClr val="bg1"/>
                </a:solidFill>
                <a:latin typeface="Meiryo" panose="020B0604030504040204" pitchFamily="34" charset="-128"/>
                <a:ea typeface="Meiryo" panose="020B0604030504040204" pitchFamily="34" charset="-128"/>
              </a:rPr>
              <a:t>：</a:t>
            </a:r>
            <a:r>
              <a:rPr lang="en-US" altLang="ja-JP" sz="1200" b="1" dirty="0">
                <a:solidFill>
                  <a:schemeClr val="bg1"/>
                </a:solidFill>
                <a:latin typeface="Meiryo" panose="020B0604030504040204" pitchFamily="34" charset="-128"/>
                <a:ea typeface="Meiryo" panose="020B0604030504040204" pitchFamily="34" charset="-128"/>
              </a:rPr>
              <a:t>1</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バナー</a:t>
            </a:r>
            <a:r>
              <a:rPr kumimoji="1" lang="en-US" altLang="ja-JP"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a:t>
            </a:r>
            <a:r>
              <a:rPr kumimoji="1" lang="ja-JP" altLang="en-US"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動画</a:t>
            </a:r>
            <a:r>
              <a:rPr kumimoji="1" lang="en-US" altLang="ja-JP"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/1</a:t>
            </a:r>
            <a:r>
              <a:rPr kumimoji="1" lang="ja-JP" altLang="en-US"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a:t>
            </a:r>
            <a:r>
              <a:rPr kumimoji="1" lang="en-US" altLang="ja-JP"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1</a:t>
            </a:r>
            <a:endParaRPr kumimoji="1" lang="ja-JP" altLang="en-US"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cxnSp>
        <p:nvCxnSpPr>
          <p:cNvPr id="23" name="コネクタ: カギ線 22">
            <a:extLst>
              <a:ext uri="{FF2B5EF4-FFF2-40B4-BE49-F238E27FC236}">
                <a16:creationId xmlns:a16="http://schemas.microsoft.com/office/drawing/2014/main" id="{C8ED9A50-0A5F-EBC5-9F53-231E27216105}"/>
              </a:ext>
            </a:extLst>
          </p:cNvPr>
          <p:cNvCxnSpPr>
            <a:cxnSpLocks/>
          </p:cNvCxnSpPr>
          <p:nvPr/>
        </p:nvCxnSpPr>
        <p:spPr>
          <a:xfrm flipH="1">
            <a:off x="9886575" y="2188405"/>
            <a:ext cx="43467" cy="2038486"/>
          </a:xfrm>
          <a:prstGeom prst="bentConnector3">
            <a:avLst>
              <a:gd name="adj1" fmla="val -525916"/>
            </a:avLst>
          </a:prstGeom>
          <a:ln w="12700">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2" name="角丸四角形 27">
            <a:extLst>
              <a:ext uri="{FF2B5EF4-FFF2-40B4-BE49-F238E27FC236}">
                <a16:creationId xmlns:a16="http://schemas.microsoft.com/office/drawing/2014/main" id="{A30DF7CC-CE52-BB89-AAB7-4592DDB5B6CF}"/>
              </a:ext>
            </a:extLst>
          </p:cNvPr>
          <p:cNvSpPr/>
          <p:nvPr/>
        </p:nvSpPr>
        <p:spPr>
          <a:xfrm>
            <a:off x="2074068" y="1761032"/>
            <a:ext cx="3585600" cy="692904"/>
          </a:xfrm>
          <a:prstGeom prst="roundRect">
            <a:avLst>
              <a:gd name="adj" fmla="val 8489"/>
            </a:avLst>
          </a:prstGeom>
          <a:solidFill>
            <a:srgbClr val="00003E">
              <a:alpha val="4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680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ja-JP" altLang="en-US" sz="1200" b="1" dirty="0">
                <a:solidFill>
                  <a:schemeClr val="bg1"/>
                </a:solidFill>
                <a:latin typeface="Meiryo" panose="020B0604030504040204" pitchFamily="34" charset="-128"/>
                <a:ea typeface="Meiryo" panose="020B0604030504040204" pitchFamily="34" charset="-128"/>
              </a:rPr>
              <a:t>バナー</a:t>
            </a:r>
            <a:r>
              <a:rPr lang="en-US" altLang="ja-JP" sz="1200" b="1" dirty="0">
                <a:solidFill>
                  <a:schemeClr val="bg1"/>
                </a:solidFill>
                <a:latin typeface="Meiryo" panose="020B0604030504040204" pitchFamily="34" charset="-128"/>
                <a:ea typeface="Meiryo" panose="020B0604030504040204" pitchFamily="34" charset="-128"/>
              </a:rPr>
              <a:t>/</a:t>
            </a:r>
            <a:r>
              <a:rPr lang="ja-JP" altLang="en-US" sz="1200" b="1" dirty="0">
                <a:solidFill>
                  <a:schemeClr val="bg1"/>
                </a:solidFill>
                <a:latin typeface="Meiryo" panose="020B0604030504040204" pitchFamily="34" charset="-128"/>
                <a:ea typeface="Meiryo" panose="020B0604030504040204" pitchFamily="34" charset="-128"/>
              </a:rPr>
              <a:t>画像</a:t>
            </a:r>
            <a:r>
              <a:rPr lang="en-US" altLang="ja-JP" sz="1200" b="1" dirty="0">
                <a:solidFill>
                  <a:schemeClr val="bg1"/>
                </a:solidFill>
                <a:latin typeface="Meiryo" panose="020B0604030504040204" pitchFamily="34" charset="-128"/>
                <a:ea typeface="Meiryo" panose="020B0604030504040204" pitchFamily="34" charset="-128"/>
              </a:rPr>
              <a:t>/1</a:t>
            </a:r>
            <a:r>
              <a:rPr lang="ja-JP" altLang="en-US" sz="1200" b="1" dirty="0">
                <a:solidFill>
                  <a:schemeClr val="bg1"/>
                </a:solidFill>
                <a:latin typeface="Meiryo" panose="020B0604030504040204" pitchFamily="34" charset="-128"/>
                <a:ea typeface="Meiryo" panose="020B0604030504040204" pitchFamily="34" charset="-128"/>
              </a:rPr>
              <a:t>：</a:t>
            </a:r>
            <a:r>
              <a:rPr lang="en-US" altLang="ja-JP" sz="1200" b="1" dirty="0">
                <a:solidFill>
                  <a:schemeClr val="bg1"/>
                </a:solidFill>
                <a:latin typeface="Meiryo" panose="020B0604030504040204" pitchFamily="34" charset="-128"/>
                <a:ea typeface="Meiryo" panose="020B0604030504040204" pitchFamily="34" charset="-128"/>
              </a:rPr>
              <a:t>1</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バナー</a:t>
            </a:r>
            <a:r>
              <a:rPr kumimoji="1" lang="en-US" altLang="ja-JP"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a:t>
            </a:r>
            <a:r>
              <a:rPr kumimoji="1" lang="ja-JP" altLang="en-US"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動画</a:t>
            </a:r>
            <a:r>
              <a:rPr kumimoji="1" lang="en-US" altLang="ja-JP"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/1</a:t>
            </a:r>
            <a:r>
              <a:rPr kumimoji="1" lang="ja-JP" altLang="en-US"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a:t>
            </a:r>
            <a:r>
              <a:rPr kumimoji="1" lang="en-US" altLang="ja-JP"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1</a:t>
            </a:r>
            <a:endParaRPr kumimoji="1" lang="ja-JP" altLang="en-US"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pic>
        <p:nvPicPr>
          <p:cNvPr id="6" name="図 5" descr="携帯電話の画面のスクリーンショット&#10;&#10;AI 生成コンテンツは誤りを含む可能性があります。">
            <a:extLst>
              <a:ext uri="{FF2B5EF4-FFF2-40B4-BE49-F238E27FC236}">
                <a16:creationId xmlns:a16="http://schemas.microsoft.com/office/drawing/2014/main" id="{26D01740-2484-E748-BFBC-361FFF5E5CC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39304" y="2885730"/>
            <a:ext cx="1443138" cy="2633726"/>
          </a:xfrm>
          <a:prstGeom prst="rect">
            <a:avLst/>
          </a:prstGeom>
        </p:spPr>
      </p:pic>
      <p:pic>
        <p:nvPicPr>
          <p:cNvPr id="12" name="図 11" descr="コンピューターのスクリーンショット&#10;&#10;AI 生成コンテンツは誤りを含む可能性があります。">
            <a:extLst>
              <a:ext uri="{FF2B5EF4-FFF2-40B4-BE49-F238E27FC236}">
                <a16:creationId xmlns:a16="http://schemas.microsoft.com/office/drawing/2014/main" id="{CC6F807D-B47E-6374-6E67-67E0808A3485}"/>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375695" y="2885730"/>
            <a:ext cx="1443138" cy="2633726"/>
          </a:xfrm>
          <a:prstGeom prst="rect">
            <a:avLst/>
          </a:prstGeom>
        </p:spPr>
      </p:pic>
      <p:sp>
        <p:nvSpPr>
          <p:cNvPr id="2" name="角丸四角形 45">
            <a:extLst>
              <a:ext uri="{FF2B5EF4-FFF2-40B4-BE49-F238E27FC236}">
                <a16:creationId xmlns:a16="http://schemas.microsoft.com/office/drawing/2014/main" id="{2D2F685C-7C0B-5918-D6AD-A6C525680800}"/>
              </a:ext>
            </a:extLst>
          </p:cNvPr>
          <p:cNvSpPr/>
          <p:nvPr/>
        </p:nvSpPr>
        <p:spPr>
          <a:xfrm>
            <a:off x="1817843" y="1277013"/>
            <a:ext cx="4093247" cy="431435"/>
          </a:xfrm>
          <a:prstGeom prst="roundRect">
            <a:avLst>
              <a:gd name="adj" fmla="val 50000"/>
            </a:avLst>
          </a:prstGeom>
          <a:solidFill>
            <a:srgbClr val="000048"/>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lang="ja-JP" altLang="en-US" sz="1400" b="1" dirty="0">
                <a:solidFill>
                  <a:srgbClr val="FFFFFF"/>
                </a:solidFill>
                <a:latin typeface="Meiryo" panose="020B0604030504040204" pitchFamily="34" charset="-128"/>
                <a:ea typeface="Meiryo" panose="020B0604030504040204" pitchFamily="34" charset="-128"/>
              </a:rPr>
              <a:t>スマートフォン</a:t>
            </a:r>
          </a:p>
        </p:txBody>
      </p:sp>
    </p:spTree>
    <p:extLst>
      <p:ext uri="{BB962C8B-B14F-4D97-AF65-F5344CB8AC3E}">
        <p14:creationId xmlns:p14="http://schemas.microsoft.com/office/powerpoint/2010/main" val="258064687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MSCレイアウト（広告主・代理店限定）">
  <a:themeElements>
    <a:clrScheme name="ユーザー定義 1">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0D0D0D"/>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003E"/>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28575">
          <a:headEnd type="oval" w="lg" len="lg"/>
          <a:tailEnd type="oval" w="lg" len="lg"/>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MSCプロダクト部門資料FMT_v0.1" id="{67D726DE-EA97-2F46-A448-D8C333267734}" vid="{F79B8FC2-5071-944A-B5F6-F0B4F3C8CD44}"/>
    </a:ext>
  </a:extLst>
</a:theme>
</file>

<file path=ppt/theme/theme2.xml><?xml version="1.0" encoding="utf-8"?>
<a:theme xmlns:a="http://schemas.openxmlformats.org/drawingml/2006/main" name="CBCレイアウト">
  <a:themeElements>
    <a:clrScheme name="CBC">
      <a:dk1>
        <a:srgbClr val="000000"/>
      </a:dk1>
      <a:lt1>
        <a:srgbClr val="FFFFFF"/>
      </a:lt1>
      <a:dk2>
        <a:srgbClr val="0D0D0D"/>
      </a:dk2>
      <a:lt2>
        <a:srgbClr val="FFFFFF"/>
      </a:lt2>
      <a:accent1>
        <a:srgbClr val="000048"/>
      </a:accent1>
      <a:accent2>
        <a:srgbClr val="06C755"/>
      </a:accent2>
      <a:accent3>
        <a:srgbClr val="FF0033"/>
      </a:accent3>
      <a:accent4>
        <a:srgbClr val="002AFF"/>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【社外秘】mscテンプレート_2016</Template>
  <TotalTime>172</TotalTime>
  <Words>6042</Words>
  <Application>Microsoft Office PowerPoint</Application>
  <PresentationFormat>ワイド画面</PresentationFormat>
  <Paragraphs>907</Paragraphs>
  <Slides>28</Slides>
  <Notes>4</Notes>
  <HiddenSlides>0</HiddenSlides>
  <MMClips>0</MMClips>
  <ScaleCrop>false</ScaleCrop>
  <HeadingPairs>
    <vt:vector size="8" baseType="variant">
      <vt:variant>
        <vt:lpstr>使用されているフォント</vt:lpstr>
      </vt:variant>
      <vt:variant>
        <vt:i4>8</vt:i4>
      </vt:variant>
      <vt:variant>
        <vt:lpstr>テーマ</vt:lpstr>
      </vt:variant>
      <vt:variant>
        <vt:i4>2</vt:i4>
      </vt:variant>
      <vt:variant>
        <vt:lpstr>埋め込まれた OLE サーバー</vt:lpstr>
      </vt:variant>
      <vt:variant>
        <vt:i4>2</vt:i4>
      </vt:variant>
      <vt:variant>
        <vt:lpstr>スライド タイトル</vt:lpstr>
      </vt:variant>
      <vt:variant>
        <vt:i4>28</vt:i4>
      </vt:variant>
    </vt:vector>
  </HeadingPairs>
  <TitlesOfParts>
    <vt:vector size="40" baseType="lpstr">
      <vt:lpstr>NotoSansJP</vt:lpstr>
      <vt:lpstr>Meiryo</vt:lpstr>
      <vt:lpstr>Meiryo</vt:lpstr>
      <vt:lpstr>メイリオ 本文</vt:lpstr>
      <vt:lpstr>Arial</vt:lpstr>
      <vt:lpstr>Calibri</vt:lpstr>
      <vt:lpstr>Segoe UI</vt:lpstr>
      <vt:lpstr>Wingdings</vt:lpstr>
      <vt:lpstr>MSCレイアウト（広告主・代理店限定）</vt:lpstr>
      <vt:lpstr>CBCレイアウト</vt:lpstr>
      <vt:lpstr>think-cell スライド</vt:lpstr>
      <vt:lpstr>think-cellスライド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subject/>
  <dc:creator>加賀谷 有里</dc:creator>
  <cp:keywords/>
  <dc:description/>
  <cp:lastModifiedBy>宮崎 佐津紀</cp:lastModifiedBy>
  <cp:revision>96</cp:revision>
  <dcterms:created xsi:type="dcterms:W3CDTF">2020-02-26T07:28:11Z</dcterms:created>
  <dcterms:modified xsi:type="dcterms:W3CDTF">2026-02-27T08:27:13Z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fa4170-0d19-0005-0004-bc88714345d2_Enabled">
    <vt:lpwstr>true</vt:lpwstr>
  </property>
  <property fmtid="{D5CDD505-2E9C-101B-9397-08002B2CF9AE}" pid="3" name="MSIP_Label_defa4170-0d19-0005-0004-bc88714345d2_SetDate">
    <vt:lpwstr>2024-12-06T03:09:04Z</vt:lpwstr>
  </property>
  <property fmtid="{D5CDD505-2E9C-101B-9397-08002B2CF9AE}" pid="4" name="MSIP_Label_defa4170-0d19-0005-0004-bc88714345d2_Method">
    <vt:lpwstr>Standard</vt:lpwstr>
  </property>
  <property fmtid="{D5CDD505-2E9C-101B-9397-08002B2CF9AE}" pid="5" name="MSIP_Label_defa4170-0d19-0005-0004-bc88714345d2_Name">
    <vt:lpwstr>defa4170-0d19-0005-0004-bc88714345d2</vt:lpwstr>
  </property>
  <property fmtid="{D5CDD505-2E9C-101B-9397-08002B2CF9AE}" pid="6" name="MSIP_Label_defa4170-0d19-0005-0004-bc88714345d2_SiteId">
    <vt:lpwstr>d8c9785c-7bbf-4b6c-bf29-15e4982bfb86</vt:lpwstr>
  </property>
  <property fmtid="{D5CDD505-2E9C-101B-9397-08002B2CF9AE}" pid="7" name="MSIP_Label_defa4170-0d19-0005-0004-bc88714345d2_ActionId">
    <vt:lpwstr>e8a2cfe1-ed36-4817-94cf-6e7060665082</vt:lpwstr>
  </property>
  <property fmtid="{D5CDD505-2E9C-101B-9397-08002B2CF9AE}" pid="8" name="MSIP_Label_defa4170-0d19-0005-0004-bc88714345d2_ContentBits">
    <vt:lpwstr>0</vt:lpwstr>
  </property>
</Properties>
</file>